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9" r:id="rId20"/>
    <p:sldId id="418" r:id="rId21"/>
    <p:sldId id="420" r:id="rId22"/>
    <p:sldId id="421" r:id="rId23"/>
    <p:sldId id="422" r:id="rId24"/>
    <p:sldId id="423" r:id="rId25"/>
    <p:sldId id="424" r:id="rId26"/>
    <p:sldId id="425" r:id="rId27"/>
    <p:sldId id="426" r:id="rId28"/>
    <p:sldId id="427" r:id="rId29"/>
    <p:sldId id="428" r:id="rId30"/>
    <p:sldId id="429" r:id="rId31"/>
    <p:sldId id="268" r:id="rId32"/>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C4A45-066D-465E-B6F1-34DC39C1330F}" v="10" dt="2023-03-07T12:16:27.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amin Zawilla" userId="ddf0d743-5318-4a4c-9abc-8826c9d150fb" providerId="ADAL" clId="{42CC4A45-066D-465E-B6F1-34DC39C1330F}"/>
    <pc:docChg chg="undo redo custSel modSld">
      <pc:chgData name="Beniamin Zawilla" userId="ddf0d743-5318-4a4c-9abc-8826c9d150fb" providerId="ADAL" clId="{42CC4A45-066D-465E-B6F1-34DC39C1330F}" dt="2023-03-07T12:16:29.691" v="929" actId="20577"/>
      <pc:docMkLst>
        <pc:docMk/>
      </pc:docMkLst>
      <pc:sldChg chg="addSp delSp modSp mod">
        <pc:chgData name="Beniamin Zawilla" userId="ddf0d743-5318-4a4c-9abc-8826c9d150fb" providerId="ADAL" clId="{42CC4A45-066D-465E-B6F1-34DC39C1330F}" dt="2023-03-07T11:33:31.565" v="8" actId="20577"/>
        <pc:sldMkLst>
          <pc:docMk/>
          <pc:sldMk cId="2653974582" sldId="256"/>
        </pc:sldMkLst>
        <pc:spChg chg="add del mod">
          <ac:chgData name="Beniamin Zawilla" userId="ddf0d743-5318-4a4c-9abc-8826c9d150fb" providerId="ADAL" clId="{42CC4A45-066D-465E-B6F1-34DC39C1330F}" dt="2023-03-07T11:33:27.187" v="3" actId="478"/>
          <ac:spMkLst>
            <pc:docMk/>
            <pc:sldMk cId="2653974582" sldId="256"/>
            <ac:spMk id="3" creationId="{167EF1D0-6984-F935-F7C5-3E20D0C27006}"/>
          </ac:spMkLst>
        </pc:spChg>
        <pc:spChg chg="add del mod">
          <ac:chgData name="Beniamin Zawilla" userId="ddf0d743-5318-4a4c-9abc-8826c9d150fb" providerId="ADAL" clId="{42CC4A45-066D-465E-B6F1-34DC39C1330F}" dt="2023-03-07T11:33:25.892" v="2"/>
          <ac:spMkLst>
            <pc:docMk/>
            <pc:sldMk cId="2653974582" sldId="256"/>
            <ac:spMk id="4" creationId="{BB4212F8-9649-8DD5-8974-956DB64B3659}"/>
          </ac:spMkLst>
        </pc:spChg>
        <pc:spChg chg="add mod">
          <ac:chgData name="Beniamin Zawilla" userId="ddf0d743-5318-4a4c-9abc-8826c9d150fb" providerId="ADAL" clId="{42CC4A45-066D-465E-B6F1-34DC39C1330F}" dt="2023-03-07T11:33:27.600" v="4"/>
          <ac:spMkLst>
            <pc:docMk/>
            <pc:sldMk cId="2653974582" sldId="256"/>
            <ac:spMk id="6" creationId="{ED29214F-525B-5BA2-CFDD-35CC7B4D9C43}"/>
          </ac:spMkLst>
        </pc:spChg>
        <pc:spChg chg="del">
          <ac:chgData name="Beniamin Zawilla" userId="ddf0d743-5318-4a4c-9abc-8826c9d150fb" providerId="ADAL" clId="{42CC4A45-066D-465E-B6F1-34DC39C1330F}" dt="2023-03-07T11:33:22.557" v="0" actId="478"/>
          <ac:spMkLst>
            <pc:docMk/>
            <pc:sldMk cId="2653974582" sldId="256"/>
            <ac:spMk id="7" creationId="{5CC3D78D-571C-3349-9B96-DC1B11CD436E}"/>
          </ac:spMkLst>
        </pc:spChg>
        <pc:spChg chg="mod">
          <ac:chgData name="Beniamin Zawilla" userId="ddf0d743-5318-4a4c-9abc-8826c9d150fb" providerId="ADAL" clId="{42CC4A45-066D-465E-B6F1-34DC39C1330F}" dt="2023-03-07T11:33:31.565" v="8" actId="20577"/>
          <ac:spMkLst>
            <pc:docMk/>
            <pc:sldMk cId="2653974582" sldId="256"/>
            <ac:spMk id="9" creationId="{66BF8509-8F0B-6D46-898D-B662022E8B4C}"/>
          </ac:spMkLst>
        </pc:spChg>
      </pc:sldChg>
      <pc:sldChg chg="modSp mod">
        <pc:chgData name="Beniamin Zawilla" userId="ddf0d743-5318-4a4c-9abc-8826c9d150fb" providerId="ADAL" clId="{42CC4A45-066D-465E-B6F1-34DC39C1330F}" dt="2023-03-07T12:16:29.691" v="929" actId="20577"/>
        <pc:sldMkLst>
          <pc:docMk/>
          <pc:sldMk cId="3595039658" sldId="268"/>
        </pc:sldMkLst>
        <pc:spChg chg="mod">
          <ac:chgData name="Beniamin Zawilla" userId="ddf0d743-5318-4a4c-9abc-8826c9d150fb" providerId="ADAL" clId="{42CC4A45-066D-465E-B6F1-34DC39C1330F}" dt="2023-03-07T12:16:29.691" v="929" actId="20577"/>
          <ac:spMkLst>
            <pc:docMk/>
            <pc:sldMk cId="3595039658" sldId="268"/>
            <ac:spMk id="20" creationId="{56856879-AC8B-D94D-9AD0-D477C0BF1729}"/>
          </ac:spMkLst>
        </pc:spChg>
      </pc:sldChg>
      <pc:sldChg chg="modSp mod">
        <pc:chgData name="Beniamin Zawilla" userId="ddf0d743-5318-4a4c-9abc-8826c9d150fb" providerId="ADAL" clId="{42CC4A45-066D-465E-B6F1-34DC39C1330F}" dt="2023-03-07T11:33:56.279" v="46" actId="20577"/>
        <pc:sldMkLst>
          <pc:docMk/>
          <pc:sldMk cId="2488278036" sldId="403"/>
        </pc:sldMkLst>
        <pc:spChg chg="mod">
          <ac:chgData name="Beniamin Zawilla" userId="ddf0d743-5318-4a4c-9abc-8826c9d150fb" providerId="ADAL" clId="{42CC4A45-066D-465E-B6F1-34DC39C1330F}" dt="2023-03-07T11:33:56.279" v="46" actId="20577"/>
          <ac:spMkLst>
            <pc:docMk/>
            <pc:sldMk cId="2488278036" sldId="403"/>
            <ac:spMk id="18" creationId="{3D13EB9D-DE55-5D4D-BEA7-6A984DDA5380}"/>
          </ac:spMkLst>
        </pc:spChg>
      </pc:sldChg>
      <pc:sldChg chg="modSp mod">
        <pc:chgData name="Beniamin Zawilla" userId="ddf0d743-5318-4a4c-9abc-8826c9d150fb" providerId="ADAL" clId="{42CC4A45-066D-465E-B6F1-34DC39C1330F}" dt="2023-03-07T11:36:10" v="191" actId="20577"/>
        <pc:sldMkLst>
          <pc:docMk/>
          <pc:sldMk cId="2535836190" sldId="404"/>
        </pc:sldMkLst>
        <pc:spChg chg="mod">
          <ac:chgData name="Beniamin Zawilla" userId="ddf0d743-5318-4a4c-9abc-8826c9d150fb" providerId="ADAL" clId="{42CC4A45-066D-465E-B6F1-34DC39C1330F}" dt="2023-03-07T11:36:04.782" v="185" actId="20577"/>
          <ac:spMkLst>
            <pc:docMk/>
            <pc:sldMk cId="2535836190" sldId="404"/>
            <ac:spMk id="2" creationId="{05C68F19-0B70-BC6F-3123-A0E1EAC01A11}"/>
          </ac:spMkLst>
        </pc:spChg>
        <pc:spChg chg="mod">
          <ac:chgData name="Beniamin Zawilla" userId="ddf0d743-5318-4a4c-9abc-8826c9d150fb" providerId="ADAL" clId="{42CC4A45-066D-465E-B6F1-34DC39C1330F}" dt="2023-03-07T11:36:10" v="191" actId="20577"/>
          <ac:spMkLst>
            <pc:docMk/>
            <pc:sldMk cId="2535836190" sldId="404"/>
            <ac:spMk id="3" creationId="{CF48956A-94E1-9F98-64C5-9BD68357E6A4}"/>
          </ac:spMkLst>
        </pc:spChg>
        <pc:spChg chg="mod">
          <ac:chgData name="Beniamin Zawilla" userId="ddf0d743-5318-4a4c-9abc-8826c9d150fb" providerId="ADAL" clId="{42CC4A45-066D-465E-B6F1-34DC39C1330F}" dt="2023-03-07T11:36:07.889" v="189" actId="20577"/>
          <ac:spMkLst>
            <pc:docMk/>
            <pc:sldMk cId="2535836190" sldId="404"/>
            <ac:spMk id="5" creationId="{0CE89D1F-FBA8-1D20-F324-68576FBEC2CA}"/>
          </ac:spMkLst>
        </pc:spChg>
        <pc:spChg chg="mod">
          <ac:chgData name="Beniamin Zawilla" userId="ddf0d743-5318-4a4c-9abc-8826c9d150fb" providerId="ADAL" clId="{42CC4A45-066D-465E-B6F1-34DC39C1330F}" dt="2023-03-07T11:34:34.712" v="65" actId="14100"/>
          <ac:spMkLst>
            <pc:docMk/>
            <pc:sldMk cId="2535836190" sldId="404"/>
            <ac:spMk id="15" creationId="{F87CB1D8-0D68-D6AC-22F6-38DF8C37DBC5}"/>
          </ac:spMkLst>
        </pc:spChg>
        <pc:spChg chg="mod">
          <ac:chgData name="Beniamin Zawilla" userId="ddf0d743-5318-4a4c-9abc-8826c9d150fb" providerId="ADAL" clId="{42CC4A45-066D-465E-B6F1-34DC39C1330F}" dt="2023-03-07T11:35:31.992" v="153" actId="20577"/>
          <ac:spMkLst>
            <pc:docMk/>
            <pc:sldMk cId="2535836190" sldId="404"/>
            <ac:spMk id="19" creationId="{6FF67CFC-32FD-BE49-BCF4-8410339E3C05}"/>
          </ac:spMkLst>
        </pc:spChg>
        <pc:spChg chg="mod">
          <ac:chgData name="Beniamin Zawilla" userId="ddf0d743-5318-4a4c-9abc-8826c9d150fb" providerId="ADAL" clId="{42CC4A45-066D-465E-B6F1-34DC39C1330F}" dt="2023-03-07T11:35:37.215" v="183" actId="20577"/>
          <ac:spMkLst>
            <pc:docMk/>
            <pc:sldMk cId="2535836190" sldId="404"/>
            <ac:spMk id="22" creationId="{B9D4620C-2DF1-3748-AF08-789912CE2FA0}"/>
          </ac:spMkLst>
        </pc:spChg>
        <pc:spChg chg="mod">
          <ac:chgData name="Beniamin Zawilla" userId="ddf0d743-5318-4a4c-9abc-8826c9d150fb" providerId="ADAL" clId="{42CC4A45-066D-465E-B6F1-34DC39C1330F}" dt="2023-03-07T11:35:13.304" v="106" actId="20577"/>
          <ac:spMkLst>
            <pc:docMk/>
            <pc:sldMk cId="2535836190" sldId="404"/>
            <ac:spMk id="27" creationId="{8AFD43CD-900B-364C-9180-A56DC4255D91}"/>
          </ac:spMkLst>
        </pc:spChg>
        <pc:cxnChg chg="mod">
          <ac:chgData name="Beniamin Zawilla" userId="ddf0d743-5318-4a4c-9abc-8826c9d150fb" providerId="ADAL" clId="{42CC4A45-066D-465E-B6F1-34DC39C1330F}" dt="2023-03-07T11:35:42.015" v="184" actId="14100"/>
          <ac:cxnSpMkLst>
            <pc:docMk/>
            <pc:sldMk cId="2535836190" sldId="404"/>
            <ac:cxnSpMk id="4" creationId="{5395D201-739F-CCEB-8A21-7F390B67CA70}"/>
          </ac:cxnSpMkLst>
        </pc:cxnChg>
      </pc:sldChg>
      <pc:sldChg chg="modSp mod">
        <pc:chgData name="Beniamin Zawilla" userId="ddf0d743-5318-4a4c-9abc-8826c9d150fb" providerId="ADAL" clId="{42CC4A45-066D-465E-B6F1-34DC39C1330F}" dt="2023-03-07T11:36:59.466" v="225"/>
        <pc:sldMkLst>
          <pc:docMk/>
          <pc:sldMk cId="3345141285" sldId="405"/>
        </pc:sldMkLst>
        <pc:spChg chg="mod">
          <ac:chgData name="Beniamin Zawilla" userId="ddf0d743-5318-4a4c-9abc-8826c9d150fb" providerId="ADAL" clId="{42CC4A45-066D-465E-B6F1-34DC39C1330F}" dt="2023-03-07T11:36:31.592" v="221"/>
          <ac:spMkLst>
            <pc:docMk/>
            <pc:sldMk cId="3345141285" sldId="405"/>
            <ac:spMk id="3" creationId="{2590601F-6D1A-64B6-995C-5693B1A36503}"/>
          </ac:spMkLst>
        </pc:spChg>
        <pc:spChg chg="mod">
          <ac:chgData name="Beniamin Zawilla" userId="ddf0d743-5318-4a4c-9abc-8826c9d150fb" providerId="ADAL" clId="{42CC4A45-066D-465E-B6F1-34DC39C1330F}" dt="2023-03-07T11:36:37.282" v="223"/>
          <ac:spMkLst>
            <pc:docMk/>
            <pc:sldMk cId="3345141285" sldId="405"/>
            <ac:spMk id="4" creationId="{6123F66F-6962-80AF-2FCC-A6AB1FA8637C}"/>
          </ac:spMkLst>
        </pc:spChg>
        <pc:spChg chg="mod">
          <ac:chgData name="Beniamin Zawilla" userId="ddf0d743-5318-4a4c-9abc-8826c9d150fb" providerId="ADAL" clId="{42CC4A45-066D-465E-B6F1-34DC39C1330F}" dt="2023-03-07T11:36:27.784" v="220" actId="20577"/>
          <ac:spMkLst>
            <pc:docMk/>
            <pc:sldMk cId="3345141285" sldId="405"/>
            <ac:spMk id="17" creationId="{E38A8262-ED03-574D-9429-78BE253D323C}"/>
          </ac:spMkLst>
        </pc:spChg>
        <pc:spChg chg="mod">
          <ac:chgData name="Beniamin Zawilla" userId="ddf0d743-5318-4a4c-9abc-8826c9d150fb" providerId="ADAL" clId="{42CC4A45-066D-465E-B6F1-34DC39C1330F}" dt="2023-03-07T11:36:59.466" v="225"/>
          <ac:spMkLst>
            <pc:docMk/>
            <pc:sldMk cId="3345141285" sldId="405"/>
            <ac:spMk id="19" creationId="{9BD126B6-CAE0-9848-BCF8-9184D07F01B1}"/>
          </ac:spMkLst>
        </pc:spChg>
        <pc:spChg chg="mod">
          <ac:chgData name="Beniamin Zawilla" userId="ddf0d743-5318-4a4c-9abc-8826c9d150fb" providerId="ADAL" clId="{42CC4A45-066D-465E-B6F1-34DC39C1330F}" dt="2023-03-07T11:36:34.261" v="222"/>
          <ac:spMkLst>
            <pc:docMk/>
            <pc:sldMk cId="3345141285" sldId="405"/>
            <ac:spMk id="20" creationId="{74C730EC-639F-014A-96B0-EBA758122072}"/>
          </ac:spMkLst>
        </pc:spChg>
      </pc:sldChg>
      <pc:sldChg chg="modSp mod">
        <pc:chgData name="Beniamin Zawilla" userId="ddf0d743-5318-4a4c-9abc-8826c9d150fb" providerId="ADAL" clId="{42CC4A45-066D-465E-B6F1-34DC39C1330F}" dt="2023-03-07T11:38:22.848" v="311" actId="20577"/>
        <pc:sldMkLst>
          <pc:docMk/>
          <pc:sldMk cId="2188068171" sldId="406"/>
        </pc:sldMkLst>
        <pc:spChg chg="mod">
          <ac:chgData name="Beniamin Zawilla" userId="ddf0d743-5318-4a4c-9abc-8826c9d150fb" providerId="ADAL" clId="{42CC4A45-066D-465E-B6F1-34DC39C1330F}" dt="2023-03-07T11:37:37.230" v="232" actId="1076"/>
          <ac:spMkLst>
            <pc:docMk/>
            <pc:sldMk cId="2188068171" sldId="406"/>
            <ac:spMk id="7" creationId="{6E2DD2E1-790F-ED39-0593-698DBB70761F}"/>
          </ac:spMkLst>
        </pc:spChg>
        <pc:spChg chg="mod">
          <ac:chgData name="Beniamin Zawilla" userId="ddf0d743-5318-4a4c-9abc-8826c9d150fb" providerId="ADAL" clId="{42CC4A45-066D-465E-B6F1-34DC39C1330F}" dt="2023-03-07T11:37:11.796" v="228"/>
          <ac:spMkLst>
            <pc:docMk/>
            <pc:sldMk cId="2188068171" sldId="406"/>
            <ac:spMk id="10" creationId="{A98E35EB-0473-1DE6-7362-C0770B8CCFF7}"/>
          </ac:spMkLst>
        </pc:spChg>
        <pc:spChg chg="mod">
          <ac:chgData name="Beniamin Zawilla" userId="ddf0d743-5318-4a4c-9abc-8826c9d150fb" providerId="ADAL" clId="{42CC4A45-066D-465E-B6F1-34DC39C1330F}" dt="2023-03-07T11:37:07.813" v="227" actId="20577"/>
          <ac:spMkLst>
            <pc:docMk/>
            <pc:sldMk cId="2188068171" sldId="406"/>
            <ac:spMk id="17" creationId="{428B317D-2D08-3045-B095-5358A7C7BCC0}"/>
          </ac:spMkLst>
        </pc:spChg>
        <pc:spChg chg="mod">
          <ac:chgData name="Beniamin Zawilla" userId="ddf0d743-5318-4a4c-9abc-8826c9d150fb" providerId="ADAL" clId="{42CC4A45-066D-465E-B6F1-34DC39C1330F}" dt="2023-03-07T11:37:33.843" v="231"/>
          <ac:spMkLst>
            <pc:docMk/>
            <pc:sldMk cId="2188068171" sldId="406"/>
            <ac:spMk id="23" creationId="{71143E35-8A15-B733-0A3B-7253F2961530}"/>
          </ac:spMkLst>
        </pc:spChg>
        <pc:spChg chg="mod">
          <ac:chgData name="Beniamin Zawilla" userId="ddf0d743-5318-4a4c-9abc-8826c9d150fb" providerId="ADAL" clId="{42CC4A45-066D-465E-B6F1-34DC39C1330F}" dt="2023-03-07T11:37:24.973" v="230"/>
          <ac:spMkLst>
            <pc:docMk/>
            <pc:sldMk cId="2188068171" sldId="406"/>
            <ac:spMk id="24" creationId="{F74016CA-DAAD-DA14-3043-B2248E94CEC9}"/>
          </ac:spMkLst>
        </pc:spChg>
        <pc:spChg chg="mod">
          <ac:chgData name="Beniamin Zawilla" userId="ddf0d743-5318-4a4c-9abc-8826c9d150fb" providerId="ADAL" clId="{42CC4A45-066D-465E-B6F1-34DC39C1330F}" dt="2023-03-07T11:37:46.886" v="234"/>
          <ac:spMkLst>
            <pc:docMk/>
            <pc:sldMk cId="2188068171" sldId="406"/>
            <ac:spMk id="36" creationId="{27C29596-3285-C552-D750-C3970372A13D}"/>
          </ac:spMkLst>
        </pc:spChg>
        <pc:spChg chg="mod">
          <ac:chgData name="Beniamin Zawilla" userId="ddf0d743-5318-4a4c-9abc-8826c9d150fb" providerId="ADAL" clId="{42CC4A45-066D-465E-B6F1-34DC39C1330F}" dt="2023-03-07T11:37:52.569" v="235"/>
          <ac:spMkLst>
            <pc:docMk/>
            <pc:sldMk cId="2188068171" sldId="406"/>
            <ac:spMk id="37" creationId="{77D434D6-D67B-CBDE-FB72-FF59BE25717C}"/>
          </ac:spMkLst>
        </pc:spChg>
        <pc:spChg chg="mod">
          <ac:chgData name="Beniamin Zawilla" userId="ddf0d743-5318-4a4c-9abc-8826c9d150fb" providerId="ADAL" clId="{42CC4A45-066D-465E-B6F1-34DC39C1330F}" dt="2023-03-07T11:38:06.825" v="252" actId="20577"/>
          <ac:spMkLst>
            <pc:docMk/>
            <pc:sldMk cId="2188068171" sldId="406"/>
            <ac:spMk id="38" creationId="{2AF747EE-0DE2-0141-DF75-67F2EE8B2E62}"/>
          </ac:spMkLst>
        </pc:spChg>
        <pc:spChg chg="mod">
          <ac:chgData name="Beniamin Zawilla" userId="ddf0d743-5318-4a4c-9abc-8826c9d150fb" providerId="ADAL" clId="{42CC4A45-066D-465E-B6F1-34DC39C1330F}" dt="2023-03-07T11:38:22.848" v="311" actId="20577"/>
          <ac:spMkLst>
            <pc:docMk/>
            <pc:sldMk cId="2188068171" sldId="406"/>
            <ac:spMk id="39" creationId="{D597997A-534F-94B4-5023-77E7429DB077}"/>
          </ac:spMkLst>
        </pc:spChg>
        <pc:spChg chg="mod">
          <ac:chgData name="Beniamin Zawilla" userId="ddf0d743-5318-4a4c-9abc-8826c9d150fb" providerId="ADAL" clId="{42CC4A45-066D-465E-B6F1-34DC39C1330F}" dt="2023-03-07T11:38:03.311" v="239" actId="20577"/>
          <ac:spMkLst>
            <pc:docMk/>
            <pc:sldMk cId="2188068171" sldId="406"/>
            <ac:spMk id="40" creationId="{5EF2CCB5-1DF9-2F29-4E02-4C54888D130B}"/>
          </ac:spMkLst>
        </pc:spChg>
        <pc:spChg chg="mod">
          <ac:chgData name="Beniamin Zawilla" userId="ddf0d743-5318-4a4c-9abc-8826c9d150fb" providerId="ADAL" clId="{42CC4A45-066D-465E-B6F1-34DC39C1330F}" dt="2023-03-07T11:38:16.263" v="290" actId="20577"/>
          <ac:spMkLst>
            <pc:docMk/>
            <pc:sldMk cId="2188068171" sldId="406"/>
            <ac:spMk id="41" creationId="{6A4D8142-E7E0-3202-4B0F-96B489669248}"/>
          </ac:spMkLst>
        </pc:spChg>
      </pc:sldChg>
      <pc:sldChg chg="modSp mod">
        <pc:chgData name="Beniamin Zawilla" userId="ddf0d743-5318-4a4c-9abc-8826c9d150fb" providerId="ADAL" clId="{42CC4A45-066D-465E-B6F1-34DC39C1330F}" dt="2023-03-07T11:41:18.614" v="338" actId="1076"/>
        <pc:sldMkLst>
          <pc:docMk/>
          <pc:sldMk cId="2904512273" sldId="407"/>
        </pc:sldMkLst>
        <pc:spChg chg="mod">
          <ac:chgData name="Beniamin Zawilla" userId="ddf0d743-5318-4a4c-9abc-8826c9d150fb" providerId="ADAL" clId="{42CC4A45-066D-465E-B6F1-34DC39C1330F}" dt="2023-03-07T11:41:18.614" v="338" actId="1076"/>
          <ac:spMkLst>
            <pc:docMk/>
            <pc:sldMk cId="2904512273" sldId="407"/>
            <ac:spMk id="5" creationId="{0F99E17D-5F7B-9192-1ECA-B033ECDE530F}"/>
          </ac:spMkLst>
        </pc:spChg>
        <pc:spChg chg="mod">
          <ac:chgData name="Beniamin Zawilla" userId="ddf0d743-5318-4a4c-9abc-8826c9d150fb" providerId="ADAL" clId="{42CC4A45-066D-465E-B6F1-34DC39C1330F}" dt="2023-03-07T11:38:29.973" v="312"/>
          <ac:spMkLst>
            <pc:docMk/>
            <pc:sldMk cId="2904512273" sldId="407"/>
            <ac:spMk id="17" creationId="{9FED0288-FE45-C34D-80A8-732D306C1FFF}"/>
          </ac:spMkLst>
        </pc:spChg>
        <pc:spChg chg="mod">
          <ac:chgData name="Beniamin Zawilla" userId="ddf0d743-5318-4a4c-9abc-8826c9d150fb" providerId="ADAL" clId="{42CC4A45-066D-465E-B6F1-34DC39C1330F}" dt="2023-03-07T11:41:16.426" v="337" actId="1076"/>
          <ac:spMkLst>
            <pc:docMk/>
            <pc:sldMk cId="2904512273" sldId="407"/>
            <ac:spMk id="18" creationId="{71D87097-9F85-4445-8AD6-171970E061A0}"/>
          </ac:spMkLst>
        </pc:spChg>
      </pc:sldChg>
      <pc:sldChg chg="modSp mod">
        <pc:chgData name="Beniamin Zawilla" userId="ddf0d743-5318-4a4c-9abc-8826c9d150fb" providerId="ADAL" clId="{42CC4A45-066D-465E-B6F1-34DC39C1330F}" dt="2023-03-07T11:42:06.168" v="352"/>
        <pc:sldMkLst>
          <pc:docMk/>
          <pc:sldMk cId="2516079959" sldId="408"/>
        </pc:sldMkLst>
        <pc:spChg chg="mod">
          <ac:chgData name="Beniamin Zawilla" userId="ddf0d743-5318-4a4c-9abc-8826c9d150fb" providerId="ADAL" clId="{42CC4A45-066D-465E-B6F1-34DC39C1330F}" dt="2023-03-07T11:42:06.168" v="352"/>
          <ac:spMkLst>
            <pc:docMk/>
            <pc:sldMk cId="2516079959" sldId="408"/>
            <ac:spMk id="10" creationId="{6BA3FB0F-85E6-5A30-B5C4-5AF57893F8EC}"/>
          </ac:spMkLst>
        </pc:spChg>
        <pc:spChg chg="mod">
          <ac:chgData name="Beniamin Zawilla" userId="ddf0d743-5318-4a4c-9abc-8826c9d150fb" providerId="ADAL" clId="{42CC4A45-066D-465E-B6F1-34DC39C1330F}" dt="2023-03-07T11:41:53.668" v="350"/>
          <ac:spMkLst>
            <pc:docMk/>
            <pc:sldMk cId="2516079959" sldId="408"/>
            <ac:spMk id="18" creationId="{8CEBD022-B986-A341-BE7E-A2F9BD119657}"/>
          </ac:spMkLst>
        </pc:spChg>
      </pc:sldChg>
      <pc:sldChg chg="modSp mod">
        <pc:chgData name="Beniamin Zawilla" userId="ddf0d743-5318-4a4c-9abc-8826c9d150fb" providerId="ADAL" clId="{42CC4A45-066D-465E-B6F1-34DC39C1330F}" dt="2023-03-07T11:55:13.834" v="373" actId="20577"/>
        <pc:sldMkLst>
          <pc:docMk/>
          <pc:sldMk cId="1670352766" sldId="409"/>
        </pc:sldMkLst>
        <pc:spChg chg="mod">
          <ac:chgData name="Beniamin Zawilla" userId="ddf0d743-5318-4a4c-9abc-8826c9d150fb" providerId="ADAL" clId="{42CC4A45-066D-465E-B6F1-34DC39C1330F}" dt="2023-03-07T11:55:13.834" v="373" actId="20577"/>
          <ac:spMkLst>
            <pc:docMk/>
            <pc:sldMk cId="1670352766" sldId="409"/>
            <ac:spMk id="31" creationId="{A3B7D3D2-D83C-B6D1-86A5-71660EABD5FB}"/>
          </ac:spMkLst>
        </pc:spChg>
      </pc:sldChg>
      <pc:sldChg chg="modSp mod">
        <pc:chgData name="Beniamin Zawilla" userId="ddf0d743-5318-4a4c-9abc-8826c9d150fb" providerId="ADAL" clId="{42CC4A45-066D-465E-B6F1-34DC39C1330F}" dt="2023-03-07T11:57:12.441" v="392" actId="1076"/>
        <pc:sldMkLst>
          <pc:docMk/>
          <pc:sldMk cId="2174179696" sldId="410"/>
        </pc:sldMkLst>
        <pc:spChg chg="mod">
          <ac:chgData name="Beniamin Zawilla" userId="ddf0d743-5318-4a4c-9abc-8826c9d150fb" providerId="ADAL" clId="{42CC4A45-066D-465E-B6F1-34DC39C1330F}" dt="2023-03-07T11:55:31.410" v="377"/>
          <ac:spMkLst>
            <pc:docMk/>
            <pc:sldMk cId="2174179696" sldId="410"/>
            <ac:spMk id="3" creationId="{0545E945-BA42-3B5F-A357-0A4B9C4F85FC}"/>
          </ac:spMkLst>
        </pc:spChg>
        <pc:spChg chg="mod">
          <ac:chgData name="Beniamin Zawilla" userId="ddf0d743-5318-4a4c-9abc-8826c9d150fb" providerId="ADAL" clId="{42CC4A45-066D-465E-B6F1-34DC39C1330F}" dt="2023-03-07T11:55:36.805" v="378"/>
          <ac:spMkLst>
            <pc:docMk/>
            <pc:sldMk cId="2174179696" sldId="410"/>
            <ac:spMk id="6" creationId="{F71A782D-BBEB-E289-593A-BD6BE71B3930}"/>
          </ac:spMkLst>
        </pc:spChg>
        <pc:spChg chg="mod">
          <ac:chgData name="Beniamin Zawilla" userId="ddf0d743-5318-4a4c-9abc-8826c9d150fb" providerId="ADAL" clId="{42CC4A45-066D-465E-B6F1-34DC39C1330F}" dt="2023-03-07T11:57:09.145" v="391" actId="20577"/>
          <ac:spMkLst>
            <pc:docMk/>
            <pc:sldMk cId="2174179696" sldId="410"/>
            <ac:spMk id="29" creationId="{D1E867CD-E623-5248-6E12-4B1738B2B367}"/>
          </ac:spMkLst>
        </pc:spChg>
        <pc:grpChg chg="mod">
          <ac:chgData name="Beniamin Zawilla" userId="ddf0d743-5318-4a4c-9abc-8826c9d150fb" providerId="ADAL" clId="{42CC4A45-066D-465E-B6F1-34DC39C1330F}" dt="2023-03-07T11:57:12.441" v="392" actId="1076"/>
          <ac:grpSpMkLst>
            <pc:docMk/>
            <pc:sldMk cId="2174179696" sldId="410"/>
            <ac:grpSpMk id="39" creationId="{DAC1133D-4EB4-AEC9-84D9-9C868E979A1D}"/>
          </ac:grpSpMkLst>
        </pc:grpChg>
      </pc:sldChg>
      <pc:sldChg chg="modSp mod">
        <pc:chgData name="Beniamin Zawilla" userId="ddf0d743-5318-4a4c-9abc-8826c9d150fb" providerId="ADAL" clId="{42CC4A45-066D-465E-B6F1-34DC39C1330F}" dt="2023-03-07T11:58:16.261" v="419" actId="20577"/>
        <pc:sldMkLst>
          <pc:docMk/>
          <pc:sldMk cId="1800799399" sldId="411"/>
        </pc:sldMkLst>
        <pc:spChg chg="mod">
          <ac:chgData name="Beniamin Zawilla" userId="ddf0d743-5318-4a4c-9abc-8826c9d150fb" providerId="ADAL" clId="{42CC4A45-066D-465E-B6F1-34DC39C1330F}" dt="2023-03-07T11:58:05.506" v="413"/>
          <ac:spMkLst>
            <pc:docMk/>
            <pc:sldMk cId="1800799399" sldId="411"/>
            <ac:spMk id="4" creationId="{2DFD753F-CBD9-E4B5-A411-BD00072EDC76}"/>
          </ac:spMkLst>
        </pc:spChg>
        <pc:spChg chg="mod">
          <ac:chgData name="Beniamin Zawilla" userId="ddf0d743-5318-4a4c-9abc-8826c9d150fb" providerId="ADAL" clId="{42CC4A45-066D-465E-B6F1-34DC39C1330F}" dt="2023-03-07T11:57:27.681" v="395" actId="20577"/>
          <ac:spMkLst>
            <pc:docMk/>
            <pc:sldMk cId="1800799399" sldId="411"/>
            <ac:spMk id="5" creationId="{EF7D0488-FC31-7CB7-713F-1F823A572EB9}"/>
          </ac:spMkLst>
        </pc:spChg>
        <pc:spChg chg="mod">
          <ac:chgData name="Beniamin Zawilla" userId="ddf0d743-5318-4a4c-9abc-8826c9d150fb" providerId="ADAL" clId="{42CC4A45-066D-465E-B6F1-34DC39C1330F}" dt="2023-03-07T11:58:16.261" v="419" actId="20577"/>
          <ac:spMkLst>
            <pc:docMk/>
            <pc:sldMk cId="1800799399" sldId="411"/>
            <ac:spMk id="7" creationId="{4B7B7AD4-B01E-EFF6-3D48-4EEF33592B06}"/>
          </ac:spMkLst>
        </pc:spChg>
      </pc:sldChg>
      <pc:sldChg chg="modSp mod">
        <pc:chgData name="Beniamin Zawilla" userId="ddf0d743-5318-4a4c-9abc-8826c9d150fb" providerId="ADAL" clId="{42CC4A45-066D-465E-B6F1-34DC39C1330F}" dt="2023-03-07T11:59:26.602" v="516" actId="14100"/>
        <pc:sldMkLst>
          <pc:docMk/>
          <pc:sldMk cId="220394625" sldId="412"/>
        </pc:sldMkLst>
        <pc:spChg chg="mod">
          <ac:chgData name="Beniamin Zawilla" userId="ddf0d743-5318-4a4c-9abc-8826c9d150fb" providerId="ADAL" clId="{42CC4A45-066D-465E-B6F1-34DC39C1330F}" dt="2023-03-07T11:58:38.606" v="424" actId="20577"/>
          <ac:spMkLst>
            <pc:docMk/>
            <pc:sldMk cId="220394625" sldId="412"/>
            <ac:spMk id="5" creationId="{B7FC97A5-DABC-836D-14CF-183B91E3C531}"/>
          </ac:spMkLst>
        </pc:spChg>
        <pc:spChg chg="mod">
          <ac:chgData name="Beniamin Zawilla" userId="ddf0d743-5318-4a4c-9abc-8826c9d150fb" providerId="ADAL" clId="{42CC4A45-066D-465E-B6F1-34DC39C1330F}" dt="2023-03-07T11:58:25.617" v="421"/>
          <ac:spMkLst>
            <pc:docMk/>
            <pc:sldMk cId="220394625" sldId="412"/>
            <ac:spMk id="6" creationId="{60CFDD7A-EBEC-0386-5D5F-2240F751CCEF}"/>
          </ac:spMkLst>
        </pc:spChg>
        <pc:spChg chg="mod">
          <ac:chgData name="Beniamin Zawilla" userId="ddf0d743-5318-4a4c-9abc-8826c9d150fb" providerId="ADAL" clId="{42CC4A45-066D-465E-B6F1-34DC39C1330F}" dt="2023-03-07T11:58:58.271" v="428"/>
          <ac:spMkLst>
            <pc:docMk/>
            <pc:sldMk cId="220394625" sldId="412"/>
            <ac:spMk id="7" creationId="{4E848AFB-B737-6311-E88B-F87F83DFFDB5}"/>
          </ac:spMkLst>
        </pc:spChg>
        <pc:spChg chg="mod">
          <ac:chgData name="Beniamin Zawilla" userId="ddf0d743-5318-4a4c-9abc-8826c9d150fb" providerId="ADAL" clId="{42CC4A45-066D-465E-B6F1-34DC39C1330F}" dt="2023-03-07T11:58:49.375" v="426"/>
          <ac:spMkLst>
            <pc:docMk/>
            <pc:sldMk cId="220394625" sldId="412"/>
            <ac:spMk id="24" creationId="{3BBA4BAC-A6D8-603B-3E66-EC3A8CA4D5FD}"/>
          </ac:spMkLst>
        </pc:spChg>
        <pc:spChg chg="mod">
          <ac:chgData name="Beniamin Zawilla" userId="ddf0d743-5318-4a4c-9abc-8826c9d150fb" providerId="ADAL" clId="{42CC4A45-066D-465E-B6F1-34DC39C1330F}" dt="2023-03-07T11:59:01.918" v="429"/>
          <ac:spMkLst>
            <pc:docMk/>
            <pc:sldMk cId="220394625" sldId="412"/>
            <ac:spMk id="25" creationId="{92F03B3E-E73A-EE21-BC04-8EA40EA722D4}"/>
          </ac:spMkLst>
        </pc:spChg>
        <pc:spChg chg="mod">
          <ac:chgData name="Beniamin Zawilla" userId="ddf0d743-5318-4a4c-9abc-8826c9d150fb" providerId="ADAL" clId="{42CC4A45-066D-465E-B6F1-34DC39C1330F}" dt="2023-03-07T11:59:12.740" v="461" actId="20577"/>
          <ac:spMkLst>
            <pc:docMk/>
            <pc:sldMk cId="220394625" sldId="412"/>
            <ac:spMk id="26" creationId="{E0EC820F-8B80-AF43-429D-99A652C5CA7B}"/>
          </ac:spMkLst>
        </pc:spChg>
        <pc:spChg chg="mod">
          <ac:chgData name="Beniamin Zawilla" userId="ddf0d743-5318-4a4c-9abc-8826c9d150fb" providerId="ADAL" clId="{42CC4A45-066D-465E-B6F1-34DC39C1330F}" dt="2023-03-07T11:59:26.602" v="516" actId="14100"/>
          <ac:spMkLst>
            <pc:docMk/>
            <pc:sldMk cId="220394625" sldId="412"/>
            <ac:spMk id="42" creationId="{C5467B4D-F941-10AA-5609-B9DB221CB410}"/>
          </ac:spMkLst>
        </pc:spChg>
        <pc:spChg chg="mod">
          <ac:chgData name="Beniamin Zawilla" userId="ddf0d743-5318-4a4c-9abc-8826c9d150fb" providerId="ADAL" clId="{42CC4A45-066D-465E-B6F1-34DC39C1330F}" dt="2023-03-07T11:59:18.891" v="488" actId="20577"/>
          <ac:spMkLst>
            <pc:docMk/>
            <pc:sldMk cId="220394625" sldId="412"/>
            <ac:spMk id="43" creationId="{DA87AB0B-DEA7-97A0-CDF7-DF3BB206F4AA}"/>
          </ac:spMkLst>
        </pc:spChg>
      </pc:sldChg>
      <pc:sldChg chg="modSp mod">
        <pc:chgData name="Beniamin Zawilla" userId="ddf0d743-5318-4a4c-9abc-8826c9d150fb" providerId="ADAL" clId="{42CC4A45-066D-465E-B6F1-34DC39C1330F}" dt="2023-03-07T12:00:09.185" v="528"/>
        <pc:sldMkLst>
          <pc:docMk/>
          <pc:sldMk cId="531242181" sldId="413"/>
        </pc:sldMkLst>
        <pc:spChg chg="mod">
          <ac:chgData name="Beniamin Zawilla" userId="ddf0d743-5318-4a4c-9abc-8826c9d150fb" providerId="ADAL" clId="{42CC4A45-066D-465E-B6F1-34DC39C1330F}" dt="2023-03-07T12:00:09.185" v="528"/>
          <ac:spMkLst>
            <pc:docMk/>
            <pc:sldMk cId="531242181" sldId="413"/>
            <ac:spMk id="5" creationId="{CFAE7307-FC37-E2FE-E9B6-2169AC7F3BE0}"/>
          </ac:spMkLst>
        </pc:spChg>
        <pc:spChg chg="mod">
          <ac:chgData name="Beniamin Zawilla" userId="ddf0d743-5318-4a4c-9abc-8826c9d150fb" providerId="ADAL" clId="{42CC4A45-066D-465E-B6F1-34DC39C1330F}" dt="2023-03-07T12:00:04.301" v="527"/>
          <ac:spMkLst>
            <pc:docMk/>
            <pc:sldMk cId="531242181" sldId="413"/>
            <ac:spMk id="7" creationId="{0B1F5D31-D06E-51AE-4EE1-873E2361442B}"/>
          </ac:spMkLst>
        </pc:spChg>
        <pc:spChg chg="mod">
          <ac:chgData name="Beniamin Zawilla" userId="ddf0d743-5318-4a4c-9abc-8826c9d150fb" providerId="ADAL" clId="{42CC4A45-066D-465E-B6F1-34DC39C1330F}" dt="2023-03-07T11:59:56.788" v="525" actId="404"/>
          <ac:spMkLst>
            <pc:docMk/>
            <pc:sldMk cId="531242181" sldId="413"/>
            <ac:spMk id="29" creationId="{FF1968FD-C822-7C4B-8B3F-6643A42A69F2}"/>
          </ac:spMkLst>
        </pc:spChg>
        <pc:spChg chg="mod">
          <ac:chgData name="Beniamin Zawilla" userId="ddf0d743-5318-4a4c-9abc-8826c9d150fb" providerId="ADAL" clId="{42CC4A45-066D-465E-B6F1-34DC39C1330F}" dt="2023-03-07T11:59:37.485" v="519" actId="404"/>
          <ac:spMkLst>
            <pc:docMk/>
            <pc:sldMk cId="531242181" sldId="413"/>
            <ac:spMk id="31" creationId="{A3B7D3D2-D83C-B6D1-86A5-71660EABD5FB}"/>
          </ac:spMkLst>
        </pc:spChg>
      </pc:sldChg>
      <pc:sldChg chg="modSp mod">
        <pc:chgData name="Beniamin Zawilla" userId="ddf0d743-5318-4a4c-9abc-8826c9d150fb" providerId="ADAL" clId="{42CC4A45-066D-465E-B6F1-34DC39C1330F}" dt="2023-03-07T12:00:33.855" v="534"/>
        <pc:sldMkLst>
          <pc:docMk/>
          <pc:sldMk cId="2224297835" sldId="414"/>
        </pc:sldMkLst>
        <pc:spChg chg="mod">
          <ac:chgData name="Beniamin Zawilla" userId="ddf0d743-5318-4a4c-9abc-8826c9d150fb" providerId="ADAL" clId="{42CC4A45-066D-465E-B6F1-34DC39C1330F}" dt="2023-03-07T12:00:33.855" v="534"/>
          <ac:spMkLst>
            <pc:docMk/>
            <pc:sldMk cId="2224297835" sldId="414"/>
            <ac:spMk id="13" creationId="{A9DAEEF0-4F3E-C3E6-D5F9-F419E7195A77}"/>
          </ac:spMkLst>
        </pc:spChg>
        <pc:spChg chg="mod">
          <ac:chgData name="Beniamin Zawilla" userId="ddf0d743-5318-4a4c-9abc-8826c9d150fb" providerId="ADAL" clId="{42CC4A45-066D-465E-B6F1-34DC39C1330F}" dt="2023-03-07T12:00:15.969" v="529"/>
          <ac:spMkLst>
            <pc:docMk/>
            <pc:sldMk cId="2224297835" sldId="414"/>
            <ac:spMk id="43" creationId="{75E72316-33B2-988B-1896-75E2F626F714}"/>
          </ac:spMkLst>
        </pc:spChg>
        <pc:spChg chg="mod">
          <ac:chgData name="Beniamin Zawilla" userId="ddf0d743-5318-4a4c-9abc-8826c9d150fb" providerId="ADAL" clId="{42CC4A45-066D-465E-B6F1-34DC39C1330F}" dt="2023-03-07T12:00:20.776" v="530"/>
          <ac:spMkLst>
            <pc:docMk/>
            <pc:sldMk cId="2224297835" sldId="414"/>
            <ac:spMk id="45" creationId="{8FAA6243-ABCA-1CA4-D2D6-A815BA9B9205}"/>
          </ac:spMkLst>
        </pc:spChg>
      </pc:sldChg>
      <pc:sldChg chg="modSp mod">
        <pc:chgData name="Beniamin Zawilla" userId="ddf0d743-5318-4a4c-9abc-8826c9d150fb" providerId="ADAL" clId="{42CC4A45-066D-465E-B6F1-34DC39C1330F}" dt="2023-03-07T12:01:26.010" v="551" actId="14100"/>
        <pc:sldMkLst>
          <pc:docMk/>
          <pc:sldMk cId="191842469" sldId="415"/>
        </pc:sldMkLst>
        <pc:spChg chg="mod">
          <ac:chgData name="Beniamin Zawilla" userId="ddf0d743-5318-4a4c-9abc-8826c9d150fb" providerId="ADAL" clId="{42CC4A45-066D-465E-B6F1-34DC39C1330F}" dt="2023-03-07T12:01:26.010" v="551" actId="14100"/>
          <ac:spMkLst>
            <pc:docMk/>
            <pc:sldMk cId="191842469" sldId="415"/>
            <ac:spMk id="31" creationId="{A3B7D3D2-D83C-B6D1-86A5-71660EABD5FB}"/>
          </ac:spMkLst>
        </pc:spChg>
      </pc:sldChg>
      <pc:sldChg chg="modSp mod">
        <pc:chgData name="Beniamin Zawilla" userId="ddf0d743-5318-4a4c-9abc-8826c9d150fb" providerId="ADAL" clId="{42CC4A45-066D-465E-B6F1-34DC39C1330F}" dt="2023-03-07T12:02:08.830" v="563"/>
        <pc:sldMkLst>
          <pc:docMk/>
          <pc:sldMk cId="1230278410" sldId="417"/>
        </pc:sldMkLst>
        <pc:spChg chg="mod">
          <ac:chgData name="Beniamin Zawilla" userId="ddf0d743-5318-4a4c-9abc-8826c9d150fb" providerId="ADAL" clId="{42CC4A45-066D-465E-B6F1-34DC39C1330F}" dt="2023-03-07T12:01:51.505" v="559" actId="1076"/>
          <ac:spMkLst>
            <pc:docMk/>
            <pc:sldMk cId="1230278410" sldId="417"/>
            <ac:spMk id="7" creationId="{863EF879-0519-DAA4-5E73-C548F7E1F620}"/>
          </ac:spMkLst>
        </pc:spChg>
        <pc:spChg chg="mod">
          <ac:chgData name="Beniamin Zawilla" userId="ddf0d743-5318-4a4c-9abc-8826c9d150fb" providerId="ADAL" clId="{42CC4A45-066D-465E-B6F1-34DC39C1330F}" dt="2023-03-07T12:02:08.830" v="563"/>
          <ac:spMkLst>
            <pc:docMk/>
            <pc:sldMk cId="1230278410" sldId="417"/>
            <ac:spMk id="17" creationId="{79DDAC6C-BF43-0D82-57A1-16CC6980DD8A}"/>
          </ac:spMkLst>
        </pc:spChg>
        <pc:spChg chg="mod">
          <ac:chgData name="Beniamin Zawilla" userId="ddf0d743-5318-4a4c-9abc-8826c9d150fb" providerId="ADAL" clId="{42CC4A45-066D-465E-B6F1-34DC39C1330F}" dt="2023-03-07T12:01:24.145" v="549" actId="1076"/>
          <ac:spMkLst>
            <pc:docMk/>
            <pc:sldMk cId="1230278410" sldId="417"/>
            <ac:spMk id="42" creationId="{0E6530DE-8FFE-9E29-A232-13767A24E369}"/>
          </ac:spMkLst>
        </pc:spChg>
      </pc:sldChg>
      <pc:sldChg chg="modSp mod">
        <pc:chgData name="Beniamin Zawilla" userId="ddf0d743-5318-4a4c-9abc-8826c9d150fb" providerId="ADAL" clId="{42CC4A45-066D-465E-B6F1-34DC39C1330F}" dt="2023-03-07T12:05:52.494" v="617" actId="20577"/>
        <pc:sldMkLst>
          <pc:docMk/>
          <pc:sldMk cId="3720268388" sldId="418"/>
        </pc:sldMkLst>
        <pc:spChg chg="mod">
          <ac:chgData name="Beniamin Zawilla" userId="ddf0d743-5318-4a4c-9abc-8826c9d150fb" providerId="ADAL" clId="{42CC4A45-066D-465E-B6F1-34DC39C1330F}" dt="2023-03-07T12:05:08.244" v="603" actId="6549"/>
          <ac:spMkLst>
            <pc:docMk/>
            <pc:sldMk cId="3720268388" sldId="418"/>
            <ac:spMk id="4" creationId="{2DFD753F-CBD9-E4B5-A411-BD00072EDC76}"/>
          </ac:spMkLst>
        </pc:spChg>
        <pc:spChg chg="mod">
          <ac:chgData name="Beniamin Zawilla" userId="ddf0d743-5318-4a4c-9abc-8826c9d150fb" providerId="ADAL" clId="{42CC4A45-066D-465E-B6F1-34DC39C1330F}" dt="2023-03-07T12:05:21.378" v="605"/>
          <ac:spMkLst>
            <pc:docMk/>
            <pc:sldMk cId="3720268388" sldId="418"/>
            <ac:spMk id="5" creationId="{EF7D0488-FC31-7CB7-713F-1F823A572EB9}"/>
          </ac:spMkLst>
        </pc:spChg>
        <pc:spChg chg="mod">
          <ac:chgData name="Beniamin Zawilla" userId="ddf0d743-5318-4a4c-9abc-8826c9d150fb" providerId="ADAL" clId="{42CC4A45-066D-465E-B6F1-34DC39C1330F}" dt="2023-03-07T12:05:24.716" v="606"/>
          <ac:spMkLst>
            <pc:docMk/>
            <pc:sldMk cId="3720268388" sldId="418"/>
            <ac:spMk id="6" creationId="{2EE6CBF1-F0EA-93BF-EB15-4FE1274A087E}"/>
          </ac:spMkLst>
        </pc:spChg>
        <pc:spChg chg="mod">
          <ac:chgData name="Beniamin Zawilla" userId="ddf0d743-5318-4a4c-9abc-8826c9d150fb" providerId="ADAL" clId="{42CC4A45-066D-465E-B6F1-34DC39C1330F}" dt="2023-03-07T12:05:52.494" v="617" actId="20577"/>
          <ac:spMkLst>
            <pc:docMk/>
            <pc:sldMk cId="3720268388" sldId="418"/>
            <ac:spMk id="7" creationId="{E1ECA235-8E79-D305-6340-D4D4B71EB6F5}"/>
          </ac:spMkLst>
        </pc:spChg>
      </pc:sldChg>
      <pc:sldChg chg="modSp mod">
        <pc:chgData name="Beniamin Zawilla" userId="ddf0d743-5318-4a4c-9abc-8826c9d150fb" providerId="ADAL" clId="{42CC4A45-066D-465E-B6F1-34DC39C1330F}" dt="2023-03-07T12:02:22.884" v="568" actId="20577"/>
        <pc:sldMkLst>
          <pc:docMk/>
          <pc:sldMk cId="3922533594" sldId="419"/>
        </pc:sldMkLst>
        <pc:spChg chg="mod">
          <ac:chgData name="Beniamin Zawilla" userId="ddf0d743-5318-4a4c-9abc-8826c9d150fb" providerId="ADAL" clId="{42CC4A45-066D-465E-B6F1-34DC39C1330F}" dt="2023-03-07T12:02:22.884" v="568" actId="20577"/>
          <ac:spMkLst>
            <pc:docMk/>
            <pc:sldMk cId="3922533594" sldId="419"/>
            <ac:spMk id="3" creationId="{3F6D5F74-B1E1-FC55-A172-B019DBCF0AD1}"/>
          </ac:spMkLst>
        </pc:spChg>
      </pc:sldChg>
      <pc:sldChg chg="modSp mod">
        <pc:chgData name="Beniamin Zawilla" userId="ddf0d743-5318-4a4c-9abc-8826c9d150fb" providerId="ADAL" clId="{42CC4A45-066D-465E-B6F1-34DC39C1330F}" dt="2023-03-07T12:07:59.168" v="655" actId="1076"/>
        <pc:sldMkLst>
          <pc:docMk/>
          <pc:sldMk cId="1548561824" sldId="420"/>
        </pc:sldMkLst>
        <pc:spChg chg="mod">
          <ac:chgData name="Beniamin Zawilla" userId="ddf0d743-5318-4a4c-9abc-8826c9d150fb" providerId="ADAL" clId="{42CC4A45-066D-465E-B6F1-34DC39C1330F}" dt="2023-03-07T12:07:39.027" v="646" actId="108"/>
          <ac:spMkLst>
            <pc:docMk/>
            <pc:sldMk cId="1548561824" sldId="420"/>
            <ac:spMk id="7" creationId="{9D27028C-3602-A559-FF2A-47A8FC912314}"/>
          </ac:spMkLst>
        </pc:spChg>
        <pc:grpChg chg="mod">
          <ac:chgData name="Beniamin Zawilla" userId="ddf0d743-5318-4a4c-9abc-8826c9d150fb" providerId="ADAL" clId="{42CC4A45-066D-465E-B6F1-34DC39C1330F}" dt="2023-03-07T12:07:48.804" v="651" actId="1076"/>
          <ac:grpSpMkLst>
            <pc:docMk/>
            <pc:sldMk cId="1548561824" sldId="420"/>
            <ac:grpSpMk id="3" creationId="{28B3F01E-D3D9-05D0-2332-F6A3B30B812D}"/>
          </ac:grpSpMkLst>
        </pc:grpChg>
        <pc:grpChg chg="mod">
          <ac:chgData name="Beniamin Zawilla" userId="ddf0d743-5318-4a4c-9abc-8826c9d150fb" providerId="ADAL" clId="{42CC4A45-066D-465E-B6F1-34DC39C1330F}" dt="2023-03-07T12:07:59.168" v="655" actId="1076"/>
          <ac:grpSpMkLst>
            <pc:docMk/>
            <pc:sldMk cId="1548561824" sldId="420"/>
            <ac:grpSpMk id="4" creationId="{97B0DCE5-80E1-2EE5-4F88-36D68A3B845A}"/>
          </ac:grpSpMkLst>
        </pc:grpChg>
        <pc:grpChg chg="mod">
          <ac:chgData name="Beniamin Zawilla" userId="ddf0d743-5318-4a4c-9abc-8826c9d150fb" providerId="ADAL" clId="{42CC4A45-066D-465E-B6F1-34DC39C1330F}" dt="2023-03-07T12:07:50.640" v="652" actId="1076"/>
          <ac:grpSpMkLst>
            <pc:docMk/>
            <pc:sldMk cId="1548561824" sldId="420"/>
            <ac:grpSpMk id="13" creationId="{24EF5299-E8FB-2C41-6997-99A881939582}"/>
          </ac:grpSpMkLst>
        </pc:grpChg>
        <pc:grpChg chg="mod">
          <ac:chgData name="Beniamin Zawilla" userId="ddf0d743-5318-4a4c-9abc-8826c9d150fb" providerId="ADAL" clId="{42CC4A45-066D-465E-B6F1-34DC39C1330F}" dt="2023-03-07T12:07:52.905" v="653" actId="1076"/>
          <ac:grpSpMkLst>
            <pc:docMk/>
            <pc:sldMk cId="1548561824" sldId="420"/>
            <ac:grpSpMk id="92" creationId="{87000BDF-0F94-D6D5-B7EC-17AD3B9AD2A7}"/>
          </ac:grpSpMkLst>
        </pc:grpChg>
        <pc:grpChg chg="mod">
          <ac:chgData name="Beniamin Zawilla" userId="ddf0d743-5318-4a4c-9abc-8826c9d150fb" providerId="ADAL" clId="{42CC4A45-066D-465E-B6F1-34DC39C1330F}" dt="2023-03-07T12:07:55.144" v="654" actId="1076"/>
          <ac:grpSpMkLst>
            <pc:docMk/>
            <pc:sldMk cId="1548561824" sldId="420"/>
            <ac:grpSpMk id="164" creationId="{33C0C08F-7A99-4D40-2D01-AE517218A2D2}"/>
          </ac:grpSpMkLst>
        </pc:grpChg>
      </pc:sldChg>
      <pc:sldChg chg="modSp mod">
        <pc:chgData name="Beniamin Zawilla" userId="ddf0d743-5318-4a4c-9abc-8826c9d150fb" providerId="ADAL" clId="{42CC4A45-066D-465E-B6F1-34DC39C1330F}" dt="2023-03-07T12:08:50.556" v="670"/>
        <pc:sldMkLst>
          <pc:docMk/>
          <pc:sldMk cId="3638717286" sldId="421"/>
        </pc:sldMkLst>
        <pc:spChg chg="mod">
          <ac:chgData name="Beniamin Zawilla" userId="ddf0d743-5318-4a4c-9abc-8826c9d150fb" providerId="ADAL" clId="{42CC4A45-066D-465E-B6F1-34DC39C1330F}" dt="2023-03-07T12:08:29.785" v="662"/>
          <ac:spMkLst>
            <pc:docMk/>
            <pc:sldMk cId="3638717286" sldId="421"/>
            <ac:spMk id="5" creationId="{FD678BA8-A271-347F-B030-6FB833BE7F59}"/>
          </ac:spMkLst>
        </pc:spChg>
        <pc:spChg chg="mod">
          <ac:chgData name="Beniamin Zawilla" userId="ddf0d743-5318-4a4c-9abc-8826c9d150fb" providerId="ADAL" clId="{42CC4A45-066D-465E-B6F1-34DC39C1330F}" dt="2023-03-07T12:08:32.502" v="663"/>
          <ac:spMkLst>
            <pc:docMk/>
            <pc:sldMk cId="3638717286" sldId="421"/>
            <ac:spMk id="13" creationId="{4C22F3C9-38F4-406D-8B54-7F216892F447}"/>
          </ac:spMkLst>
        </pc:spChg>
        <pc:spChg chg="mod">
          <ac:chgData name="Beniamin Zawilla" userId="ddf0d743-5318-4a4c-9abc-8826c9d150fb" providerId="ADAL" clId="{42CC4A45-066D-465E-B6F1-34DC39C1330F}" dt="2023-03-07T12:08:08.222" v="656"/>
          <ac:spMkLst>
            <pc:docMk/>
            <pc:sldMk cId="3638717286" sldId="421"/>
            <ac:spMk id="18" creationId="{71D87097-9F85-4445-8AD6-171970E061A0}"/>
          </ac:spMkLst>
        </pc:spChg>
        <pc:spChg chg="mod">
          <ac:chgData name="Beniamin Zawilla" userId="ddf0d743-5318-4a4c-9abc-8826c9d150fb" providerId="ADAL" clId="{42CC4A45-066D-465E-B6F1-34DC39C1330F}" dt="2023-03-07T12:08:35.174" v="664"/>
          <ac:spMkLst>
            <pc:docMk/>
            <pc:sldMk cId="3638717286" sldId="421"/>
            <ac:spMk id="39" creationId="{EB436656-F017-D551-5424-C77842FEF5CA}"/>
          </ac:spMkLst>
        </pc:spChg>
        <pc:spChg chg="mod">
          <ac:chgData name="Beniamin Zawilla" userId="ddf0d743-5318-4a4c-9abc-8826c9d150fb" providerId="ADAL" clId="{42CC4A45-066D-465E-B6F1-34DC39C1330F}" dt="2023-03-07T12:08:38.669" v="665"/>
          <ac:spMkLst>
            <pc:docMk/>
            <pc:sldMk cId="3638717286" sldId="421"/>
            <ac:spMk id="41" creationId="{4D3B5F72-EEE5-5DF0-ABD8-97ACD1A4E7A8}"/>
          </ac:spMkLst>
        </pc:spChg>
        <pc:spChg chg="mod">
          <ac:chgData name="Beniamin Zawilla" userId="ddf0d743-5318-4a4c-9abc-8826c9d150fb" providerId="ADAL" clId="{42CC4A45-066D-465E-B6F1-34DC39C1330F}" dt="2023-03-07T12:08:27.287" v="661"/>
          <ac:spMkLst>
            <pc:docMk/>
            <pc:sldMk cId="3638717286" sldId="421"/>
            <ac:spMk id="43" creationId="{75E72316-33B2-988B-1896-75E2F626F714}"/>
          </ac:spMkLst>
        </pc:spChg>
        <pc:spChg chg="mod">
          <ac:chgData name="Beniamin Zawilla" userId="ddf0d743-5318-4a4c-9abc-8826c9d150fb" providerId="ADAL" clId="{42CC4A45-066D-465E-B6F1-34DC39C1330F}" dt="2023-03-07T12:08:41.940" v="666"/>
          <ac:spMkLst>
            <pc:docMk/>
            <pc:sldMk cId="3638717286" sldId="421"/>
            <ac:spMk id="47" creationId="{90843585-AC77-768F-2E63-E5E25B08B0E4}"/>
          </ac:spMkLst>
        </pc:spChg>
        <pc:spChg chg="mod">
          <ac:chgData name="Beniamin Zawilla" userId="ddf0d743-5318-4a4c-9abc-8826c9d150fb" providerId="ADAL" clId="{42CC4A45-066D-465E-B6F1-34DC39C1330F}" dt="2023-03-07T12:08:45.138" v="668"/>
          <ac:spMkLst>
            <pc:docMk/>
            <pc:sldMk cId="3638717286" sldId="421"/>
            <ac:spMk id="49" creationId="{0903E398-8EA9-9BCB-B5B8-9372E469C909}"/>
          </ac:spMkLst>
        </pc:spChg>
        <pc:spChg chg="mod">
          <ac:chgData name="Beniamin Zawilla" userId="ddf0d743-5318-4a4c-9abc-8826c9d150fb" providerId="ADAL" clId="{42CC4A45-066D-465E-B6F1-34DC39C1330F}" dt="2023-03-07T12:08:47.693" v="669"/>
          <ac:spMkLst>
            <pc:docMk/>
            <pc:sldMk cId="3638717286" sldId="421"/>
            <ac:spMk id="51" creationId="{06A0A1FD-B4DA-1015-1BC0-CB04C7226344}"/>
          </ac:spMkLst>
        </pc:spChg>
        <pc:spChg chg="mod">
          <ac:chgData name="Beniamin Zawilla" userId="ddf0d743-5318-4a4c-9abc-8826c9d150fb" providerId="ADAL" clId="{42CC4A45-066D-465E-B6F1-34DC39C1330F}" dt="2023-03-07T12:08:50.556" v="670"/>
          <ac:spMkLst>
            <pc:docMk/>
            <pc:sldMk cId="3638717286" sldId="421"/>
            <ac:spMk id="53" creationId="{55E3DFAD-F7EE-E29B-B345-4BCB561BE476}"/>
          </ac:spMkLst>
        </pc:spChg>
      </pc:sldChg>
      <pc:sldChg chg="modSp mod">
        <pc:chgData name="Beniamin Zawilla" userId="ddf0d743-5318-4a4c-9abc-8826c9d150fb" providerId="ADAL" clId="{42CC4A45-066D-465E-B6F1-34DC39C1330F}" dt="2023-03-07T12:10:01.310" v="703" actId="20577"/>
        <pc:sldMkLst>
          <pc:docMk/>
          <pc:sldMk cId="4013842829" sldId="422"/>
        </pc:sldMkLst>
        <pc:spChg chg="mod">
          <ac:chgData name="Beniamin Zawilla" userId="ddf0d743-5318-4a4c-9abc-8826c9d150fb" providerId="ADAL" clId="{42CC4A45-066D-465E-B6F1-34DC39C1330F}" dt="2023-03-07T12:10:01.310" v="703" actId="20577"/>
          <ac:spMkLst>
            <pc:docMk/>
            <pc:sldMk cId="4013842829" sldId="422"/>
            <ac:spMk id="3" creationId="{DD1418B4-4615-A324-1342-706EA82449DC}"/>
          </ac:spMkLst>
        </pc:spChg>
      </pc:sldChg>
      <pc:sldChg chg="modSp mod">
        <pc:chgData name="Beniamin Zawilla" userId="ddf0d743-5318-4a4c-9abc-8826c9d150fb" providerId="ADAL" clId="{42CC4A45-066D-465E-B6F1-34DC39C1330F}" dt="2023-03-07T12:10:48.456" v="776"/>
        <pc:sldMkLst>
          <pc:docMk/>
          <pc:sldMk cId="649912096" sldId="423"/>
        </pc:sldMkLst>
        <pc:spChg chg="mod">
          <ac:chgData name="Beniamin Zawilla" userId="ddf0d743-5318-4a4c-9abc-8826c9d150fb" providerId="ADAL" clId="{42CC4A45-066D-465E-B6F1-34DC39C1330F}" dt="2023-03-07T12:10:29.985" v="771" actId="20577"/>
          <ac:spMkLst>
            <pc:docMk/>
            <pc:sldMk cId="649912096" sldId="423"/>
            <ac:spMk id="3" creationId="{8957080F-15D6-BA0C-F1FB-673F1A00BACF}"/>
          </ac:spMkLst>
        </pc:spChg>
        <pc:spChg chg="mod">
          <ac:chgData name="Beniamin Zawilla" userId="ddf0d743-5318-4a4c-9abc-8826c9d150fb" providerId="ADAL" clId="{42CC4A45-066D-465E-B6F1-34DC39C1330F}" dt="2023-03-07T12:10:34.737" v="772"/>
          <ac:spMkLst>
            <pc:docMk/>
            <pc:sldMk cId="649912096" sldId="423"/>
            <ac:spMk id="4" creationId="{0BAAA260-502B-91E0-455C-06541AC73685}"/>
          </ac:spMkLst>
        </pc:spChg>
        <pc:spChg chg="mod">
          <ac:chgData name="Beniamin Zawilla" userId="ddf0d743-5318-4a4c-9abc-8826c9d150fb" providerId="ADAL" clId="{42CC4A45-066D-465E-B6F1-34DC39C1330F}" dt="2023-03-07T12:10:22.806" v="732" actId="20577"/>
          <ac:spMkLst>
            <pc:docMk/>
            <pc:sldMk cId="649912096" sldId="423"/>
            <ac:spMk id="7" creationId="{8288BA84-2CA8-A0E2-CBF7-BB4768E182EF}"/>
          </ac:spMkLst>
        </pc:spChg>
        <pc:spChg chg="mod">
          <ac:chgData name="Beniamin Zawilla" userId="ddf0d743-5318-4a4c-9abc-8826c9d150fb" providerId="ADAL" clId="{42CC4A45-066D-465E-B6F1-34DC39C1330F}" dt="2023-03-07T12:10:14.402" v="704"/>
          <ac:spMkLst>
            <pc:docMk/>
            <pc:sldMk cId="649912096" sldId="423"/>
            <ac:spMk id="11" creationId="{0D1F3D77-A4F3-5729-BD15-187A798EF318}"/>
          </ac:spMkLst>
        </pc:spChg>
        <pc:spChg chg="mod">
          <ac:chgData name="Beniamin Zawilla" userId="ddf0d743-5318-4a4c-9abc-8826c9d150fb" providerId="ADAL" clId="{42CC4A45-066D-465E-B6F1-34DC39C1330F}" dt="2023-03-07T12:10:48.456" v="776"/>
          <ac:spMkLst>
            <pc:docMk/>
            <pc:sldMk cId="649912096" sldId="423"/>
            <ac:spMk id="22" creationId="{333EB6C0-7C84-163A-654F-6922DE77D4AD}"/>
          </ac:spMkLst>
        </pc:spChg>
      </pc:sldChg>
      <pc:sldChg chg="modSp mod">
        <pc:chgData name="Beniamin Zawilla" userId="ddf0d743-5318-4a4c-9abc-8826c9d150fb" providerId="ADAL" clId="{42CC4A45-066D-465E-B6F1-34DC39C1330F}" dt="2023-03-07T12:12:08.194" v="800" actId="20577"/>
        <pc:sldMkLst>
          <pc:docMk/>
          <pc:sldMk cId="4148813122" sldId="424"/>
        </pc:sldMkLst>
        <pc:spChg chg="mod">
          <ac:chgData name="Beniamin Zawilla" userId="ddf0d743-5318-4a4c-9abc-8826c9d150fb" providerId="ADAL" clId="{42CC4A45-066D-465E-B6F1-34DC39C1330F}" dt="2023-03-07T12:11:29.150" v="791" actId="6549"/>
          <ac:spMkLst>
            <pc:docMk/>
            <pc:sldMk cId="4148813122" sldId="424"/>
            <ac:spMk id="7" creationId="{863EF879-0519-DAA4-5E73-C548F7E1F620}"/>
          </ac:spMkLst>
        </pc:spChg>
        <pc:spChg chg="mod">
          <ac:chgData name="Beniamin Zawilla" userId="ddf0d743-5318-4a4c-9abc-8826c9d150fb" providerId="ADAL" clId="{42CC4A45-066D-465E-B6F1-34DC39C1330F}" dt="2023-03-07T12:12:08.194" v="800" actId="20577"/>
          <ac:spMkLst>
            <pc:docMk/>
            <pc:sldMk cId="4148813122" sldId="424"/>
            <ac:spMk id="17" creationId="{79DDAC6C-BF43-0D82-57A1-16CC6980DD8A}"/>
          </ac:spMkLst>
        </pc:spChg>
      </pc:sldChg>
      <pc:sldChg chg="modSp mod">
        <pc:chgData name="Beniamin Zawilla" userId="ddf0d743-5318-4a4c-9abc-8826c9d150fb" providerId="ADAL" clId="{42CC4A45-066D-465E-B6F1-34DC39C1330F}" dt="2023-03-07T12:14:02.100" v="823" actId="1076"/>
        <pc:sldMkLst>
          <pc:docMk/>
          <pc:sldMk cId="3911363094" sldId="425"/>
        </pc:sldMkLst>
        <pc:spChg chg="mod">
          <ac:chgData name="Beniamin Zawilla" userId="ddf0d743-5318-4a4c-9abc-8826c9d150fb" providerId="ADAL" clId="{42CC4A45-066D-465E-B6F1-34DC39C1330F}" dt="2023-03-07T12:13:37.222" v="819"/>
          <ac:spMkLst>
            <pc:docMk/>
            <pc:sldMk cId="3911363094" sldId="425"/>
            <ac:spMk id="3" creationId="{E2E608DA-157E-586F-7960-D4325C98B6B8}"/>
          </ac:spMkLst>
        </pc:spChg>
        <pc:spChg chg="mod">
          <ac:chgData name="Beniamin Zawilla" userId="ddf0d743-5318-4a4c-9abc-8826c9d150fb" providerId="ADAL" clId="{42CC4A45-066D-465E-B6F1-34DC39C1330F}" dt="2023-03-07T12:14:02.100" v="823" actId="1076"/>
          <ac:spMkLst>
            <pc:docMk/>
            <pc:sldMk cId="3911363094" sldId="425"/>
            <ac:spMk id="13" creationId="{A9DAEEF0-4F3E-C3E6-D5F9-F419E7195A77}"/>
          </ac:spMkLst>
        </pc:spChg>
      </pc:sldChg>
      <pc:sldChg chg="modSp mod">
        <pc:chgData name="Beniamin Zawilla" userId="ddf0d743-5318-4a4c-9abc-8826c9d150fb" providerId="ADAL" clId="{42CC4A45-066D-465E-B6F1-34DC39C1330F}" dt="2023-03-07T12:14:28.419" v="835" actId="404"/>
        <pc:sldMkLst>
          <pc:docMk/>
          <pc:sldMk cId="3084733037" sldId="426"/>
        </pc:sldMkLst>
        <pc:spChg chg="mod">
          <ac:chgData name="Beniamin Zawilla" userId="ddf0d743-5318-4a4c-9abc-8826c9d150fb" providerId="ADAL" clId="{42CC4A45-066D-465E-B6F1-34DC39C1330F}" dt="2023-03-07T12:14:28.419" v="835" actId="404"/>
          <ac:spMkLst>
            <pc:docMk/>
            <pc:sldMk cId="3084733037" sldId="426"/>
            <ac:spMk id="31" creationId="{A3B7D3D2-D83C-B6D1-86A5-71660EABD5FB}"/>
          </ac:spMkLst>
        </pc:spChg>
      </pc:sldChg>
      <pc:sldChg chg="modSp mod">
        <pc:chgData name="Beniamin Zawilla" userId="ddf0d743-5318-4a4c-9abc-8826c9d150fb" providerId="ADAL" clId="{42CC4A45-066D-465E-B6F1-34DC39C1330F}" dt="2023-03-07T12:15:40.554" v="868" actId="1076"/>
        <pc:sldMkLst>
          <pc:docMk/>
          <pc:sldMk cId="3094805822" sldId="427"/>
        </pc:sldMkLst>
        <pc:spChg chg="mod">
          <ac:chgData name="Beniamin Zawilla" userId="ddf0d743-5318-4a4c-9abc-8826c9d150fb" providerId="ADAL" clId="{42CC4A45-066D-465E-B6F1-34DC39C1330F}" dt="2023-03-07T12:15:40.554" v="868" actId="1076"/>
          <ac:spMkLst>
            <pc:docMk/>
            <pc:sldMk cId="3094805822" sldId="427"/>
            <ac:spMk id="17" creationId="{D2658B9E-1D39-674E-50E9-9A0D34A4922F}"/>
          </ac:spMkLst>
        </pc:spChg>
        <pc:spChg chg="mod">
          <ac:chgData name="Beniamin Zawilla" userId="ddf0d743-5318-4a4c-9abc-8826c9d150fb" providerId="ADAL" clId="{42CC4A45-066D-465E-B6F1-34DC39C1330F}" dt="2023-03-07T12:15:22.958" v="846" actId="6549"/>
          <ac:spMkLst>
            <pc:docMk/>
            <pc:sldMk cId="3094805822" sldId="427"/>
            <ac:spMk id="18" creationId="{8CEBD022-B986-A341-BE7E-A2F9BD119657}"/>
          </ac:spMkLst>
        </pc:spChg>
      </pc:sldChg>
      <pc:sldChg chg="modSp mod">
        <pc:chgData name="Beniamin Zawilla" userId="ddf0d743-5318-4a4c-9abc-8826c9d150fb" providerId="ADAL" clId="{42CC4A45-066D-465E-B6F1-34DC39C1330F}" dt="2023-03-07T12:15:47.492" v="897" actId="20577"/>
        <pc:sldMkLst>
          <pc:docMk/>
          <pc:sldMk cId="4290982147" sldId="428"/>
        </pc:sldMkLst>
        <pc:spChg chg="mod">
          <ac:chgData name="Beniamin Zawilla" userId="ddf0d743-5318-4a4c-9abc-8826c9d150fb" providerId="ADAL" clId="{42CC4A45-066D-465E-B6F1-34DC39C1330F}" dt="2023-03-07T12:15:47.492" v="897" actId="20577"/>
          <ac:spMkLst>
            <pc:docMk/>
            <pc:sldMk cId="4290982147" sldId="428"/>
            <ac:spMk id="3" creationId="{3F6D5F74-B1E1-FC55-A172-B019DBCF0AD1}"/>
          </ac:spMkLst>
        </pc:spChg>
      </pc:sldChg>
      <pc:sldChg chg="modSp mod">
        <pc:chgData name="Beniamin Zawilla" userId="ddf0d743-5318-4a4c-9abc-8826c9d150fb" providerId="ADAL" clId="{42CC4A45-066D-465E-B6F1-34DC39C1330F}" dt="2023-03-07T12:16:23.200" v="928" actId="404"/>
        <pc:sldMkLst>
          <pc:docMk/>
          <pc:sldMk cId="532761655" sldId="429"/>
        </pc:sldMkLst>
        <pc:spChg chg="mod">
          <ac:chgData name="Beniamin Zawilla" userId="ddf0d743-5318-4a4c-9abc-8826c9d150fb" providerId="ADAL" clId="{42CC4A45-066D-465E-B6F1-34DC39C1330F}" dt="2023-03-07T12:16:10.137" v="901" actId="20577"/>
          <ac:spMkLst>
            <pc:docMk/>
            <pc:sldMk cId="532761655" sldId="429"/>
            <ac:spMk id="7" creationId="{24704B68-53DB-A8E4-D5A0-E82E3105B114}"/>
          </ac:spMkLst>
        </pc:spChg>
        <pc:spChg chg="mod">
          <ac:chgData name="Beniamin Zawilla" userId="ddf0d743-5318-4a4c-9abc-8826c9d150fb" providerId="ADAL" clId="{42CC4A45-066D-465E-B6F1-34DC39C1330F}" dt="2023-03-07T12:16:23.200" v="928" actId="404"/>
          <ac:spMkLst>
            <pc:docMk/>
            <pc:sldMk cId="532761655" sldId="429"/>
            <ac:spMk id="17" creationId="{3BF4B7E5-EC6F-2E39-CAF7-3A688372B8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3/7/2023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3/7/2023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rbes.com/pictures/eeji45emgkh/airbnb-snapgoods-and-12-more-pioneers-of-the-share-economy/?ref=hackernoon.com"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youtube.com/watch?v=0c5D4DbHJXA" TargetMode="Externa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CmbwCRVbtot3aif16" TargetMode="External"/><Relationship Id="rId7"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success-factors-for-blockchain?in=catherine-318107926/sets/generation-blockchain&amp;utm_source=clipboard&amp;utm_medium=text&amp;utm_campaign=social_sharing"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endParaRPr lang="pl-PL" b="1" dirty="0"/>
          </a:p>
          <a:p>
            <a:r>
              <a:rPr lang="en-US" dirty="0"/>
              <a:t>Frankfurt School of Finance &amp; Management</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
        <p:nvSpPr>
          <p:cNvPr id="6" name="Text Placeholder 6">
            <a:extLst>
              <a:ext uri="{FF2B5EF4-FFF2-40B4-BE49-F238E27FC236}">
                <a16:creationId xmlns:a16="http://schemas.microsoft.com/office/drawing/2014/main" id="{ED29214F-525B-5BA2-CFDD-35CC7B4D9C43}"/>
              </a:ext>
            </a:extLst>
          </p:cNvPr>
          <p:cNvSpPr txBox="1">
            <a:spLocks/>
          </p:cNvSpPr>
          <p:nvPr/>
        </p:nvSpPr>
        <p:spPr>
          <a:xfrm>
            <a:off x="605556" y="7156000"/>
            <a:ext cx="6343884" cy="1224685"/>
          </a:xfrm>
          <a:prstGeom prst="rect">
            <a:avLst/>
          </a:prstGeom>
        </p:spPr>
        <p:txBody>
          <a:bodyPr>
            <a:noAutofit/>
          </a:bodyPr>
          <a:lstStyle>
            <a:lvl1pPr marL="0" indent="0" algn="l" defTabSz="2073036" rtl="0" eaLnBrk="1" latinLnBrk="0" hangingPunct="1">
              <a:lnSpc>
                <a:spcPts val="3720"/>
              </a:lnSpc>
              <a:spcBef>
                <a:spcPts val="0"/>
              </a:spcBef>
              <a:buFont typeface="Arial" panose="020B0604020202020204" pitchFamily="34" charset="0"/>
              <a:buNone/>
              <a:defRPr sz="3600" b="1" i="0" kern="120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a:lnSpc>
                <a:spcPct val="90000"/>
              </a:lnSpc>
            </a:pPr>
            <a:r>
              <a:rPr lang="de-DE" sz="2800">
                <a:solidFill>
                  <a:srgbClr val="FFFFFF"/>
                </a:solidFill>
                <a:ea typeface="Times New Roman" panose="02020603050405020304" pitchFamily="18" charset="0"/>
              </a:rPr>
              <a:t>Program dla studiów magisterskich </a:t>
            </a:r>
            <a:endParaRPr lang="pl-PL" sz="2800">
              <a:solidFill>
                <a:srgbClr val="FFFFFF"/>
              </a:solidFill>
              <a:ea typeface="Times New Roman" panose="02020603050405020304" pitchFamily="18" charset="0"/>
            </a:endParaRPr>
          </a:p>
          <a:p>
            <a:pPr marL="228600">
              <a:lnSpc>
                <a:spcPct val="90000"/>
              </a:lnSpc>
            </a:pPr>
            <a:br>
              <a:rPr lang="de-DE" sz="2800">
                <a:solidFill>
                  <a:srgbClr val="FFFFFF"/>
                </a:solidFill>
                <a:ea typeface="Times New Roman" panose="02020603050405020304" pitchFamily="18" charset="0"/>
              </a:rPr>
            </a:br>
            <a:r>
              <a:rPr lang="de-DE" sz="2800">
                <a:solidFill>
                  <a:srgbClr val="FFFFFF"/>
                </a:solidFill>
                <a:ea typeface="Times New Roman" panose="02020603050405020304" pitchFamily="18" charset="0"/>
              </a:rPr>
              <a:t>Technologia blockchain i kryptowaluty </a:t>
            </a:r>
            <a:endParaRPr lang="pl-PL"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450254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Zmiany klimatu to jeden z najbardziej palących problemów naszych czasów</a:t>
            </a: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Zmiany klimatu to jeden z najbardziej palących problemów naszych czasów. Globalne ocieplenie zdominowało dyskusje w krajach uprzemysłowionych, a energia odnawialna i unikanie emisji CO2 wysunęły się na pierwszy plan, ponieważ każdy raport opublikowany przez Międzyrządowy Zespół ds. Zmian Klimatu wskazuje na wzrost znaczenia problemu. Według Międzynarodowej Agencji Energii (IEA) emisja dwutlenku węgla wzrosła do najwyższego poziomu w historii, a według NASA rok 2022 będzie rokiem z najwyższą średnią temperaturą od 2000 lat. Obecna trajektoria sprawia, że cel porozumienia paryskiego z 2015 r., jakim jest ograniczenie globalnego ocieplenia do 1,5°C, aby uniknąć najgorszych możliwych skutków zmiany klimatu, staje się coraz bardziej ambitnym celem.</a:t>
            </a:r>
          </a:p>
          <a:p>
            <a:pPr algn="just"/>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Cykl węglowy, część złożonego systemu</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Większość węgla jest magazynowana w skałach, takich jak wapień, a reszta znajduje się w osadach oceanicznych, węglu glebowym, węglu kopalnym, biomasie roślinnej i atmosferze. Jak wszystko inne w przyrodzie, przepływ węgla ma charakter cykliczny: węgiel, głównie w postaci dwutlenku węgla i metanu, krąży w ziemi, oceanie, organizmach żywych (rośliny, zwierzęta, mikroorganizmy), atmosferze, poprzez ląd, wnętrze ziemi i ocean.</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Zmiany klimatyczne spowodowane przez człowieka i ich skutki wynikają z przerwania naturalnego obiegu węgla. W szczególności węgiel jest uwalniany z powrotem do obiegu szybciej, niż może zostać wchłonięty przez system naturalny, głównie z powodu spalania paliw kopalnych.</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Dzieje się tak, ponieważ – pomimo pilnych wysiłków – nasze współczesne życie nadal opiera się głównie na paliwach kopalnych, które stanowią około 84,3% (2019) światowego zużycia energii pierwotnej. Obejmuje to przemysłową produkcję towarów, takich jak cement i stal, transport, wykorzystanie energii w budynkach, wykorzystanie jako surowiec do tworzenia produktów petrochemicznych itp. Inne źródła energii, np. odnawialne źródła energii (takie jak wiatr i energia słoneczna) oraz inne paliwa niekopalne (takie jak energia jądrowa) stanowią odpowiednio 5,0% i 10,7% światowej energii.</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Na tym etapie widać wyraźnie, że napędzanie naszej gospodarki poprzez spalanie ogromnych ilości paliw kopalnych wytrąca naturalny obieg węgla z równowagi, ponieważ prawie ¾ emisji gazów cieplarnianych wynika ze zużycia energii, wzmacniając efekt cieplarniany i powodując znaczny wzrost średnich temperatur na świecie.</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1.2</a:t>
            </a:r>
            <a:r>
              <a:rPr lang="pl-PL" sz="1800" b="0" dirty="0"/>
              <a:t> </a:t>
            </a:r>
            <a:r>
              <a:rPr lang="en-US" sz="1800" b="0" dirty="0" err="1"/>
              <a:t>Odpowiedzialność</a:t>
            </a:r>
            <a:r>
              <a:rPr lang="en-US" sz="1800" b="0" dirty="0"/>
              <a:t> za </a:t>
            </a:r>
            <a:r>
              <a:rPr lang="en-US" sz="1800" b="0" dirty="0" err="1"/>
              <a:t>zasoby</a:t>
            </a:r>
            <a:endParaRPr lang="en-US" sz="1800" b="0" dirty="0"/>
          </a:p>
        </p:txBody>
      </p:sp>
      <p:sp>
        <p:nvSpPr>
          <p:cNvPr id="3" name="Rectangle 2">
            <a:extLst>
              <a:ext uri="{FF2B5EF4-FFF2-40B4-BE49-F238E27FC236}">
                <a16:creationId xmlns:a16="http://schemas.microsoft.com/office/drawing/2014/main" id="{3F6773FB-B273-FC56-CD66-A6FDEC9F67F9}"/>
              </a:ext>
            </a:extLst>
          </p:cNvPr>
          <p:cNvSpPr/>
          <p:nvPr/>
        </p:nvSpPr>
        <p:spPr>
          <a:xfrm flipV="1">
            <a:off x="740928" y="7401547"/>
            <a:ext cx="6832572" cy="271402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Text Placeholder 17">
            <a:extLst>
              <a:ext uri="{FF2B5EF4-FFF2-40B4-BE49-F238E27FC236}">
                <a16:creationId xmlns:a16="http://schemas.microsoft.com/office/drawing/2014/main" id="{4B7B7AD4-B01E-EFF6-3D48-4EEF33592B06}"/>
              </a:ext>
            </a:extLst>
          </p:cNvPr>
          <p:cNvSpPr>
            <a:spLocks noGrp="1"/>
          </p:cNvSpPr>
          <p:nvPr/>
        </p:nvSpPr>
        <p:spPr>
          <a:xfrm>
            <a:off x="968744" y="7804597"/>
            <a:ext cx="6143488" cy="20530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dirty="0" err="1">
                <a:solidFill>
                  <a:srgbClr val="F79037"/>
                </a:solidFill>
                <a:effectLst/>
                <a:ea typeface="Times New Roman" panose="02020603050405020304" pitchFamily="18" charset="0"/>
              </a:rPr>
              <a:t>Transformacja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energetyczna</a:t>
            </a:r>
            <a:endParaRPr lang="en-US" b="1" dirty="0">
              <a:solidFill>
                <a:srgbClr val="F79037"/>
              </a:solidFill>
              <a:effectLst/>
              <a:ea typeface="Times New Roman" panose="02020603050405020304" pitchFamily="18" charset="0"/>
            </a:endParaRPr>
          </a:p>
          <a:p>
            <a:pPr algn="just" fontAlgn="base"/>
            <a:r>
              <a:rPr lang="pl-PL" dirty="0">
                <a:effectLst/>
                <a:ea typeface="Times New Roman" panose="02020603050405020304" pitchFamily="18" charset="0"/>
              </a:rPr>
              <a:t>Transformacja energetyczna odnosi się do przesunięcia w sektorze energetycznym w kierunku zerowej emisji dwutlenku węgla netto. Aby to osiągnąć, system energetyczny będzie musiał odejść od paliw kopalnych w kierunku odnawialnych źródeł energii. Prognozy dotyczące potencjału odnawialnych źródeł energii jako podstawowego źródła energii wahają się od 70% Międzynarodowej Agencji Energii (IEA) do 75% Międzynarodowej Agencji Energii Odnawialnej (IRENA) do 2050 r. Potrzebny jest impuls w postaci czystej technologii (tj. efektywności energetycznej, gospodarki o obiegu zamkniętym, ekologiczny transport, alternatywne nośniki energii, takie jak zielony wodór itp.). Taka masowa transformacja w światowym systemie energetycznym pociąga za sobą poważne zmiany, także w geopolitycznych strukturach władzy, ponieważ system energetyczny zasilany ze źródeł odnawialnych będzie się znacznie różnił od obecnego.</a:t>
            </a:r>
          </a:p>
        </p:txBody>
      </p:sp>
    </p:spTree>
    <p:extLst>
      <p:ext uri="{BB962C8B-B14F-4D97-AF65-F5344CB8AC3E}">
        <p14:creationId xmlns:p14="http://schemas.microsoft.com/office/powerpoint/2010/main" val="180079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1" y="4203928"/>
            <a:ext cx="7559675" cy="8299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riangle 28">
            <a:extLst>
              <a:ext uri="{FF2B5EF4-FFF2-40B4-BE49-F238E27FC236}">
                <a16:creationId xmlns:a16="http://schemas.microsoft.com/office/drawing/2014/main" id="{BF19318C-1089-B224-0CB7-78F15D3E8E95}"/>
              </a:ext>
            </a:extLst>
          </p:cNvPr>
          <p:cNvSpPr/>
          <p:nvPr/>
        </p:nvSpPr>
        <p:spPr>
          <a:xfrm>
            <a:off x="2125672" y="5579205"/>
            <a:ext cx="3308330" cy="2852009"/>
          </a:xfrm>
          <a:prstGeom prst="triangle">
            <a:avLst/>
          </a:prstGeom>
          <a:solidFill>
            <a:srgbClr val="DD14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a:t>
            </a:r>
            <a:r>
              <a:rPr lang="en-US" b="1" dirty="0" err="1">
                <a:solidFill>
                  <a:srgbClr val="F79037"/>
                </a:solidFill>
              </a:rPr>
              <a:t>Trylemat</a:t>
            </a:r>
            <a:r>
              <a:rPr lang="en-US" b="1" dirty="0">
                <a:solidFill>
                  <a:srgbClr val="F79037"/>
                </a:solidFill>
              </a:rPr>
              <a:t>”</a:t>
            </a:r>
          </a:p>
          <a:p>
            <a:r>
              <a:rPr lang="pl-PL" dirty="0"/>
              <a:t>Wojna na Ukrainie boleśnie uwidoczniła wrażliwość systemu energetycznego i wyzwanie osiągnięcia balansu między bezpieczeństwem energetycznym, przystępnością cenową i równowagą środowiskową, (problem znany jest jako tzw. </a:t>
            </a:r>
            <a:r>
              <a:rPr lang="pl-PL" dirty="0" err="1"/>
              <a:t>trylemat</a:t>
            </a:r>
            <a:r>
              <a:rPr lang="pl-PL" dirty="0"/>
              <a:t> energetyczny). Zrównoważony rozwój ma następujące aspekty:</a:t>
            </a:r>
          </a:p>
          <a:p>
            <a:r>
              <a:rPr lang="en-US" dirty="0"/>
              <a:t> </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967440"/>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876206" y="29734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7551" y="2032699"/>
            <a:ext cx="3130368"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Bezpieczeństwo</a:t>
            </a:r>
            <a:endParaRPr lang="en-US" b="1" dirty="0">
              <a:solidFill>
                <a:srgbClr val="F79037"/>
              </a:solidFill>
              <a:effectLst/>
              <a:latin typeface="Calibri" panose="020F0502020204030204" pitchFamily="34" charset="0"/>
              <a:ea typeface="Times New Roman" panose="02020603050405020304" pitchFamily="18" charset="0"/>
            </a:endParaRPr>
          </a:p>
          <a:p>
            <a:pPr algn="l"/>
            <a:r>
              <a:rPr lang="pl-PL" dirty="0">
                <a:effectLst/>
                <a:latin typeface="Calibri" panose="020F0502020204030204" pitchFamily="34" charset="0"/>
                <a:ea typeface="Times New Roman" panose="02020603050405020304" pitchFamily="18" charset="0"/>
              </a:rPr>
              <a:t>Zdolność do zaspokojenia przyszłego zapotrzebowania i odporność systemu energetycznego na zakłócenia.</a:t>
            </a:r>
            <a:r>
              <a:rPr lang="en-US" dirty="0">
                <a:effectLst/>
                <a:latin typeface="Calibri" panose="020F0502020204030204" pitchFamily="34" charset="0"/>
                <a:ea typeface="Times New Roman" panose="02020603050405020304" pitchFamily="18" charset="0"/>
              </a:rPr>
              <a:t> 	</a:t>
            </a:r>
            <a:r>
              <a:rPr lang="en-LB" dirty="0">
                <a:effectLst/>
              </a:rPr>
              <a:t> </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87150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024723" y="188322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E848AFB-B737-6311-E88B-F87F83DFFDB5}"/>
              </a:ext>
            </a:extLst>
          </p:cNvPr>
          <p:cNvSpPr txBox="1">
            <a:spLocks/>
          </p:cNvSpPr>
          <p:nvPr/>
        </p:nvSpPr>
        <p:spPr>
          <a:xfrm>
            <a:off x="4694694" y="2109973"/>
            <a:ext cx="1718453"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Zrównoważony</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rozwój</a:t>
            </a:r>
            <a:endParaRPr lang="en-US" b="1" dirty="0">
              <a:solidFill>
                <a:srgbClr val="F79037"/>
              </a:solidFill>
              <a:effectLst/>
              <a:latin typeface="Calibri" panose="020F0502020204030204" pitchFamily="34" charset="0"/>
              <a:ea typeface="Times New Roman" panose="02020603050405020304" pitchFamily="18" charset="0"/>
            </a:endParaRPr>
          </a:p>
          <a:p>
            <a:pPr algn="l"/>
            <a:r>
              <a:rPr lang="pl-PL" dirty="0">
                <a:effectLst/>
                <a:latin typeface="Calibri" panose="020F0502020204030204" pitchFamily="34" charset="0"/>
                <a:ea typeface="Times New Roman" panose="02020603050405020304" pitchFamily="18" charset="0"/>
              </a:rPr>
              <a:t>Przejście do „czystego” systemu energetycznego.</a:t>
            </a:r>
            <a:endParaRPr lang="en-US" dirty="0"/>
          </a:p>
        </p:txBody>
      </p:sp>
      <p:sp>
        <p:nvSpPr>
          <p:cNvPr id="24" name="Text Placeholder 17">
            <a:extLst>
              <a:ext uri="{FF2B5EF4-FFF2-40B4-BE49-F238E27FC236}">
                <a16:creationId xmlns:a16="http://schemas.microsoft.com/office/drawing/2014/main" id="{3BBA4BAC-A6D8-603B-3E66-EC3A8CA4D5FD}"/>
              </a:ext>
            </a:extLst>
          </p:cNvPr>
          <p:cNvSpPr txBox="1">
            <a:spLocks/>
          </p:cNvSpPr>
          <p:nvPr/>
        </p:nvSpPr>
        <p:spPr>
          <a:xfrm>
            <a:off x="3496959" y="3178919"/>
            <a:ext cx="2163235"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Przystępność</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cenowa</a:t>
            </a:r>
            <a:r>
              <a:rPr lang="en-US" b="1" dirty="0">
                <a:solidFill>
                  <a:srgbClr val="F79037"/>
                </a:solidFill>
                <a:effectLst/>
                <a:latin typeface="Calibri" panose="020F0502020204030204" pitchFamily="34" charset="0"/>
                <a:ea typeface="Times New Roman" panose="02020603050405020304" pitchFamily="18" charset="0"/>
              </a:rPr>
              <a:t> </a:t>
            </a:r>
          </a:p>
          <a:p>
            <a:pPr algn="l"/>
            <a:r>
              <a:rPr lang="pl-PL" dirty="0">
                <a:effectLst/>
                <a:latin typeface="Calibri" panose="020F0502020204030204" pitchFamily="34" charset="0"/>
                <a:ea typeface="Times New Roman" panose="02020603050405020304" pitchFamily="18" charset="0"/>
              </a:rPr>
              <a:t>Zdolność do utrzymywania energii w przystępnej cenie.</a:t>
            </a:r>
            <a:endParaRPr lang="en-US" dirty="0"/>
          </a:p>
        </p:txBody>
      </p:sp>
      <p:sp>
        <p:nvSpPr>
          <p:cNvPr id="25" name="Text Placeholder 17">
            <a:extLst>
              <a:ext uri="{FF2B5EF4-FFF2-40B4-BE49-F238E27FC236}">
                <a16:creationId xmlns:a16="http://schemas.microsoft.com/office/drawing/2014/main" id="{92F03B3E-E73A-EE21-BC04-8EA40EA722D4}"/>
              </a:ext>
            </a:extLst>
          </p:cNvPr>
          <p:cNvSpPr txBox="1">
            <a:spLocks/>
          </p:cNvSpPr>
          <p:nvPr/>
        </p:nvSpPr>
        <p:spPr>
          <a:xfrm>
            <a:off x="1096520" y="8675915"/>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err="1">
                <a:solidFill>
                  <a:srgbClr val="F79037"/>
                </a:solidFill>
                <a:effectLst/>
                <a:latin typeface="Calibri" panose="020F0502020204030204" pitchFamily="34" charset="0"/>
                <a:ea typeface="Times New Roman" panose="02020603050405020304" pitchFamily="18" charset="0"/>
              </a:rPr>
              <a:t>Rysunek</a:t>
            </a:r>
            <a:r>
              <a:rPr lang="en-US" sz="1100" i="0" dirty="0">
                <a:solidFill>
                  <a:srgbClr val="F79037"/>
                </a:solidFill>
                <a:effectLst/>
                <a:latin typeface="Calibri" panose="020F0502020204030204" pitchFamily="34" charset="0"/>
                <a:ea typeface="Times New Roman" panose="02020603050405020304" pitchFamily="18" charset="0"/>
              </a:rPr>
              <a:t> 20: </a:t>
            </a:r>
            <a:r>
              <a:rPr lang="en-US" sz="1100" i="0" dirty="0" err="1">
                <a:solidFill>
                  <a:srgbClr val="F79037"/>
                </a:solidFill>
                <a:effectLst/>
                <a:latin typeface="Calibri" panose="020F0502020204030204" pitchFamily="34" charset="0"/>
                <a:ea typeface="Times New Roman" panose="02020603050405020304" pitchFamily="18" charset="0"/>
              </a:rPr>
              <a:t>Trylemat</a:t>
            </a:r>
            <a:r>
              <a:rPr lang="en-US" sz="1100" i="0" dirty="0">
                <a:solidFill>
                  <a:srgbClr val="F79037"/>
                </a:solidFill>
                <a:effectLst/>
                <a:latin typeface="Calibri" panose="020F0502020204030204" pitchFamily="34" charset="0"/>
                <a:ea typeface="Times New Roman" panose="02020603050405020304" pitchFamily="18" charset="0"/>
              </a:rPr>
              <a:t> </a:t>
            </a:r>
            <a:r>
              <a:rPr lang="en-US" sz="1100" i="0" dirty="0" err="1">
                <a:solidFill>
                  <a:srgbClr val="F79037"/>
                </a:solidFill>
                <a:effectLst/>
                <a:latin typeface="Calibri" panose="020F0502020204030204" pitchFamily="34" charset="0"/>
                <a:ea typeface="Times New Roman" panose="02020603050405020304" pitchFamily="18" charset="0"/>
              </a:rPr>
              <a:t>energetyczny</a:t>
            </a:r>
            <a:endParaRPr lang="en-US" sz="1100" i="0" dirty="0">
              <a:solidFill>
                <a:srgbClr val="F79037"/>
              </a:solidFill>
              <a:effectLst/>
              <a:latin typeface="Calibri" panose="020F0502020204030204" pitchFamily="34" charset="0"/>
              <a:ea typeface="Times New Roman" panose="02020603050405020304" pitchFamily="18" charset="0"/>
            </a:endParaRPr>
          </a:p>
        </p:txBody>
      </p:sp>
      <p:sp>
        <p:nvSpPr>
          <p:cNvPr id="26" name="Text Placeholder 17">
            <a:extLst>
              <a:ext uri="{FF2B5EF4-FFF2-40B4-BE49-F238E27FC236}">
                <a16:creationId xmlns:a16="http://schemas.microsoft.com/office/drawing/2014/main" id="{E0EC820F-8B80-AF43-429D-99A652C5CA7B}"/>
              </a:ext>
            </a:extLst>
          </p:cNvPr>
          <p:cNvSpPr txBox="1">
            <a:spLocks/>
          </p:cNvSpPr>
          <p:nvPr/>
        </p:nvSpPr>
        <p:spPr>
          <a:xfrm>
            <a:off x="3195402" y="4732844"/>
            <a:ext cx="1168870"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Zrównoważony rozwój środowiskowy</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1" name="Text Placeholder 17">
            <a:extLst>
              <a:ext uri="{FF2B5EF4-FFF2-40B4-BE49-F238E27FC236}">
                <a16:creationId xmlns:a16="http://schemas.microsoft.com/office/drawing/2014/main" id="{FFAE6F31-917E-78BD-FAB8-A2BCFABA60BB}"/>
              </a:ext>
            </a:extLst>
          </p:cNvPr>
          <p:cNvSpPr txBox="1">
            <a:spLocks/>
          </p:cNvSpPr>
          <p:nvPr/>
        </p:nvSpPr>
        <p:spPr>
          <a:xfrm>
            <a:off x="3269049" y="6909372"/>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Energy Trilemma</a:t>
            </a:r>
          </a:p>
        </p:txBody>
      </p:sp>
      <p:sp>
        <p:nvSpPr>
          <p:cNvPr id="42" name="Text Placeholder 17">
            <a:extLst>
              <a:ext uri="{FF2B5EF4-FFF2-40B4-BE49-F238E27FC236}">
                <a16:creationId xmlns:a16="http://schemas.microsoft.com/office/drawing/2014/main" id="{C5467B4D-F941-10AA-5609-B9DB221CB410}"/>
              </a:ext>
            </a:extLst>
          </p:cNvPr>
          <p:cNvSpPr txBox="1">
            <a:spLocks/>
          </p:cNvSpPr>
          <p:nvPr/>
        </p:nvSpPr>
        <p:spPr>
          <a:xfrm>
            <a:off x="989488" y="7939683"/>
            <a:ext cx="1124607"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Bezpieczeństwo energetyczne</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3" name="Text Placeholder 17">
            <a:extLst>
              <a:ext uri="{FF2B5EF4-FFF2-40B4-BE49-F238E27FC236}">
                <a16:creationId xmlns:a16="http://schemas.microsoft.com/office/drawing/2014/main" id="{DA87AB0B-DEA7-97A0-CDF7-DF3BB206F4AA}"/>
              </a:ext>
            </a:extLst>
          </p:cNvPr>
          <p:cNvSpPr txBox="1">
            <a:spLocks/>
          </p:cNvSpPr>
          <p:nvPr/>
        </p:nvSpPr>
        <p:spPr>
          <a:xfrm>
            <a:off x="5548611"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Przystępność cenowa energii</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03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12</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sz="1000" b="1" dirty="0" err="1">
                <a:solidFill>
                  <a:srgbClr val="F79037"/>
                </a:solidFill>
                <a:effectLst/>
                <a:ea typeface="Times New Roman" panose="02020603050405020304" pitchFamily="18" charset="0"/>
              </a:rPr>
              <a:t>Kwestia</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finansowania</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mobilizacja</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inwestycji</a:t>
            </a:r>
            <a:r>
              <a:rPr lang="en-US" sz="1000" b="1" dirty="0">
                <a:solidFill>
                  <a:srgbClr val="F79037"/>
                </a:solidFill>
                <a:effectLst/>
                <a:ea typeface="Times New Roman" panose="02020603050405020304" pitchFamily="18" charset="0"/>
              </a:rPr>
              <a:t> </a:t>
            </a:r>
          </a:p>
          <a:p>
            <a:pPr algn="just"/>
            <a:r>
              <a:rPr lang="pl-PL" sz="1000" dirty="0">
                <a:effectLst/>
                <a:ea typeface="Times New Roman" panose="02020603050405020304" pitchFamily="18" charset="0"/>
              </a:rPr>
              <a:t>Jednym z głównych pytań dotyczących transformacji energetycznej pozostaje pytanie: kto sfinansuje tę zmianę. Dynamiczne napędzanie innowacji wymaga mobilizacji dużego kapitału. Nie zapominajmy, że rozwój przemysłu paliw kopalnych był i nadal jest w dużym stopniu dotowany przez wydatki rządowe. Rządy wciąż inwestują rocznie setki miliardów dolarów w paliwa kopalne, podczas gdy tylko ułamek tej kwoty jest wydawany na odnawialne źródła energii.</a:t>
            </a:r>
          </a:p>
          <a:p>
            <a:pPr algn="just"/>
            <a:r>
              <a:rPr lang="en-US" sz="1000" dirty="0">
                <a:effectLst/>
                <a:ea typeface="Times New Roman" panose="02020603050405020304" pitchFamily="18" charset="0"/>
              </a:rPr>
              <a:t> </a:t>
            </a:r>
            <a:endParaRPr lang="en-LB" sz="1000" dirty="0">
              <a:effectLst/>
              <a:ea typeface="Times New Roman" panose="02020603050405020304" pitchFamily="18" charset="0"/>
            </a:endParaRPr>
          </a:p>
          <a:p>
            <a:pPr algn="just"/>
            <a:r>
              <a:rPr lang="pl-PL" sz="1000" dirty="0">
                <a:effectLst/>
                <a:ea typeface="Times New Roman" panose="02020603050405020304" pitchFamily="18" charset="0"/>
              </a:rPr>
              <a:t>Według firmy </a:t>
            </a:r>
            <a:r>
              <a:rPr lang="pl-PL" sz="1000" dirty="0" err="1">
                <a:effectLst/>
                <a:ea typeface="Times New Roman" panose="02020603050405020304" pitchFamily="18" charset="0"/>
              </a:rPr>
              <a:t>McKinsey</a:t>
            </a:r>
            <a:r>
              <a:rPr lang="pl-PL" sz="1000" dirty="0">
                <a:effectLst/>
                <a:ea typeface="Times New Roman" panose="02020603050405020304" pitchFamily="18" charset="0"/>
              </a:rPr>
              <a:t> „9,2 miliarda dolarów nakładów inwestycyjnych na aktywa fizyczne systemów energetycznych i systemów użytkowania gruntów będzie musiało urosnąć do 3,5 biliona dolarów rocznie przez następne 30 lat, a 1 bilion dolarów musi zostać przesunięty z aktywów o wysokiej emisji do aktywów o niskiej emisji”. (</a:t>
            </a:r>
            <a:r>
              <a:rPr lang="pl-PL" sz="1000" dirty="0" err="1">
                <a:effectLst/>
                <a:ea typeface="Times New Roman" panose="02020603050405020304" pitchFamily="18" charset="0"/>
              </a:rPr>
              <a:t>McKinsey</a:t>
            </a:r>
            <a:r>
              <a:rPr lang="pl-PL" sz="1000" dirty="0">
                <a:effectLst/>
                <a:ea typeface="Times New Roman" panose="02020603050405020304" pitchFamily="18" charset="0"/>
              </a:rPr>
              <a:t>, 2022)</a:t>
            </a:r>
          </a:p>
          <a:p>
            <a:pPr algn="just"/>
            <a:endParaRPr lang="en-US" sz="1000" dirty="0">
              <a:ea typeface="Times New Roman" panose="02020603050405020304" pitchFamily="18" charset="0"/>
            </a:endParaRPr>
          </a:p>
          <a:p>
            <a:r>
              <a:rPr lang="pl-PL" sz="1000" dirty="0">
                <a:effectLst/>
                <a:ea typeface="Times New Roman" panose="02020603050405020304" pitchFamily="18" charset="0"/>
              </a:rPr>
              <a:t>Aby osiągnąć niezbędną mobilizację kapitału do rozpoczęcia transformacji energetycznej, konieczne jest skupienie się nie tylko na środkach publicznych, ale także na wykorzystaniu bilionów znajdujących się w posiadaniu podmiotów prywatnych. Należy więc stworzyć odpowiednie mechanizmy finansowe. Przykładem jest sekurytyzacja, która: </a:t>
            </a:r>
          </a:p>
          <a:p>
            <a:r>
              <a:rPr lang="en-US" sz="1000" dirty="0">
                <a:effectLst/>
                <a:ea typeface="Times New Roman" panose="02020603050405020304" pitchFamily="18" charset="0"/>
              </a:rPr>
              <a:t>Securitization that</a:t>
            </a:r>
            <a:endParaRPr lang="en-LB" sz="1000" dirty="0">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050" dirty="0">
                <a:solidFill>
                  <a:srgbClr val="000000"/>
                </a:solidFill>
                <a:latin typeface="Calibri" panose="020F0502020204030204" pitchFamily="34" charset="0"/>
              </a:rPr>
              <a:t>Ponieważ Rosja odpowiada za wysoki procent światowych dostaw energii, bezpieczeństwo energetyczne i przystępność cenowa są poważnie zagrożone, zwłaszcza w Europie. Niemcy już przygotowują się do racjonowania gazu podczas nadchodzącej zimy. Ponadto zwiększono inwestycje w duże firmy naftowe i elektrownie węglowe, co stanowi wyzwanie dla elementu zrównoważonego rozwoju. Podczas gdy krajowe strategie energetyczne zostały poważnie nadwyrężone przez wojnę na Ukrainie, istnieje nadzieja, że sytuacja stworzyła poczucie pilnej potrzeby poprawy bezpieczeństwa energetycznego poprzez stosowanie czystszych rozwiązań alternatywnych. Oznacza to dywersyfikację pod względem źródła i rodzaju energii oraz oddzielenie od Rosji. UE w ramach swojego planu </a:t>
            </a:r>
            <a:r>
              <a:rPr lang="pl-PL" sz="1050" dirty="0" err="1">
                <a:solidFill>
                  <a:srgbClr val="000000"/>
                </a:solidFill>
                <a:latin typeface="Calibri" panose="020F0502020204030204" pitchFamily="34" charset="0"/>
              </a:rPr>
              <a:t>REPowerEU</a:t>
            </a:r>
            <a:r>
              <a:rPr lang="pl-PL" sz="1050" dirty="0">
                <a:solidFill>
                  <a:srgbClr val="000000"/>
                </a:solidFill>
                <a:latin typeface="Calibri" panose="020F0502020204030204" pitchFamily="34" charset="0"/>
              </a:rPr>
              <a:t> zamierza przyspieszyć zieloną transformację w celu zmniejszenia zależności Rosji poprzez np. zwiększenie celów wodorowych dla przemysłu i transportu, a także przez zwiększenie inwestycji. </a:t>
            </a:r>
          </a:p>
          <a:p>
            <a:pPr algn="just"/>
            <a:r>
              <a:rPr lang="en-US" sz="1050" dirty="0">
                <a:solidFill>
                  <a:srgbClr val="000000"/>
                </a:solidFill>
                <a:latin typeface="Calibri" panose="020F0502020204030204" pitchFamily="34" charset="0"/>
              </a:rPr>
              <a:t> </a:t>
            </a:r>
          </a:p>
          <a:p>
            <a:pPr algn="just"/>
            <a:r>
              <a:rPr lang="pl-PL" sz="1050" dirty="0">
                <a:solidFill>
                  <a:srgbClr val="000000"/>
                </a:solidFill>
                <a:latin typeface="Calibri" panose="020F0502020204030204" pitchFamily="34" charset="0"/>
              </a:rPr>
              <a:t>Transformacja energetyczna jest złożona; utrzymanie równowagi trójkąta energetycznego pozostanie trudnym zadaniem, a trzeba spodziewać się, że strategie energetyczne krajów będą nadal torpedowane przez nieoczekiwane zdarzenia. W związku z tym dążenie do bezpieczeństwa energetycznego i dostępności ma kluczowe znaczenie dla rozwoju gospodarczego i będzie stanowić podstawę przyszłych strategii.</a:t>
            </a:r>
          </a:p>
          <a:p>
            <a:pPr algn="just"/>
            <a:endParaRPr lang="en-US" sz="1050" dirty="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D0B1B3C-1318-F109-A787-F88E6B6A2C57}"/>
              </a:ext>
            </a:extLst>
          </p:cNvPr>
          <p:cNvSpPr txBox="1"/>
          <p:nvPr/>
        </p:nvSpPr>
        <p:spPr>
          <a:xfrm>
            <a:off x="4287516" y="75328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CFAE7307-FC37-E2FE-E9B6-2169AC7F3BE0}"/>
              </a:ext>
            </a:extLst>
          </p:cNvPr>
          <p:cNvSpPr txBox="1">
            <a:spLocks/>
          </p:cNvSpPr>
          <p:nvPr/>
        </p:nvSpPr>
        <p:spPr>
          <a:xfrm>
            <a:off x="4863551" y="8920197"/>
            <a:ext cx="2154529" cy="5086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effectLst/>
                <a:latin typeface="Calibri" panose="020F0502020204030204" pitchFamily="34" charset="0"/>
                <a:ea typeface="Times New Roman" panose="02020603050405020304" pitchFamily="18" charset="0"/>
              </a:rPr>
              <a:t>wysyła</a:t>
            </a:r>
            <a:r>
              <a:rPr lang="en-US" dirty="0">
                <a:effectLst/>
                <a:latin typeface="Calibri" panose="020F0502020204030204" pitchFamily="34" charset="0"/>
                <a:ea typeface="Times New Roman" panose="02020603050405020304" pitchFamily="18" charset="0"/>
              </a:rPr>
              <a:t> </a:t>
            </a:r>
            <a:r>
              <a:rPr lang="en-US" dirty="0" err="1">
                <a:effectLst/>
                <a:latin typeface="Calibri" panose="020F0502020204030204" pitchFamily="34" charset="0"/>
                <a:ea typeface="Times New Roman" panose="02020603050405020304" pitchFamily="18" charset="0"/>
              </a:rPr>
              <a:t>sygnały</a:t>
            </a:r>
            <a:r>
              <a:rPr lang="en-US" dirty="0">
                <a:effectLst/>
                <a:latin typeface="Calibri" panose="020F0502020204030204" pitchFamily="34" charset="0"/>
                <a:ea typeface="Times New Roman" panose="02020603050405020304" pitchFamily="18" charset="0"/>
              </a:rPr>
              <a:t> </a:t>
            </a:r>
            <a:r>
              <a:rPr lang="en-US" dirty="0" err="1">
                <a:effectLst/>
                <a:latin typeface="Calibri" panose="020F0502020204030204" pitchFamily="34" charset="0"/>
                <a:ea typeface="Times New Roman" panose="02020603050405020304" pitchFamily="18" charset="0"/>
              </a:rPr>
              <a:t>strony</a:t>
            </a:r>
            <a:r>
              <a:rPr lang="en-US" dirty="0">
                <a:effectLst/>
                <a:latin typeface="Calibri" panose="020F0502020204030204" pitchFamily="34" charset="0"/>
                <a:ea typeface="Times New Roman" panose="02020603050405020304" pitchFamily="18" charset="0"/>
              </a:rPr>
              <a:t> </a:t>
            </a:r>
            <a:r>
              <a:rPr lang="en-US" dirty="0" err="1">
                <a:effectLst/>
                <a:latin typeface="Calibri" panose="020F0502020204030204" pitchFamily="34" charset="0"/>
                <a:ea typeface="Times New Roman" panose="02020603050405020304" pitchFamily="18" charset="0"/>
              </a:rPr>
              <a:t>popytowej</a:t>
            </a:r>
            <a:r>
              <a:rPr lang="en-US" dirty="0">
                <a:effectLst/>
                <a:latin typeface="Calibri" panose="020F0502020204030204" pitchFamily="34" charset="0"/>
                <a:ea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D4BA7CFC-AAE0-DCFF-7966-1A674DFBC4DA}"/>
              </a:ext>
            </a:extLst>
          </p:cNvPr>
          <p:cNvSpPr txBox="1"/>
          <p:nvPr/>
        </p:nvSpPr>
        <p:spPr>
          <a:xfrm>
            <a:off x="4299391" y="84472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7" name="Text Placeholder 17">
            <a:extLst>
              <a:ext uri="{FF2B5EF4-FFF2-40B4-BE49-F238E27FC236}">
                <a16:creationId xmlns:a16="http://schemas.microsoft.com/office/drawing/2014/main" id="{0B1F5D31-D06E-51AE-4EE1-873E2361442B}"/>
              </a:ext>
            </a:extLst>
          </p:cNvPr>
          <p:cNvSpPr txBox="1">
            <a:spLocks/>
          </p:cNvSpPr>
          <p:nvPr/>
        </p:nvSpPr>
        <p:spPr>
          <a:xfrm>
            <a:off x="4863551" y="763839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pl-PL" dirty="0">
                <a:effectLst/>
                <a:latin typeface="Calibri" panose="020F0502020204030204" pitchFamily="34" charset="0"/>
                <a:ea typeface="Times New Roman" panose="02020603050405020304" pitchFamily="18" charset="0"/>
              </a:rPr>
              <a:t>dzieli wysokie ryzyko inwestycji początkowej związane z rozwojem tych technologii, przy jednoczesnym zachowaniu wystarczającej koncentracji kapitału, aby stymulować innowacje,</a:t>
            </a:r>
            <a:endParaRPr lang="en-US" dirty="0"/>
          </a:p>
        </p:txBody>
      </p:sp>
    </p:spTree>
    <p:extLst>
      <p:ext uri="{BB962C8B-B14F-4D97-AF65-F5344CB8AC3E}">
        <p14:creationId xmlns:p14="http://schemas.microsoft.com/office/powerpoint/2010/main" val="53124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121086"/>
            <a:ext cx="2154529" cy="48573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effectLst/>
                <a:latin typeface="Calibri" panose="020F0502020204030204" pitchFamily="34" charset="0"/>
                <a:ea typeface="Times New Roman" panose="02020603050405020304" pitchFamily="18" charset="0"/>
              </a:rPr>
              <a:t>obsługuje dodatkowe strumienie finansowania przy różnych poziomach ryzyka oraz</a:t>
            </a:r>
            <a:endParaRPr lang="en-US" dirty="0"/>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83026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1914558"/>
            <a:ext cx="2154529" cy="80134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effectLst/>
                <a:latin typeface="Calibri" panose="020F0502020204030204" pitchFamily="34" charset="0"/>
                <a:ea typeface="Times New Roman" panose="02020603050405020304" pitchFamily="18" charset="0"/>
              </a:rPr>
              <a:t>tworzy mechanizmy, które kładą nacisk na ESG i które odpłacają za „zielone podejście” </a:t>
            </a:r>
            <a:endParaRPr lang="en-US" dirty="0"/>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175113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2879322"/>
            <a:ext cx="2693750" cy="627905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ea typeface="Times New Roman" panose="02020603050405020304" pitchFamily="18" charset="0"/>
              </a:rPr>
              <a:t>Takie instrumenty finansowe są nie tylko kluczowe dla dalszego przyspieszenia transformacji energetycznej w krajach rozwiniętych, ale także dla ułatwienia globalnego rozwoju i przyspieszenia transformacji w krajach rozwijających się, w których rynki finansowe nie są tak dojrzałe, a koszt kapitału pozostaje wysoki.</a:t>
            </a:r>
          </a:p>
          <a:p>
            <a:pPr algn="just"/>
            <a:r>
              <a:rPr lang="en-US" dirty="0">
                <a:ea typeface="Times New Roman" panose="02020603050405020304" pitchFamily="18" charset="0"/>
              </a:rPr>
              <a:t> </a:t>
            </a:r>
          </a:p>
          <a:p>
            <a:pPr algn="just"/>
            <a:r>
              <a:rPr lang="pl-PL" b="1" dirty="0">
                <a:solidFill>
                  <a:srgbClr val="F79037"/>
                </a:solidFill>
                <a:ea typeface="Times New Roman" panose="02020603050405020304" pitchFamily="18" charset="0"/>
              </a:rPr>
              <a:t>Pozytywne aspekty, jakie może przynieść infrastruktura oparta na </a:t>
            </a:r>
            <a:r>
              <a:rPr lang="pl-PL" b="1" dirty="0" err="1">
                <a:solidFill>
                  <a:srgbClr val="F79037"/>
                </a:solidFill>
                <a:ea typeface="Times New Roman" panose="02020603050405020304" pitchFamily="18" charset="0"/>
              </a:rPr>
              <a:t>kryptoaktywach</a:t>
            </a:r>
            <a:endParaRPr lang="pl-PL" b="1" dirty="0">
              <a:solidFill>
                <a:srgbClr val="F79037"/>
              </a:solidFill>
              <a:ea typeface="Times New Roman" panose="02020603050405020304" pitchFamily="18" charset="0"/>
            </a:endParaRPr>
          </a:p>
          <a:p>
            <a:pPr algn="just"/>
            <a:r>
              <a:rPr lang="pl-PL" dirty="0">
                <a:ea typeface="Times New Roman" panose="02020603050405020304" pitchFamily="18" charset="0"/>
              </a:rPr>
              <a:t>W swoim Szóstym raporcie oceniającym IPCC obliczył pozostający budżet węglowy na około 400 </a:t>
            </a:r>
            <a:r>
              <a:rPr lang="pl-PL" dirty="0" err="1">
                <a:ea typeface="Times New Roman" panose="02020603050405020304" pitchFamily="18" charset="0"/>
              </a:rPr>
              <a:t>Gt</a:t>
            </a:r>
            <a:r>
              <a:rPr lang="pl-PL" dirty="0">
                <a:ea typeface="Times New Roman" panose="02020603050405020304" pitchFamily="18" charset="0"/>
              </a:rPr>
              <a:t> CO2 – pozwoliłby on naszemu światu osiągnąć cel 1,5°C. Obecny poziom emisji wynosi około 56 </a:t>
            </a:r>
            <a:r>
              <a:rPr lang="pl-PL" dirty="0" err="1">
                <a:ea typeface="Times New Roman" panose="02020603050405020304" pitchFamily="18" charset="0"/>
              </a:rPr>
              <a:t>Gt</a:t>
            </a:r>
            <a:r>
              <a:rPr lang="pl-PL" dirty="0">
                <a:ea typeface="Times New Roman" panose="02020603050405020304" pitchFamily="18" charset="0"/>
              </a:rPr>
              <a:t> CO2 rocznie, a przeciętnie zanieczyszczającemu krajowi zabraknie „budżetu emisyjnego” za około 8 do 9 lat. To pokazuje, że potrzebny będzie duży kapitał na efektywną alokację w zielone technologie, odbudowę ekosystemu i minimalizację wytwarzania odpadów poprzez podejścia oparte na gospodarce o obiegu zamkniętym. Podejścia te będą miały decydujące znaczenie dla minimalizacji niekorzystnych skutków zmiany klimatu.</a:t>
            </a:r>
          </a:p>
          <a:p>
            <a:pPr algn="just"/>
            <a:r>
              <a:rPr lang="en-US" dirty="0">
                <a:ea typeface="Times New Roman" panose="02020603050405020304" pitchFamily="18" charset="0"/>
              </a:rPr>
              <a:t> </a:t>
            </a:r>
          </a:p>
          <a:p>
            <a:pPr algn="just"/>
            <a:r>
              <a:rPr lang="pl-PL" dirty="0">
                <a:ea typeface="Times New Roman" panose="02020603050405020304" pitchFamily="18" charset="0"/>
              </a:rPr>
              <a:t>Rynki, które zapewniają pełną przejrzystość pod względem wpływu i dokładny pomiar w całym łańcuchu wartości; rynki, które są skalowalne dla innych, mogłyby wykorzystać sprawdzone mechanizmy systemu gospodarczego i pomóc innym skierować system w kierunku gospodarki </a:t>
            </a:r>
            <a:r>
              <a:rPr lang="pl-PL" dirty="0" err="1">
                <a:ea typeface="Times New Roman" panose="02020603050405020304" pitchFamily="18" charset="0"/>
              </a:rPr>
              <a:t>bezemisyjnej</a:t>
            </a:r>
            <a:r>
              <a:rPr lang="pl-PL" dirty="0">
                <a:ea typeface="Times New Roman" panose="02020603050405020304" pitchFamily="18" charset="0"/>
              </a:rPr>
              <a:t>. </a:t>
            </a:r>
          </a:p>
          <a:p>
            <a:pPr algn="just"/>
            <a:r>
              <a:rPr lang="en-US" dirty="0">
                <a:ea typeface="Times New Roman" panose="02020603050405020304" pitchFamily="18" charset="0"/>
              </a:rPr>
              <a:t> </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242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528046" y="3510866"/>
            <a:ext cx="6239468" cy="700544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Inteligentne platformy kontraktowe jako zaufane narzędzie do przechowywania danych dla kryteriów ESG</a:t>
            </a: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Inteligentne platformy kontraktowe, takie jak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połączeniu z innymi technologiami, takimi jak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sztuczna inteligencja i uczenie maszynowe, stanowią doskonałą podstawę do rejestrowania danych w zaufany i przejrzysty sposób. Dzięki inteligentnym kontraktom dane w czasie rzeczywistym mogą być gromadzone w całym łańcuchu wartości i automatyzowane. Standaryzowane procesy i integracja z systemami pomiarowymi usprawniają przyczyniają się do optymalizacji, pozwalając na wysoki stopień automatyzacji, redukując czas i potrzebne zasoby.</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Algorytmy umożliwiają natychmiastowe sprawdzanie i weryfikację danych wejściowych, a zapis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służy jako ostateczna prawda w dłuższej perspektywie. Dzięki temu procesy weryfikacji i walidacji można zintegrować za pomocą podpisanych umów, a także sprawdzonych i ustalonych metod ze świata „poza łańcuchem”, aby zapewnić integralność danych. Po ustanowieniu odpowiednich mechanizmów przechowywania danych, dane mogą być przechowywane i przetwarzane przy minimalnym ryzyku błędu i pomiędzy wieloma indywidualnymi podmiotami, przy zmniejszonym ryzyku manipulacji. Mogłoby to ułatwić przejście od zaufania do tradycyjnych procesów opartych na papierze do posiadania rzeczywistych, możliwych do prześledzenia danych w całym łańcuchu wartości.</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pl-PL"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Tokenizacja</a:t>
            </a:r>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i inteligentne kontrakty jako skuteczne narzędzie pozyskiwania i alokacji kapitału na działania ESG w łańcuchu wartości</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Proces standaryzacji i zasad dostosowywania jednostek rozliczeniowych jest tematem ciągłym i bardzo złożonym. Uwzględnia on również wysiłek włączenia wyżej wymienionych działań w system z odpowiednimi strukturami motywacyjnymi. Rezultatem jest struktura, która alokuje kapitał na działania „prawdziwego ESG”. Podstawą takiego systemu jest integralność danych i obopólne korzyści w całym łańcuchu wartości. Jak wspomniano powyżej, w ostatnich dziesięcioleciach było to bardzo trudne. Infrastruktura oparta na DLT może poprawić sytuację, ponieważ dane mogą być skutecznie gromadzone w czasie rzeczywistym przed i po transakcji, a w samej infrastrukturze mogą być zintegrowane mechanizmy weryfikacji. To z kolei tworzy wysoce zaufaną i niezmienną ścieżkę audytu. Kontrakty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tokenowe</a:t>
            </a:r>
            <a:r>
              <a:rPr lang="pl-PL" sz="1100" dirty="0">
                <a:effectLst/>
                <a:latin typeface="Calibri" panose="020F0502020204030204" pitchFamily="34" charset="0"/>
                <a:ea typeface="Times New Roman" panose="02020603050405020304" pitchFamily="18" charset="0"/>
                <a:cs typeface="Calibri" panose="020F0502020204030204" pitchFamily="34" charset="0"/>
              </a:rPr>
              <a:t> zapewniają narzędzie do tworzenia aktywów z danych zebranych w całym łańcuchu wartości, dzięki czemu każdy uczestnik systemu może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monetyzować</a:t>
            </a:r>
            <a:r>
              <a:rPr lang="pl-PL" sz="1100" dirty="0">
                <a:effectLst/>
                <a:latin typeface="Calibri" panose="020F0502020204030204" pitchFamily="34" charset="0"/>
                <a:ea typeface="Times New Roman" panose="02020603050405020304" pitchFamily="18" charset="0"/>
                <a:cs typeface="Calibri" panose="020F0502020204030204" pitchFamily="34" charset="0"/>
              </a:rPr>
              <a:t> swój rzeczywisty wkład ESG bez potrzeby pośredników.</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Przyszłościowa infrastruktura dla rozwijającego się systemu</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Inteligentne platformy kontraktowe, takie jak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effectLst/>
                <a:latin typeface="Calibri" panose="020F0502020204030204" pitchFamily="34" charset="0"/>
                <a:ea typeface="Times New Roman" panose="02020603050405020304" pitchFamily="18" charset="0"/>
                <a:cs typeface="Calibri" panose="020F0502020204030204" pitchFamily="34" charset="0"/>
              </a:rPr>
              <a:t>, mają wyjątkową zdolność do zaspokojenia wyżej opisanych wymagań pod względem elastyczności w ramach dynamicznego systemu, promując innowacje poprzez umożliwienie współpracy. Taka infrastruktura daje możliwość sprawnej integracji uczestników ewoluującego rynku do systemu na poziomie zaufanego partnera. Pozwala to na uzyskanie suwerenności danych i ich dostosowanie do lokalnie zróżnicowanych i zmieniających się wymagań i standardów. Dzięki standaryzacji i publicznie dostępnemu kodowi można osiągnąć wysoki poziom wydajności.</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184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1"/>
            <a:ext cx="7559675" cy="58809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25260" y="385030"/>
            <a:ext cx="6042253" cy="448646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dirty="0" err="1">
                <a:solidFill>
                  <a:srgbClr val="F79037"/>
                </a:solidFill>
                <a:cs typeface="+mn-cs"/>
              </a:rPr>
              <a:t>Tokenizacja</a:t>
            </a:r>
            <a:r>
              <a:rPr lang="pl-PL" b="1" dirty="0">
                <a:solidFill>
                  <a:srgbClr val="F79037"/>
                </a:solidFill>
                <a:cs typeface="+mn-cs"/>
              </a:rPr>
              <a:t> - wydajne narzędzie do tworzenia instrumentów finansowych</a:t>
            </a:r>
          </a:p>
          <a:p>
            <a:r>
              <a:rPr lang="pl-PL" dirty="0">
                <a:cs typeface="+mn-cs"/>
              </a:rPr>
              <a:t>Jak opisano powyżej, dane zebrane wzdłuż łańcucha wartości są dokumentowane w niezmienny i godny zaufania sposób w rozproszonej księdze. Te wysoce zaufane dane można z kolei poddać sekurytyzacji w znormalizowany i bardzo wydajny sposób. Umożliwia to także programowanie logiki biznesowej i stosowanie wiedzy regulacyjnej w połączeniu z regułami zarządzania bezpośrednio w księdze za pomocą inteligentnych kontraktów. Działanie takie może obsługiwać wiele mechanizmów, czyniąc cały proces przejścia skalowalnym i poprawiając te rzeczy, które w dzisiejszej infrastrukturze są czasochłonne i kosztowne.</a:t>
            </a:r>
          </a:p>
          <a:p>
            <a:r>
              <a:rPr lang="en-US" dirty="0">
                <a:cs typeface="+mn-cs"/>
              </a:rPr>
              <a:t> </a:t>
            </a:r>
          </a:p>
          <a:p>
            <a:r>
              <a:rPr lang="pl-PL" dirty="0">
                <a:cs typeface="+mn-cs"/>
              </a:rPr>
              <a:t>Pierwsza korzyść z </a:t>
            </a:r>
            <a:r>
              <a:rPr lang="pl-PL" dirty="0" err="1">
                <a:cs typeface="+mn-cs"/>
              </a:rPr>
              <a:t>tokenizacji</a:t>
            </a:r>
            <a:r>
              <a:rPr lang="pl-PL" dirty="0">
                <a:cs typeface="+mn-cs"/>
              </a:rPr>
              <a:t>: Podział wysokiego początkowego ryzyka inwestycyjnego związanego z rozwojem tych technologii, przy jednoczesnym utrzymaniu wystarczającej koncentracji kapitału, aby wspierać innowacje i wysyłać sygnały po stronie popytu. </a:t>
            </a:r>
            <a:r>
              <a:rPr lang="pl-PL" dirty="0" err="1">
                <a:cs typeface="+mn-cs"/>
              </a:rPr>
              <a:t>Tokenizacja</a:t>
            </a:r>
            <a:r>
              <a:rPr lang="pl-PL" dirty="0">
                <a:cs typeface="+mn-cs"/>
              </a:rPr>
              <a:t> umożliwia frakcjonowanie inwestycji, co może okazać się przydatne w transformacji energetycznej na wiele sposobów.</a:t>
            </a:r>
          </a:p>
          <a:p>
            <a:r>
              <a:rPr lang="en-US" dirty="0">
                <a:cs typeface="+mn-cs"/>
              </a:rPr>
              <a:t> </a:t>
            </a:r>
          </a:p>
          <a:p>
            <a:r>
              <a:rPr lang="pl-PL" dirty="0">
                <a:cs typeface="+mn-cs"/>
              </a:rPr>
              <a:t>Przykładem może być farma fotowoltaiczna w początkowej fazie budowy. Inwestycjami i zwrotami z tych projektów można skutecznie zarządzać za pomocą inteligentnych platform kontraktowych i ich kompleksowej integracji — zautomatyzowanej w połączeniu z </a:t>
            </a:r>
            <a:r>
              <a:rPr lang="pl-PL" dirty="0" err="1">
                <a:cs typeface="+mn-cs"/>
              </a:rPr>
              <a:t>IoT</a:t>
            </a:r>
            <a:r>
              <a:rPr lang="pl-PL" dirty="0">
                <a:cs typeface="+mn-cs"/>
              </a:rPr>
              <a:t> wzdłuż łańcucha dostaw. Gdy projekt wejdzie w fazę produkcji, zwroty mogą być alokowane zgodnie ze wstępnymi ustaleniami. Miałoby to również pozytywny wpływ na agregację kapitału i unikanie zbyt rozdrobnionych inwestycji.</a:t>
            </a:r>
          </a:p>
          <a:p>
            <a:endParaRPr lang="en-US" dirty="0">
              <a:cs typeface="+mn-cs"/>
            </a:endParaRPr>
          </a:p>
          <a:p>
            <a:r>
              <a:rPr lang="pl-PL" dirty="0">
                <a:cs typeface="+mn-cs"/>
              </a:rPr>
              <a:t>Wydajne i zautomatyzowane procesy przed- i </a:t>
            </a:r>
            <a:r>
              <a:rPr lang="pl-PL" dirty="0" err="1">
                <a:cs typeface="+mn-cs"/>
              </a:rPr>
              <a:t>potransakcyjne</a:t>
            </a:r>
            <a:r>
              <a:rPr lang="pl-PL" dirty="0">
                <a:cs typeface="+mn-cs"/>
              </a:rPr>
              <a:t> generują ogromny wzrost wydajności i pozwalają wielu inwestorom wejść na rynek, który w innym przypadku jest dostępny jedynie dla inwestorów instytucjonalnych ze względu na jego kosztochłonność. W związku z tym mamy do czynienia z udostępnieniem większej ilości kapitału przy jednoczesnym umożliwieniu inwestorom detalicznym większego poziomu kontroli nad ich portfelami.</a:t>
            </a:r>
          </a:p>
          <a:p>
            <a:r>
              <a:rPr lang="en-US" dirty="0">
                <a:cs typeface="+mn-cs"/>
              </a:rPr>
              <a:t> </a:t>
            </a:r>
          </a:p>
          <a:p>
            <a:r>
              <a:rPr lang="pl-PL" dirty="0">
                <a:cs typeface="+mn-cs"/>
              </a:rPr>
              <a:t>Wspierając wstępną fazę rozwoju projektu, instrumenty finansowe mogą być tworzone na różnych etapach projektu. Na późniejszym etapie, gdy technologia będzie gotowa, a projekt zacznie działać, ułamkowa inwestycja może zostać wykorzystana jako narzędzie refinansowania dla deweloperów, prowadzące do udostępnienia kapitału na nowe projekty, przy jednoczesnym zastosowaniu tej samej mechaniki.</a:t>
            </a:r>
          </a:p>
          <a:p>
            <a:r>
              <a:rPr lang="en-US" dirty="0">
                <a:cs typeface="+mn-cs"/>
              </a:rPr>
              <a:t> </a:t>
            </a:r>
          </a:p>
          <a:p>
            <a:r>
              <a:rPr lang="pl-PL" dirty="0">
                <a:cs typeface="+mn-cs"/>
              </a:rPr>
              <a:t>Drugą korzyścią płynącą z </a:t>
            </a:r>
            <a:r>
              <a:rPr lang="pl-PL" dirty="0" err="1">
                <a:cs typeface="+mn-cs"/>
              </a:rPr>
              <a:t>tokenizacji</a:t>
            </a:r>
            <a:r>
              <a:rPr lang="pl-PL" dirty="0">
                <a:cs typeface="+mn-cs"/>
              </a:rPr>
              <a:t> jest wsparcie dodatkowym strumieniem finansowania przy różnych poziomach ryzyka.</a:t>
            </a:r>
          </a:p>
          <a:p>
            <a:r>
              <a:rPr lang="en-US" dirty="0">
                <a:cs typeface="+mn-cs"/>
              </a:rPr>
              <a:t> </a:t>
            </a:r>
          </a:p>
          <a:p>
            <a:endParaRPr lang="en-US" dirty="0">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537828"/>
            <a:ext cx="5989271" cy="3928887"/>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200"/>
              </a:spcBef>
            </a:pPr>
            <a:r>
              <a:rPr lang="en-US" b="1" kern="0" dirty="0" err="1">
                <a:solidFill>
                  <a:srgbClr val="F79037"/>
                </a:solidFill>
                <a:effectLst/>
                <a:ea typeface="Times New Roman" panose="02020603050405020304" pitchFamily="18" charset="0"/>
              </a:rPr>
              <a:t>Wniosek</a:t>
            </a:r>
            <a:endParaRPr lang="en-LB" b="1" kern="0" dirty="0">
              <a:solidFill>
                <a:srgbClr val="F79037"/>
              </a:solidFill>
              <a:effectLst/>
              <a:ea typeface="Times New Roman" panose="02020603050405020304" pitchFamily="18" charset="0"/>
            </a:endParaRPr>
          </a:p>
          <a:p>
            <a:pPr algn="just"/>
            <a:r>
              <a:rPr lang="pl-PL" dirty="0">
                <a:solidFill>
                  <a:srgbClr val="000000"/>
                </a:solidFill>
                <a:effectLst/>
                <a:ea typeface="Times New Roman" panose="02020603050405020304" pitchFamily="18" charset="0"/>
              </a:rPr>
              <a:t>Nowe możliwości związane z zaufaniem i przejrzystością, które stały się możliwe dzięki cyfryzacji i </a:t>
            </a:r>
            <a:r>
              <a:rPr lang="pl-PL" dirty="0" err="1">
                <a:solidFill>
                  <a:srgbClr val="000000"/>
                </a:solidFill>
                <a:effectLst/>
                <a:ea typeface="Times New Roman" panose="02020603050405020304" pitchFamily="18" charset="0"/>
              </a:rPr>
              <a:t>tokenizacji</a:t>
            </a:r>
            <a:r>
              <a:rPr lang="pl-PL" dirty="0">
                <a:solidFill>
                  <a:srgbClr val="000000"/>
                </a:solidFill>
                <a:effectLst/>
                <a:ea typeface="Times New Roman" panose="02020603050405020304" pitchFamily="18" charset="0"/>
              </a:rPr>
              <a:t>, pozwalają na nowe formy zdecentralizowanej dokumentacji i sekurytyzacji. Umożliwia to wykorzystanie potencjału technologicznego do zawierania transakcji i posiadania aktywów w niespotykanie skalowalny sposób, ponieważ wielu uczestników można w ekonomiczny sposób zintegrować z systemem.</a:t>
            </a:r>
          </a:p>
          <a:p>
            <a:pPr algn="just"/>
            <a:r>
              <a:rPr lang="en-US" dirty="0">
                <a:solidFill>
                  <a:srgbClr val="000000"/>
                </a:solidFill>
                <a:effectLst/>
                <a:ea typeface="Times New Roman" panose="02020603050405020304" pitchFamily="18" charset="0"/>
              </a:rPr>
              <a:t> </a:t>
            </a:r>
            <a:endParaRPr lang="en-LB" dirty="0">
              <a:effectLst/>
              <a:ea typeface="Times New Roman" panose="02020603050405020304" pitchFamily="18" charset="0"/>
            </a:endParaRPr>
          </a:p>
          <a:p>
            <a:pPr algn="just"/>
            <a:r>
              <a:rPr lang="pl-PL" dirty="0">
                <a:solidFill>
                  <a:srgbClr val="000000"/>
                </a:solidFill>
                <a:effectLst/>
                <a:ea typeface="Times New Roman" panose="02020603050405020304" pitchFamily="18" charset="0"/>
              </a:rPr>
              <a:t>Otwiera to nowe światy w zakresie efektywnej alokacji kapitału poprzez przejrzyste rynki, a jest to możliwe dzięki: (1) dokładnemu i przejrzystemu cyklowi życia, (2) zachętom ekonomicznym do zrównoważonego działania na rzecz innych oraz (3) dynamicznemu systemowi, który wspiera innowacje, jednocześnie umożliwiając współpracę w zaufany sposób. W ten sposób rynki wszelkiego rodzaju aktywów będą w stanie gromadzić ogromne ilości funduszy niezbędnych do transformacji energetycznej na dużą skalę prowadzonej w odpowiednim tempie.</a:t>
            </a:r>
          </a:p>
          <a:p>
            <a:pPr algn="just"/>
            <a:endParaRPr lang="en-US" i="1" dirty="0">
              <a:solidFill>
                <a:srgbClr val="F79037"/>
              </a:solidFill>
              <a:effectLst/>
              <a:ea typeface="Times New Roman" panose="02020603050405020304" pitchFamily="18" charset="0"/>
            </a:endParaRPr>
          </a:p>
          <a:p>
            <a:pPr algn="just"/>
            <a:r>
              <a:rPr lang="en-US" i="1" dirty="0" err="1">
                <a:solidFill>
                  <a:srgbClr val="8E2F91"/>
                </a:solidFill>
                <a:effectLst/>
                <a:ea typeface="Times New Roman" panose="02020603050405020304" pitchFamily="18" charset="0"/>
              </a:rPr>
              <a:t>Tekst</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pochodzi</a:t>
            </a:r>
            <a:r>
              <a:rPr lang="en-US" i="1" dirty="0">
                <a:solidFill>
                  <a:srgbClr val="8E2F91"/>
                </a:solidFill>
                <a:effectLst/>
                <a:ea typeface="Times New Roman" panose="02020603050405020304" pitchFamily="18" charset="0"/>
              </a:rPr>
              <a:t> z </a:t>
            </a:r>
            <a:r>
              <a:rPr lang="en-US" i="1" dirty="0" err="1">
                <a:solidFill>
                  <a:srgbClr val="8E2F91"/>
                </a:solidFill>
                <a:effectLst/>
                <a:ea typeface="Times New Roman" panose="02020603050405020304" pitchFamily="18" charset="0"/>
              </a:rPr>
              <a:t>artykułu</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naukowego</a:t>
            </a:r>
            <a:r>
              <a:rPr lang="en-US" i="1" dirty="0">
                <a:solidFill>
                  <a:srgbClr val="8E2F91"/>
                </a:solidFill>
                <a:effectLst/>
                <a:ea typeface="Times New Roman" panose="02020603050405020304" pitchFamily="18" charset="0"/>
              </a:rPr>
              <a:t> „Blockchain, IoT and AI – A perfect fit” </a:t>
            </a:r>
            <a:r>
              <a:rPr lang="en-US" i="1" dirty="0" err="1">
                <a:solidFill>
                  <a:srgbClr val="8E2F91"/>
                </a:solidFill>
                <a:effectLst/>
                <a:ea typeface="Times New Roman" panose="02020603050405020304" pitchFamily="18" charset="0"/>
              </a:rPr>
              <a:t>opublikowanego</a:t>
            </a:r>
            <a:r>
              <a:rPr lang="en-US" i="1" dirty="0">
                <a:solidFill>
                  <a:srgbClr val="8E2F91"/>
                </a:solidFill>
                <a:effectLst/>
                <a:ea typeface="Times New Roman" panose="02020603050405020304" pitchFamily="18" charset="0"/>
              </a:rPr>
              <a:t> 25 </a:t>
            </a:r>
            <a:r>
              <a:rPr lang="en-US" i="1" dirty="0" err="1">
                <a:solidFill>
                  <a:srgbClr val="8E2F91"/>
                </a:solidFill>
                <a:effectLst/>
                <a:ea typeface="Times New Roman" panose="02020603050405020304" pitchFamily="18" charset="0"/>
              </a:rPr>
              <a:t>marca</a:t>
            </a:r>
            <a:r>
              <a:rPr lang="en-US" i="1" dirty="0">
                <a:solidFill>
                  <a:srgbClr val="8E2F91"/>
                </a:solidFill>
                <a:effectLst/>
                <a:ea typeface="Times New Roman" panose="02020603050405020304" pitchFamily="18" charset="0"/>
              </a:rPr>
              <a:t> 2010 r. </a:t>
            </a:r>
            <a:r>
              <a:rPr lang="en-US" i="1" dirty="0" err="1">
                <a:solidFill>
                  <a:srgbClr val="8E2F91"/>
                </a:solidFill>
                <a:effectLst/>
                <a:ea typeface="Times New Roman" panose="02020603050405020304" pitchFamily="18" charset="0"/>
              </a:rPr>
              <a:t>przez</a:t>
            </a:r>
            <a:r>
              <a:rPr lang="en-US" i="1" dirty="0">
                <a:solidFill>
                  <a:srgbClr val="8E2F91"/>
                </a:solidFill>
                <a:effectLst/>
                <a:ea typeface="Times New Roman" panose="02020603050405020304" pitchFamily="18" charset="0"/>
              </a:rPr>
              <a:t> prof. </a:t>
            </a:r>
            <a:r>
              <a:rPr lang="en-US" i="1" dirty="0" err="1">
                <a:solidFill>
                  <a:srgbClr val="8E2F91"/>
                </a:solidFill>
                <a:effectLst/>
                <a:ea typeface="Times New Roman" panose="02020603050405020304" pitchFamily="18" charset="0"/>
              </a:rPr>
              <a:t>dra</a:t>
            </a:r>
            <a:r>
              <a:rPr lang="en-US" i="1" dirty="0">
                <a:solidFill>
                  <a:srgbClr val="8E2F91"/>
                </a:solidFill>
                <a:effectLst/>
                <a:ea typeface="Times New Roman" panose="02020603050405020304" pitchFamily="18" charset="0"/>
              </a:rPr>
              <a:t> Philippa </a:t>
            </a:r>
            <a:r>
              <a:rPr lang="en-US" i="1" dirty="0" err="1">
                <a:solidFill>
                  <a:srgbClr val="8E2F91"/>
                </a:solidFill>
                <a:effectLst/>
                <a:ea typeface="Times New Roman" panose="02020603050405020304" pitchFamily="18" charset="0"/>
              </a:rPr>
              <a:t>Sandnera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dra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Jonasa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Grossa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i</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Ricardę</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Joas</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Autorzy</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wyrazili</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zgodę</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na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wykorzystanie</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tekstu</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na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potrzeby</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projektu</a:t>
            </a:r>
            <a:r>
              <a:rPr lang="en-US" i="1" dirty="0">
                <a:solidFill>
                  <a:srgbClr val="8E2F91"/>
                </a:solidFill>
                <a:effectLst/>
                <a:ea typeface="Times New Roman" panose="02020603050405020304" pitchFamily="18" charset="0"/>
              </a:rPr>
              <a:t> Generation Blockchain.</a:t>
            </a:r>
          </a:p>
          <a:p>
            <a:pPr algn="just"/>
            <a:endParaRPr lang="en-LB" dirty="0">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3027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865695"/>
            <a:ext cx="3486126" cy="1084774"/>
          </a:xfrm>
        </p:spPr>
        <p:txBody>
          <a:bodyPr/>
          <a:lstStyle/>
          <a:p>
            <a:r>
              <a:rPr lang="pl-PL" dirty="0"/>
              <a:t>TECHNOLOGIA BLOCKCHAIN </a:t>
            </a:r>
            <a:br>
              <a:rPr lang="pl-PL" dirty="0"/>
            </a:br>
            <a:r>
              <a:rPr lang="pl-PL" dirty="0"/>
              <a:t>W SEKTORZE ENERGETYCZNYM</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16</a:t>
            </a:fld>
            <a:endParaRPr lang="en-US" dirty="0"/>
          </a:p>
        </p:txBody>
      </p:sp>
    </p:spTree>
    <p:extLst>
      <p:ext uri="{BB962C8B-B14F-4D97-AF65-F5344CB8AC3E}">
        <p14:creationId xmlns:p14="http://schemas.microsoft.com/office/powerpoint/2010/main" val="392253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3"/>
            <a:ext cx="6005740" cy="273992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Ekonomia współdzielenia jest jednym z najszybciej rozwijających się segmentów 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jak również w biznesie. Ekonomia współdzielenia umożliwia ludziom </a:t>
            </a:r>
            <a:r>
              <a:rPr lang="pl-PL" sz="1100" dirty="0">
                <a:effectLst/>
                <a:latin typeface="Calibri" panose="020F0502020204030204" pitchFamily="34" charset="0"/>
                <a:ea typeface="Times New Roman" panose="02020603050405020304" pitchFamily="18" charset="0"/>
                <a:cs typeface="Calibri" panose="020F0502020204030204" pitchFamily="34" charset="0"/>
                <a:hlinkClick r:id="rId2"/>
              </a:rPr>
              <a:t>wynajem swojej własności </a:t>
            </a:r>
            <a:r>
              <a:rPr lang="pl-PL" sz="1100" dirty="0">
                <a:effectLst/>
                <a:latin typeface="Calibri" panose="020F0502020204030204" pitchFamily="34" charset="0"/>
                <a:ea typeface="Times New Roman" panose="02020603050405020304" pitchFamily="18" charset="0"/>
                <a:cs typeface="Calibri" panose="020F0502020204030204" pitchFamily="34" charset="0"/>
              </a:rPr>
              <a:t>do użytku innym. Na przykład Airbnb umożliwia wyjeżdżającym wynajęcie części mieszkania lub domu zamiast pozostawiania go pustego na wakacje. Uber i Lyft są pośrednikami dla taksówek, w których samochód właściciela jest używany do świadczenia usług, które normalnie świadczyłaby taksówka. Tradycyjna ekonomia współdzielenia ma również pewne problemy. Korzystanie z platformy może wiązać się z wysokimi opłatami, złymi warunkami pracy i niesprawiedliwym podziałem dochodów, które szkodzą indywidualnym użytkownikom, ale przynoszą korzyści korporacji. Niektóre firmy nadużyły swojej władzy, na przykład </a:t>
            </a:r>
            <a:r>
              <a:rPr lang="pl-PL" sz="1100" dirty="0">
                <a:effectLst/>
                <a:latin typeface="Calibri" panose="020F0502020204030204" pitchFamily="34" charset="0"/>
                <a:ea typeface="Times New Roman" panose="02020603050405020304" pitchFamily="18" charset="0"/>
                <a:cs typeface="Calibri" panose="020F0502020204030204" pitchFamily="34" charset="0"/>
                <a:hlinkClick r:id="rId2"/>
              </a:rPr>
              <a:t>osiągając dostęp do prywatnych danych</a:t>
            </a:r>
            <a:r>
              <a:rPr lang="pl-PL" sz="1100" dirty="0">
                <a:effectLst/>
                <a:latin typeface="Calibri" panose="020F0502020204030204" pitchFamily="34" charset="0"/>
                <a:ea typeface="Times New Roman" panose="02020603050405020304" pitchFamily="18" charset="0"/>
                <a:cs typeface="Calibri" panose="020F0502020204030204" pitchFamily="34" charset="0"/>
              </a:rPr>
              <a:t> bez zgody klientów. Ekonomia współdzielenia przejęła również kilka projektów związanych z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blockchainem</a:t>
            </a:r>
            <a:r>
              <a:rPr lang="pl-PL" sz="1100" dirty="0">
                <a:effectLst/>
                <a:latin typeface="Calibri" panose="020F0502020204030204" pitchFamily="34" charset="0"/>
                <a:ea typeface="Times New Roman" panose="02020603050405020304" pitchFamily="18" charset="0"/>
                <a:cs typeface="Calibri" panose="020F0502020204030204" pitchFamily="34" charset="0"/>
              </a:rPr>
              <a:t>. Jednym z najbardziej obiecujących przypadków użycia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w gospodarce współdzielenia jest sektor współdzielenia energii, o którym mowa w następnej sekcji.</a:t>
            </a:r>
          </a:p>
          <a:p>
            <a:pPr algn="just"/>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3446652"/>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Gospodarka</a:t>
            </a:r>
            <a:r>
              <a:rPr lang="en-US" sz="1800" b="0" dirty="0"/>
              <a:t> </a:t>
            </a:r>
            <a:r>
              <a:rPr lang="en-US" sz="1800" b="0" dirty="0" err="1"/>
              <a:t>współdzielenia</a:t>
            </a:r>
            <a:r>
              <a:rPr lang="en-US" sz="1800" b="0" dirty="0"/>
              <a:t> </a:t>
            </a:r>
            <a:r>
              <a:rPr lang="en-US" sz="1800" b="0" dirty="0" err="1"/>
              <a:t>energii</a:t>
            </a:r>
            <a:endParaRPr lang="en-US" sz="1800" b="0" dirty="0"/>
          </a:p>
        </p:txBody>
      </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6" name="Text Placeholder 17">
            <a:extLst>
              <a:ext uri="{FF2B5EF4-FFF2-40B4-BE49-F238E27FC236}">
                <a16:creationId xmlns:a16="http://schemas.microsoft.com/office/drawing/2014/main" id="{2EE6CBF1-F0EA-93BF-EB15-4FE1274A087E}"/>
              </a:ext>
            </a:extLst>
          </p:cNvPr>
          <p:cNvSpPr txBox="1">
            <a:spLocks/>
          </p:cNvSpPr>
          <p:nvPr/>
        </p:nvSpPr>
        <p:spPr>
          <a:xfrm>
            <a:off x="761773" y="4183063"/>
            <a:ext cx="6005740" cy="66833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rPr>
              <a:t>Technologie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mogą być stosowane w różnych przypadkach użycia związanych z operacjami i procesami biznesowymi firm energetycznych. Niektóre potencjalne zastosowania i dotknięte nimi części biznesu (modele) to:</a:t>
            </a:r>
          </a:p>
        </p:txBody>
      </p:sp>
      <p:sp>
        <p:nvSpPr>
          <p:cNvPr id="7" name="Text Placeholder 17">
            <a:extLst>
              <a:ext uri="{FF2B5EF4-FFF2-40B4-BE49-F238E27FC236}">
                <a16:creationId xmlns:a16="http://schemas.microsoft.com/office/drawing/2014/main" id="{E1ECA235-8E79-D305-6340-D4D4B71EB6F5}"/>
              </a:ext>
            </a:extLst>
          </p:cNvPr>
          <p:cNvSpPr txBox="1">
            <a:spLocks/>
          </p:cNvSpPr>
          <p:nvPr/>
        </p:nvSpPr>
        <p:spPr>
          <a:xfrm>
            <a:off x="2224884" y="5147588"/>
            <a:ext cx="4573019" cy="239621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cs typeface="+mn-cs"/>
              </a:rPr>
              <a:t>Billingi</a:t>
            </a:r>
            <a:r>
              <a:rPr lang="en-US" b="1" dirty="0">
                <a:solidFill>
                  <a:srgbClr val="F79037"/>
                </a:solidFill>
                <a:cs typeface="+mn-cs"/>
              </a:rPr>
              <a:t>		 </a:t>
            </a:r>
            <a:r>
              <a:rPr lang="pl-PL" dirty="0">
                <a:solidFill>
                  <a:srgbClr val="000000"/>
                </a:solidFill>
                <a:cs typeface="+mn-cs"/>
              </a:rPr>
              <a:t>Łańcuchy bloków, inteligentne kontrakty i inteligentne pomiary mogą realizować automatyczne rozliczanie konsumentów i rozproszonych generatorów. Przedsiębiorstwa użyteczności publicznej mogą skorzystać z potencjału mikropłatności, rozwiązań </a:t>
            </a:r>
            <a:r>
              <a:rPr lang="pl-PL" dirty="0" err="1">
                <a:solidFill>
                  <a:srgbClr val="000000"/>
                </a:solidFill>
                <a:cs typeface="+mn-cs"/>
              </a:rPr>
              <a:t>pay</a:t>
            </a:r>
            <a:r>
              <a:rPr lang="pl-PL" dirty="0">
                <a:solidFill>
                  <a:srgbClr val="000000"/>
                </a:solidFill>
                <a:cs typeface="+mn-cs"/>
              </a:rPr>
              <a:t>-as-</a:t>
            </a:r>
            <a:r>
              <a:rPr lang="pl-PL" dirty="0" err="1">
                <a:solidFill>
                  <a:srgbClr val="000000"/>
                </a:solidFill>
                <a:cs typeface="+mn-cs"/>
              </a:rPr>
              <a:t>you</a:t>
            </a:r>
            <a:r>
              <a:rPr lang="pl-PL" dirty="0">
                <a:solidFill>
                  <a:srgbClr val="000000"/>
                </a:solidFill>
                <a:cs typeface="+mn-cs"/>
              </a:rPr>
              <a:t>-go, czy platform płatności </a:t>
            </a:r>
            <a:r>
              <a:rPr lang="pl-PL" dirty="0" err="1">
                <a:solidFill>
                  <a:srgbClr val="000000"/>
                </a:solidFill>
                <a:cs typeface="+mn-cs"/>
              </a:rPr>
              <a:t>prepaidowych</a:t>
            </a:r>
            <a:r>
              <a:rPr lang="pl-PL" dirty="0">
                <a:solidFill>
                  <a:srgbClr val="000000"/>
                </a:solidFill>
                <a:cs typeface="+mn-cs"/>
              </a:rPr>
              <a:t>.</a:t>
            </a:r>
            <a:r>
              <a:rPr lang="en-US" dirty="0">
                <a:solidFill>
                  <a:srgbClr val="000000"/>
                </a:solidFill>
                <a:cs typeface="+mn-cs"/>
              </a:rPr>
              <a:t> </a:t>
            </a:r>
            <a:endParaRPr lang="pl-PL" dirty="0">
              <a:solidFill>
                <a:srgbClr val="000000"/>
              </a:solidFill>
              <a:cs typeface="+mn-cs"/>
            </a:endParaRPr>
          </a:p>
          <a:p>
            <a:pPr algn="just"/>
            <a:endParaRPr lang="en-US" dirty="0">
              <a:solidFill>
                <a:srgbClr val="000000"/>
              </a:solidFill>
              <a:cs typeface="+mn-cs"/>
            </a:endParaRPr>
          </a:p>
          <a:p>
            <a:r>
              <a:rPr lang="en-US" b="1" dirty="0" err="1">
                <a:solidFill>
                  <a:srgbClr val="F79037"/>
                </a:solidFill>
                <a:cs typeface="+mn-cs"/>
              </a:rPr>
              <a:t>Sprzedaż</a:t>
            </a:r>
            <a:r>
              <a:rPr lang="en-US" b="1" dirty="0">
                <a:solidFill>
                  <a:srgbClr val="F79037"/>
                </a:solidFill>
                <a:cs typeface="+mn-cs"/>
              </a:rPr>
              <a:t> </a:t>
            </a:r>
            <a:r>
              <a:rPr lang="en-US" b="1" dirty="0" err="1">
                <a:solidFill>
                  <a:srgbClr val="F79037"/>
                </a:solidFill>
                <a:cs typeface="+mn-cs"/>
              </a:rPr>
              <a:t>i</a:t>
            </a:r>
            <a:r>
              <a:rPr lang="en-US" b="1" dirty="0">
                <a:solidFill>
                  <a:srgbClr val="F79037"/>
                </a:solidFill>
                <a:cs typeface="+mn-cs"/>
              </a:rPr>
              <a:t> Marketing	 </a:t>
            </a:r>
          </a:p>
          <a:p>
            <a:r>
              <a:rPr lang="pl-PL" dirty="0">
                <a:solidFill>
                  <a:srgbClr val="000000"/>
                </a:solidFill>
                <a:cs typeface="+mn-cs"/>
              </a:rPr>
              <a:t>Praktyki sprzedaży mogą się zmieniać w zależności od profilu energetycznego konsumentów, indywidualnych preferencji i względów środowiskowych. Łańcuchy bloków w połączeniu z technikami sztucznej inteligencji, takimi jak maszynowe uczenie się, mogą identyfikować wzorce energetyczne konsumentów, a tym samym umożliwiać dostarczanie dostosowanych produktów energetycznych.</a:t>
            </a:r>
          </a:p>
          <a:p>
            <a:endParaRPr lang="en-US" dirty="0">
              <a:solidFill>
                <a:srgbClr val="000000"/>
              </a:solidFill>
              <a:cs typeface="+mn-cs"/>
            </a:endParaRPr>
          </a:p>
          <a:p>
            <a:endParaRPr lang="en-US" dirty="0">
              <a:solidFill>
                <a:srgbClr val="000000"/>
              </a:solidFill>
            </a:endParaRPr>
          </a:p>
        </p:txBody>
      </p:sp>
      <p:grpSp>
        <p:nvGrpSpPr>
          <p:cNvPr id="16" name="Group 15">
            <a:extLst>
              <a:ext uri="{FF2B5EF4-FFF2-40B4-BE49-F238E27FC236}">
                <a16:creationId xmlns:a16="http://schemas.microsoft.com/office/drawing/2014/main" id="{E29C3363-919A-3DF8-F35B-3CC467AA1020}"/>
              </a:ext>
            </a:extLst>
          </p:cNvPr>
          <p:cNvGrpSpPr/>
          <p:nvPr/>
        </p:nvGrpSpPr>
        <p:grpSpPr>
          <a:xfrm>
            <a:off x="891072" y="6435970"/>
            <a:ext cx="997511" cy="996421"/>
            <a:chOff x="7257599" y="768348"/>
            <a:chExt cx="868457" cy="867509"/>
          </a:xfrm>
          <a:solidFill>
            <a:srgbClr val="F79037"/>
          </a:solidFill>
        </p:grpSpPr>
        <p:sp>
          <p:nvSpPr>
            <p:cNvPr id="17" name="Freeform 16">
              <a:extLst>
                <a:ext uri="{FF2B5EF4-FFF2-40B4-BE49-F238E27FC236}">
                  <a16:creationId xmlns:a16="http://schemas.microsoft.com/office/drawing/2014/main" id="{DF9AEDAA-8023-2C4E-03B8-67507F13087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8" name="Graphic 2">
              <a:extLst>
                <a:ext uri="{FF2B5EF4-FFF2-40B4-BE49-F238E27FC236}">
                  <a16:creationId xmlns:a16="http://schemas.microsoft.com/office/drawing/2014/main" id="{7B9626FA-3A99-52AA-A752-280CEE4E9620}"/>
                </a:ext>
              </a:extLst>
            </p:cNvPr>
            <p:cNvGrpSpPr/>
            <p:nvPr/>
          </p:nvGrpSpPr>
          <p:grpSpPr>
            <a:xfrm>
              <a:off x="7257599" y="768348"/>
              <a:ext cx="868457" cy="867509"/>
              <a:chOff x="7257599" y="768348"/>
              <a:chExt cx="868457" cy="867509"/>
            </a:xfrm>
            <a:grpFill/>
          </p:grpSpPr>
          <p:sp>
            <p:nvSpPr>
              <p:cNvPr id="19" name="Freeform 18">
                <a:extLst>
                  <a:ext uri="{FF2B5EF4-FFF2-40B4-BE49-F238E27FC236}">
                    <a16:creationId xmlns:a16="http://schemas.microsoft.com/office/drawing/2014/main" id="{89600CB5-3C69-73E1-8B48-46304A73713D}"/>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94759EA-1102-B5F7-D71A-629FDBC92C9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8A7C4D6E-015C-470C-AD4A-83BD7D8E2C9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F55AEEDB-6A0B-063B-3AEF-5E00A3104F4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32B487CF-EE5E-0AB4-2BF7-7B07A402B18A}"/>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4" name="Group 23">
            <a:extLst>
              <a:ext uri="{FF2B5EF4-FFF2-40B4-BE49-F238E27FC236}">
                <a16:creationId xmlns:a16="http://schemas.microsoft.com/office/drawing/2014/main" id="{042CD0E8-35F2-48EA-B837-671190D45F77}"/>
              </a:ext>
            </a:extLst>
          </p:cNvPr>
          <p:cNvGrpSpPr/>
          <p:nvPr/>
        </p:nvGrpSpPr>
        <p:grpSpPr>
          <a:xfrm>
            <a:off x="816958" y="5234897"/>
            <a:ext cx="1044934" cy="1049340"/>
            <a:chOff x="4152442" y="5302687"/>
            <a:chExt cx="1090895" cy="1095495"/>
          </a:xfrm>
          <a:solidFill>
            <a:srgbClr val="F79037"/>
          </a:solidFill>
        </p:grpSpPr>
        <p:sp>
          <p:nvSpPr>
            <p:cNvPr id="25" name="Freeform 24">
              <a:extLst>
                <a:ext uri="{FF2B5EF4-FFF2-40B4-BE49-F238E27FC236}">
                  <a16:creationId xmlns:a16="http://schemas.microsoft.com/office/drawing/2014/main" id="{86E2A10D-5CFE-4493-CB64-4256A17BC564}"/>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D046375-C479-7E7C-CD74-5C3DD85AB8E4}"/>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3315C5-5667-08E1-28B3-C5561644F1E2}"/>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6F891D-ACDF-2DDD-C3E6-A41E8C1BFD59}"/>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9C24F3F-CB95-9DF6-873C-911839C3E548}"/>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E9EED0-EB52-A44D-C3D2-FBD9878E757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5720A6-6E5C-82FA-0D96-CCAC8B07230A}"/>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553DE55-44CA-07FA-E4F8-6D0E61EEB1A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B4CF6D8-E8EF-0F6F-2EBC-90B7160FC17D}"/>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05EABEF-ECA9-05CD-B9DD-A852E67B41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6D9E8A-0CE6-DCDA-48BB-524145ADDA80}"/>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EB3107-6259-65D9-0A04-0F3B45FCA956}"/>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ED1F971-88C8-34F8-76A6-201D7462F2EB}"/>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CB4F020-682E-3713-8E1A-2C73D41F5835}"/>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0C4352-3FD6-B33C-9726-DED90418E319}"/>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solidFill>
              <a:srgbClr val="DD1470"/>
            </a:solid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C84AA4B-4A0D-45C1-30AE-D9BF3A50D0B7}"/>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solidFill>
              <a:srgbClr val="DD1470"/>
            </a:solid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72026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DC9380-EEB4-9716-A699-122C24092167}"/>
              </a:ext>
            </a:extLst>
          </p:cNvPr>
          <p:cNvSpPr/>
          <p:nvPr/>
        </p:nvSpPr>
        <p:spPr>
          <a:xfrm>
            <a:off x="5169402" y="0"/>
            <a:ext cx="2390273" cy="243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676171"/>
            <a:ext cx="4573019" cy="970561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cs typeface="+mn-cs"/>
              </a:rPr>
              <a:t>Handel i rynki</a:t>
            </a:r>
            <a:endParaRPr lang="pl-PL" b="1" dirty="0">
              <a:solidFill>
                <a:srgbClr val="000000"/>
              </a:solidFill>
              <a:cs typeface="+mn-cs"/>
            </a:endParaRPr>
          </a:p>
          <a:p>
            <a:pPr algn="just"/>
            <a:r>
              <a:rPr lang="pl-PL" dirty="0">
                <a:solidFill>
                  <a:srgbClr val="000000"/>
                </a:solidFill>
                <a:cs typeface="+mn-cs"/>
              </a:rPr>
              <a:t>Rozproszone platformy handlowe obsługujące </a:t>
            </a:r>
            <a:r>
              <a:rPr lang="pl-PL" dirty="0" err="1">
                <a:solidFill>
                  <a:srgbClr val="000000"/>
                </a:solidFill>
                <a:cs typeface="+mn-cs"/>
              </a:rPr>
              <a:t>Blockchain</a:t>
            </a:r>
            <a:r>
              <a:rPr lang="pl-PL" dirty="0">
                <a:solidFill>
                  <a:srgbClr val="000000"/>
                </a:solidFill>
                <a:cs typeface="+mn-cs"/>
              </a:rPr>
              <a:t> mogą zakłócić rynek operacje rynkowe, takie jak zarządzanie rynkiem hurtowym, zarządzanie towarem, zarządzania ryzykiem. Systemy </a:t>
            </a:r>
            <a:r>
              <a:rPr lang="pl-PL" dirty="0" err="1">
                <a:solidFill>
                  <a:srgbClr val="000000"/>
                </a:solidFill>
                <a:cs typeface="+mn-cs"/>
              </a:rPr>
              <a:t>Blockchain</a:t>
            </a:r>
            <a:r>
              <a:rPr lang="pl-PL" dirty="0">
                <a:solidFill>
                  <a:srgbClr val="000000"/>
                </a:solidFill>
                <a:cs typeface="+mn-cs"/>
              </a:rPr>
              <a:t> są obecnie rozwijane również w zakresie obrotu z użyciem zielonych certyfikatów.</a:t>
            </a:r>
          </a:p>
          <a:p>
            <a:pPr algn="just"/>
            <a:endParaRPr lang="pl-PL" dirty="0">
              <a:solidFill>
                <a:srgbClr val="000000"/>
              </a:solidFill>
              <a:cs typeface="+mn-cs"/>
            </a:endParaRPr>
          </a:p>
          <a:p>
            <a:pPr algn="just"/>
            <a:r>
              <a:rPr lang="pl-PL" b="1" dirty="0">
                <a:solidFill>
                  <a:srgbClr val="F79037"/>
                </a:solidFill>
                <a:cs typeface="+mn-cs"/>
              </a:rPr>
              <a:t>Automatyzacja</a:t>
            </a:r>
          </a:p>
          <a:p>
            <a:pPr algn="just"/>
            <a:r>
              <a:rPr lang="pl-PL" dirty="0" err="1">
                <a:solidFill>
                  <a:srgbClr val="000000"/>
                </a:solidFill>
                <a:cs typeface="+mn-cs"/>
              </a:rPr>
              <a:t>Blockchain</a:t>
            </a:r>
            <a:r>
              <a:rPr lang="pl-PL" dirty="0">
                <a:solidFill>
                  <a:srgbClr val="000000"/>
                </a:solidFill>
                <a:cs typeface="+mn-cs"/>
              </a:rPr>
              <a:t> może poprawić kontrolę nad zdecentralizowanymi systemami energetycznymi i </a:t>
            </a:r>
            <a:r>
              <a:rPr lang="pl-PL" dirty="0" err="1">
                <a:solidFill>
                  <a:srgbClr val="000000"/>
                </a:solidFill>
                <a:cs typeface="+mn-cs"/>
              </a:rPr>
              <a:t>mikrosieciami</a:t>
            </a:r>
            <a:r>
              <a:rPr lang="pl-PL" dirty="0">
                <a:solidFill>
                  <a:srgbClr val="000000"/>
                </a:solidFill>
                <a:cs typeface="+mn-cs"/>
              </a:rPr>
              <a:t>. Stworzenie lokalnych rynków energii, które jest możliwe przez lokalny handel energią typu P2P lub platformy rozproszone, może znacznie zwiększyć własną produkcję i zużycie energii, co może potencjalnie wpłynąć na przychody i taryfy.</a:t>
            </a:r>
          </a:p>
          <a:p>
            <a:pPr algn="just"/>
            <a:endParaRPr lang="pl-PL" dirty="0">
              <a:solidFill>
                <a:srgbClr val="000000"/>
              </a:solidFill>
              <a:cs typeface="+mn-cs"/>
            </a:endParaRPr>
          </a:p>
          <a:p>
            <a:pPr algn="just"/>
            <a:r>
              <a:rPr lang="pl-PL" b="1" dirty="0">
                <a:solidFill>
                  <a:srgbClr val="F79037"/>
                </a:solidFill>
                <a:cs typeface="+mn-cs"/>
              </a:rPr>
              <a:t>Inteligentne sieci</a:t>
            </a:r>
          </a:p>
          <a:p>
            <a:pPr algn="just"/>
            <a:r>
              <a:rPr lang="pl-PL" dirty="0">
                <a:solidFill>
                  <a:srgbClr val="000000"/>
                </a:solidFill>
                <a:cs typeface="+mn-cs"/>
              </a:rPr>
              <a:t>Łańcuchy bloków mogą być potencjalnie wykorzystywane do komunikacji urządzeń, transmisji lub przechowywania danych. Urządzenia w inteligentnej sieci obejmują liczniki, zaawansowane czujniki, urządzenia do monitorowania sieci, systemy sterowania i zarządzania energią, ale także sterowniki energii w domu i systemy monitorowania budynków. Oprócz zapewniania bezpiecznego transferu danych, aplikacje inteligentnych sieci mogą zyskiwać na standaryzacji danych możliwej dzięki technologii </a:t>
            </a:r>
            <a:r>
              <a:rPr lang="pl-PL" dirty="0" err="1">
                <a:solidFill>
                  <a:srgbClr val="000000"/>
                </a:solidFill>
                <a:cs typeface="+mn-cs"/>
              </a:rPr>
              <a:t>blockchain</a:t>
            </a:r>
            <a:r>
              <a:rPr lang="pl-PL" dirty="0">
                <a:solidFill>
                  <a:srgbClr val="000000"/>
                </a:solidFill>
                <a:cs typeface="+mn-cs"/>
              </a:rPr>
              <a:t>.</a:t>
            </a:r>
          </a:p>
          <a:p>
            <a:pPr algn="just"/>
            <a:endParaRPr lang="pl-PL" dirty="0">
              <a:solidFill>
                <a:srgbClr val="000000"/>
              </a:solidFill>
              <a:cs typeface="+mn-cs"/>
            </a:endParaRPr>
          </a:p>
          <a:p>
            <a:pPr algn="just"/>
            <a:endParaRPr lang="pl-PL" dirty="0">
              <a:solidFill>
                <a:srgbClr val="000000"/>
              </a:solidFill>
              <a:cs typeface="+mn-cs"/>
            </a:endParaRPr>
          </a:p>
          <a:p>
            <a:r>
              <a:rPr lang="pl-PL" b="1" dirty="0">
                <a:solidFill>
                  <a:srgbClr val="F79037"/>
                </a:solidFill>
                <a:cs typeface="+mn-cs"/>
              </a:rPr>
              <a:t>Zarządzanie siecią</a:t>
            </a:r>
          </a:p>
          <a:p>
            <a:pPr algn="just"/>
            <a:r>
              <a:rPr lang="pl-PL" dirty="0">
                <a:solidFill>
                  <a:srgbClr val="000000"/>
                </a:solidFill>
                <a:cs typeface="+mn-cs"/>
              </a:rPr>
              <a:t>Łańcuchy  bloków mogą pomóc w zarządzaniu zdecentralizowaną siecią, elastycznych usługach lub zarządzaniu aktywami. Łańcuchy bloków mogłyby prowadzić do powstania zintegrowanych elastycznych platform transakcyjnych i zoptymalizować elastyczne zasoby, w przeciwnym razie mogłoby to prowadzić do kosztownych aktualizacji sieci. W rezultacie łańcuchy bloków mogą również wpływać na przychody i taryfy za korzystanie z sieci.</a:t>
            </a:r>
          </a:p>
          <a:p>
            <a:pPr algn="just"/>
            <a:endParaRPr lang="pl-PL" dirty="0">
              <a:solidFill>
                <a:srgbClr val="000000"/>
              </a:solidFill>
              <a:cs typeface="+mn-cs"/>
            </a:endParaRPr>
          </a:p>
          <a:p>
            <a:r>
              <a:rPr lang="pl-PL" b="1" dirty="0">
                <a:solidFill>
                  <a:srgbClr val="F79037"/>
                </a:solidFill>
                <a:cs typeface="+mn-cs"/>
              </a:rPr>
              <a:t>Zarządzanie bezpieczeństwem i tożsamością</a:t>
            </a:r>
          </a:p>
          <a:p>
            <a:pPr algn="just"/>
            <a:r>
              <a:rPr lang="pl-PL" dirty="0">
                <a:solidFill>
                  <a:srgbClr val="000000"/>
                </a:solidFill>
                <a:cs typeface="+mn-cs"/>
              </a:rPr>
              <a:t>Zagadnienia ochrony transakcji i bezpieczeństwa mogą korzystać z techniki kryptografii. </a:t>
            </a:r>
            <a:r>
              <a:rPr lang="pl-PL" dirty="0" err="1">
                <a:solidFill>
                  <a:srgbClr val="000000"/>
                </a:solidFill>
                <a:cs typeface="+mn-cs"/>
              </a:rPr>
              <a:t>Blockchain</a:t>
            </a:r>
            <a:r>
              <a:rPr lang="pl-PL" dirty="0">
                <a:solidFill>
                  <a:srgbClr val="000000"/>
                </a:solidFill>
                <a:cs typeface="+mn-cs"/>
              </a:rPr>
              <a:t> może chronić prywatność, poufność danych i zarządzanie tożsamością.</a:t>
            </a:r>
          </a:p>
          <a:p>
            <a:pPr algn="just"/>
            <a:endParaRPr lang="pl-PL" dirty="0">
              <a:solidFill>
                <a:srgbClr val="000000"/>
              </a:solidFill>
              <a:cs typeface="+mn-cs"/>
            </a:endParaRPr>
          </a:p>
          <a:p>
            <a:r>
              <a:rPr lang="pl-PL" b="1" dirty="0">
                <a:solidFill>
                  <a:srgbClr val="F79037"/>
                </a:solidFill>
                <a:cs typeface="+mn-cs"/>
              </a:rPr>
              <a:t>Udostępnianie zasobów</a:t>
            </a:r>
          </a:p>
          <a:p>
            <a:pPr algn="just"/>
            <a:r>
              <a:rPr lang="pl-PL" dirty="0">
                <a:solidFill>
                  <a:srgbClr val="000000"/>
                </a:solidFill>
                <a:cs typeface="+mn-cs"/>
              </a:rPr>
              <a:t>Łańcuchy bloków mogą oferować takie rozwiązania w zakresie ładowania, które umożliwiają współdzielenie zasobów między wieloma użytkownikami, np. udostępnianie infrastruktury ładowania pojazdów elektrycznych, dane lub możliwość wspólnego, scentralizowanego przechowywania.</a:t>
            </a:r>
          </a:p>
          <a:p>
            <a:pPr algn="just"/>
            <a:endParaRPr lang="pl-PL" b="1" dirty="0">
              <a:solidFill>
                <a:srgbClr val="F79037"/>
              </a:solidFill>
              <a:cs typeface="+mn-cs"/>
            </a:endParaRPr>
          </a:p>
          <a:p>
            <a:pPr algn="just"/>
            <a:r>
              <a:rPr lang="pl-PL" b="1" dirty="0">
                <a:solidFill>
                  <a:srgbClr val="F79037"/>
                </a:solidFill>
                <a:cs typeface="+mn-cs"/>
              </a:rPr>
              <a:t>Konkurencja</a:t>
            </a:r>
          </a:p>
          <a:p>
            <a:pPr algn="just"/>
            <a:r>
              <a:rPr lang="pl-PL" dirty="0">
                <a:solidFill>
                  <a:srgbClr val="000000"/>
                </a:solidFill>
                <a:cs typeface="+mn-cs"/>
              </a:rPr>
              <a:t>Inteligentne kontrakty mogą uprościć i przyspieszyć zmianę dostawcy energii. Zwiększona mobilność na rynku mogłaby zwiększyć konkurencję i potencjalnie obniżyć koszty energii.</a:t>
            </a:r>
          </a:p>
          <a:p>
            <a:pPr algn="just"/>
            <a:endParaRPr lang="pl-PL" dirty="0">
              <a:solidFill>
                <a:srgbClr val="000000"/>
              </a:solidFill>
              <a:cs typeface="+mn-cs"/>
            </a:endParaRPr>
          </a:p>
          <a:p>
            <a:pPr algn="just"/>
            <a:r>
              <a:rPr lang="pl-PL" b="1" dirty="0">
                <a:solidFill>
                  <a:srgbClr val="F79037"/>
                </a:solidFill>
                <a:cs typeface="+mn-cs"/>
              </a:rPr>
              <a:t>Przejrzystość</a:t>
            </a:r>
            <a:r>
              <a:rPr lang="pl-PL" dirty="0">
                <a:solidFill>
                  <a:srgbClr val="000000"/>
                </a:solidFill>
                <a:cs typeface="+mn-cs"/>
              </a:rPr>
              <a:t> </a:t>
            </a:r>
          </a:p>
          <a:p>
            <a:pPr algn="just"/>
            <a:r>
              <a:rPr lang="pl-PL" dirty="0">
                <a:solidFill>
                  <a:srgbClr val="000000"/>
                </a:solidFill>
                <a:cs typeface="+mn-cs"/>
              </a:rPr>
              <a:t>Niezmienne zapisy i przejrzyste procesy mogą znacząco usprawnić audyt i zapewnić zgodność z przepisami. Łańcuchy bloków mogą zaburzyć istniejące modele biznesowe i tradycyjną rolę spółek energetycznych.</a:t>
            </a:r>
          </a:p>
          <a:p>
            <a:pPr algn="just"/>
            <a:endParaRPr lang="en-LB" dirty="0">
              <a:solidFill>
                <a:srgbClr val="000000"/>
              </a:solidFill>
              <a:cs typeface="+mn-cs"/>
            </a:endParaRPr>
          </a:p>
          <a:p>
            <a:endParaRPr lang="en-LB" dirty="0">
              <a:solidFill>
                <a:srgbClr val="000000"/>
              </a:solidFill>
              <a:cs typeface="+mn-cs"/>
            </a:endParaRPr>
          </a:p>
          <a:p>
            <a:r>
              <a:rPr lang="en-US" dirty="0">
                <a:solidFill>
                  <a:srgbClr val="000000"/>
                </a:solidFill>
                <a:cs typeface="+mn-cs"/>
              </a:rPr>
              <a:t> </a:t>
            </a:r>
          </a:p>
          <a:p>
            <a:endParaRPr lang="en-US" dirty="0">
              <a:solidFill>
                <a:srgbClr val="000000"/>
              </a:solidFill>
            </a:endParaRPr>
          </a:p>
        </p:txBody>
      </p:sp>
      <p:grpSp>
        <p:nvGrpSpPr>
          <p:cNvPr id="92" name="Group 91">
            <a:extLst>
              <a:ext uri="{FF2B5EF4-FFF2-40B4-BE49-F238E27FC236}">
                <a16:creationId xmlns:a16="http://schemas.microsoft.com/office/drawing/2014/main" id="{87000BDF-0F94-D6D5-B7EC-17AD3B9AD2A7}"/>
              </a:ext>
            </a:extLst>
          </p:cNvPr>
          <p:cNvGrpSpPr/>
          <p:nvPr/>
        </p:nvGrpSpPr>
        <p:grpSpPr>
          <a:xfrm>
            <a:off x="1061387" y="6723660"/>
            <a:ext cx="819403" cy="829022"/>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081541" y="2885684"/>
            <a:ext cx="810183" cy="935575"/>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955240" y="563733"/>
            <a:ext cx="1062785" cy="1062785"/>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016748" y="1738544"/>
            <a:ext cx="939768" cy="935405"/>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068836" y="5661519"/>
            <a:ext cx="923335" cy="922429"/>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 name="Graphic 3">
            <a:extLst>
              <a:ext uri="{FF2B5EF4-FFF2-40B4-BE49-F238E27FC236}">
                <a16:creationId xmlns:a16="http://schemas.microsoft.com/office/drawing/2014/main" id="{28B3F01E-D3D9-05D0-2332-F6A3B30B812D}"/>
              </a:ext>
            </a:extLst>
          </p:cNvPr>
          <p:cNvGrpSpPr/>
          <p:nvPr/>
        </p:nvGrpSpPr>
        <p:grpSpPr>
          <a:xfrm>
            <a:off x="1036443" y="8984278"/>
            <a:ext cx="898824" cy="919301"/>
            <a:chOff x="6488295" y="5309031"/>
            <a:chExt cx="1083393" cy="1108075"/>
          </a:xfrm>
          <a:solidFill>
            <a:srgbClr val="F79037"/>
          </a:solidFill>
        </p:grpSpPr>
        <p:sp>
          <p:nvSpPr>
            <p:cNvPr id="5" name="Freeform 4">
              <a:extLst>
                <a:ext uri="{FF2B5EF4-FFF2-40B4-BE49-F238E27FC236}">
                  <a16:creationId xmlns:a16="http://schemas.microsoft.com/office/drawing/2014/main" id="{38DDB236-F724-8382-D2E9-6A56A3175C34}"/>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F2E86BBB-86DE-6861-5D6A-19911462A22C}"/>
                </a:ext>
              </a:extLst>
            </p:cNvPr>
            <p:cNvGrpSpPr/>
            <p:nvPr/>
          </p:nvGrpSpPr>
          <p:grpSpPr>
            <a:xfrm>
              <a:off x="6488295" y="5309031"/>
              <a:ext cx="1083393" cy="1108075"/>
              <a:chOff x="6488295" y="5309031"/>
              <a:chExt cx="1083393" cy="1108075"/>
            </a:xfrm>
            <a:grpFill/>
          </p:grpSpPr>
          <p:sp>
            <p:nvSpPr>
              <p:cNvPr id="8" name="Freeform 7">
                <a:extLst>
                  <a:ext uri="{FF2B5EF4-FFF2-40B4-BE49-F238E27FC236}">
                    <a16:creationId xmlns:a16="http://schemas.microsoft.com/office/drawing/2014/main" id="{1CCD3153-7BCE-9B84-3D03-31B0B6A99316}"/>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70FDE9E-8E14-D1B9-BC24-82DE9123AC88}"/>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7CE3AD-EEC1-E00F-3C65-509900849E83}"/>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6DD8980-4936-02C5-32E5-1B144FE28FB7}"/>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402E42-521F-74C4-1658-FC43DD762BE4}"/>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24EF5299-E8FB-2C41-6997-99A881939582}"/>
              </a:ext>
            </a:extLst>
          </p:cNvPr>
          <p:cNvGrpSpPr/>
          <p:nvPr/>
        </p:nvGrpSpPr>
        <p:grpSpPr>
          <a:xfrm>
            <a:off x="1054886" y="7754967"/>
            <a:ext cx="894654" cy="1042239"/>
            <a:chOff x="5622699" y="3609816"/>
            <a:chExt cx="2108225" cy="2456003"/>
          </a:xfrm>
          <a:solidFill>
            <a:srgbClr val="F79037"/>
          </a:solidFill>
        </p:grpSpPr>
        <p:sp>
          <p:nvSpPr>
            <p:cNvPr id="14" name="Freeform 13">
              <a:extLst>
                <a:ext uri="{FF2B5EF4-FFF2-40B4-BE49-F238E27FC236}">
                  <a16:creationId xmlns:a16="http://schemas.microsoft.com/office/drawing/2014/main" id="{755DB091-C17F-7979-4B62-5424F266E6F8}"/>
                </a:ext>
              </a:extLst>
            </p:cNvPr>
            <p:cNvSpPr/>
            <p:nvPr/>
          </p:nvSpPr>
          <p:spPr>
            <a:xfrm>
              <a:off x="6128012" y="4309323"/>
              <a:ext cx="639554" cy="687300"/>
            </a:xfrm>
            <a:custGeom>
              <a:avLst/>
              <a:gdLst>
                <a:gd name="connsiteX0" fmla="*/ 727 w 689985"/>
                <a:gd name="connsiteY0" fmla="*/ 741497 h 741496"/>
                <a:gd name="connsiteX1" fmla="*/ 2357 w 689985"/>
                <a:gd name="connsiteY1" fmla="*/ 325293 h 741496"/>
                <a:gd name="connsiteX2" fmla="*/ 34944 w 689985"/>
                <a:gd name="connsiteY2" fmla="*/ 196604 h 741496"/>
                <a:gd name="connsiteX3" fmla="*/ 385255 w 689985"/>
                <a:gd name="connsiteY3" fmla="*/ 2755 h 741496"/>
                <a:gd name="connsiteX4" fmla="*/ 685057 w 689985"/>
                <a:gd name="connsiteY4" fmla="*/ 298415 h 741496"/>
                <a:gd name="connsiteX5" fmla="*/ 689945 w 689985"/>
                <a:gd name="connsiteY5" fmla="*/ 463756 h 741496"/>
                <a:gd name="connsiteX6" fmla="*/ 669578 w 689985"/>
                <a:gd name="connsiteY6" fmla="*/ 484933 h 741496"/>
                <a:gd name="connsiteX7" fmla="*/ 167736 w 689985"/>
                <a:gd name="connsiteY7" fmla="*/ 677153 h 741496"/>
                <a:gd name="connsiteX8" fmla="*/ 727 w 689985"/>
                <a:gd name="connsiteY8" fmla="*/ 741497 h 74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85" h="741496">
                  <a:moveTo>
                    <a:pt x="727" y="741497"/>
                  </a:moveTo>
                  <a:cubicBezTo>
                    <a:pt x="727" y="599776"/>
                    <a:pt x="-1717" y="462127"/>
                    <a:pt x="2357" y="325293"/>
                  </a:cubicBezTo>
                  <a:cubicBezTo>
                    <a:pt x="3986" y="282125"/>
                    <a:pt x="17021" y="236513"/>
                    <a:pt x="34944" y="196604"/>
                  </a:cubicBezTo>
                  <a:cubicBezTo>
                    <a:pt x="100932" y="54882"/>
                    <a:pt x="244316" y="-15163"/>
                    <a:pt x="385255" y="2755"/>
                  </a:cubicBezTo>
                  <a:cubicBezTo>
                    <a:pt x="560411" y="23932"/>
                    <a:pt x="672022" y="163209"/>
                    <a:pt x="685057" y="298415"/>
                  </a:cubicBezTo>
                  <a:cubicBezTo>
                    <a:pt x="690759" y="352985"/>
                    <a:pt x="688315" y="408371"/>
                    <a:pt x="689945" y="463756"/>
                  </a:cubicBezTo>
                  <a:cubicBezTo>
                    <a:pt x="690759" y="480046"/>
                    <a:pt x="679354" y="481675"/>
                    <a:pt x="669578" y="484933"/>
                  </a:cubicBezTo>
                  <a:cubicBezTo>
                    <a:pt x="502569" y="549278"/>
                    <a:pt x="334745" y="613622"/>
                    <a:pt x="167736" y="677153"/>
                  </a:cubicBezTo>
                  <a:cubicBezTo>
                    <a:pt x="113153" y="698329"/>
                    <a:pt x="57755" y="719506"/>
                    <a:pt x="727" y="741497"/>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2FF394E3-3B00-2B28-2212-C1AFC964BC36}"/>
                </a:ext>
              </a:extLst>
            </p:cNvPr>
            <p:cNvSpPr/>
            <p:nvPr/>
          </p:nvSpPr>
          <p:spPr>
            <a:xfrm>
              <a:off x="6583169" y="4628719"/>
              <a:ext cx="689710" cy="735807"/>
            </a:xfrm>
            <a:custGeom>
              <a:avLst/>
              <a:gdLst>
                <a:gd name="connsiteX0" fmla="*/ 689348 w 689710"/>
                <a:gd name="connsiteY0" fmla="*/ 204 h 735807"/>
                <a:gd name="connsiteX1" fmla="*/ 689348 w 689710"/>
                <a:gd name="connsiteY1" fmla="*/ 41743 h 735807"/>
                <a:gd name="connsiteX2" fmla="*/ 689348 w 689710"/>
                <a:gd name="connsiteY2" fmla="*/ 387086 h 735807"/>
                <a:gd name="connsiteX3" fmla="*/ 420504 w 689710"/>
                <a:gd name="connsiteY3" fmla="*/ 726728 h 735807"/>
                <a:gd name="connsiteX4" fmla="*/ 1760 w 689710"/>
                <a:gd name="connsiteY4" fmla="*/ 414779 h 735807"/>
                <a:gd name="connsiteX5" fmla="*/ 130 w 689710"/>
                <a:gd name="connsiteY5" fmla="*/ 277945 h 735807"/>
                <a:gd name="connsiteX6" fmla="*/ 13165 w 689710"/>
                <a:gd name="connsiteY6" fmla="*/ 256768 h 735807"/>
                <a:gd name="connsiteX7" fmla="*/ 680386 w 689710"/>
                <a:gd name="connsiteY7" fmla="*/ 1018 h 735807"/>
                <a:gd name="connsiteX8" fmla="*/ 689348 w 689710"/>
                <a:gd name="connsiteY8" fmla="*/ 204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710" h="735807">
                  <a:moveTo>
                    <a:pt x="689348" y="204"/>
                  </a:moveTo>
                  <a:cubicBezTo>
                    <a:pt x="689348" y="14050"/>
                    <a:pt x="689348" y="27896"/>
                    <a:pt x="689348" y="41743"/>
                  </a:cubicBezTo>
                  <a:cubicBezTo>
                    <a:pt x="689348" y="156586"/>
                    <a:pt x="690163" y="271428"/>
                    <a:pt x="689348" y="387086"/>
                  </a:cubicBezTo>
                  <a:cubicBezTo>
                    <a:pt x="688533" y="554871"/>
                    <a:pt x="583440" y="686818"/>
                    <a:pt x="420504" y="726728"/>
                  </a:cubicBezTo>
                  <a:cubicBezTo>
                    <a:pt x="219279" y="775597"/>
                    <a:pt x="11536" y="620844"/>
                    <a:pt x="1760" y="414779"/>
                  </a:cubicBezTo>
                  <a:cubicBezTo>
                    <a:pt x="-684" y="369167"/>
                    <a:pt x="130" y="323556"/>
                    <a:pt x="130" y="277945"/>
                  </a:cubicBezTo>
                  <a:cubicBezTo>
                    <a:pt x="130" y="270614"/>
                    <a:pt x="6648" y="259211"/>
                    <a:pt x="13165" y="256768"/>
                  </a:cubicBezTo>
                  <a:cubicBezTo>
                    <a:pt x="235572" y="171246"/>
                    <a:pt x="457979" y="85725"/>
                    <a:pt x="680386" y="1018"/>
                  </a:cubicBezTo>
                  <a:cubicBezTo>
                    <a:pt x="682016" y="-611"/>
                    <a:pt x="683645" y="204"/>
                    <a:pt x="689348" y="204"/>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69C2DF9C-DE3A-9576-1603-250B0EC557A9}"/>
                </a:ext>
              </a:extLst>
            </p:cNvPr>
            <p:cNvSpPr/>
            <p:nvPr/>
          </p:nvSpPr>
          <p:spPr>
            <a:xfrm>
              <a:off x="5622699" y="3609816"/>
              <a:ext cx="2108225" cy="2456003"/>
            </a:xfrm>
            <a:custGeom>
              <a:avLst/>
              <a:gdLst>
                <a:gd name="connsiteX0" fmla="*/ 799986 w 2108225"/>
                <a:gd name="connsiteY0" fmla="*/ 1629 h 2456003"/>
                <a:gd name="connsiteX1" fmla="*/ 923817 w 2108225"/>
                <a:gd name="connsiteY1" fmla="*/ 48055 h 2456003"/>
                <a:gd name="connsiteX2" fmla="*/ 962922 w 2108225"/>
                <a:gd name="connsiteY2" fmla="*/ 588876 h 2456003"/>
                <a:gd name="connsiteX3" fmla="*/ 948257 w 2108225"/>
                <a:gd name="connsiteY3" fmla="*/ 601907 h 2456003"/>
                <a:gd name="connsiteX4" fmla="*/ 1202437 w 2108225"/>
                <a:gd name="connsiteY4" fmla="*/ 1099561 h 2456003"/>
                <a:gd name="connsiteX5" fmla="*/ 1235024 w 2108225"/>
                <a:gd name="connsiteY5" fmla="*/ 1088972 h 2456003"/>
                <a:gd name="connsiteX6" fmla="*/ 2023632 w 2108225"/>
                <a:gd name="connsiteY6" fmla="*/ 786797 h 2456003"/>
                <a:gd name="connsiteX7" fmla="*/ 2055405 w 2108225"/>
                <a:gd name="connsiteY7" fmla="*/ 778652 h 2456003"/>
                <a:gd name="connsiteX8" fmla="*/ 2105915 w 2108225"/>
                <a:gd name="connsiteY8" fmla="*/ 813675 h 2456003"/>
                <a:gd name="connsiteX9" fmla="*/ 2084733 w 2108225"/>
                <a:gd name="connsiteY9" fmla="*/ 869875 h 2456003"/>
                <a:gd name="connsiteX10" fmla="*/ 2018744 w 2108225"/>
                <a:gd name="connsiteY10" fmla="*/ 897567 h 2456003"/>
                <a:gd name="connsiteX11" fmla="*/ 1726275 w 2108225"/>
                <a:gd name="connsiteY11" fmla="*/ 1009152 h 2456003"/>
                <a:gd name="connsiteX12" fmla="*/ 1704279 w 2108225"/>
                <a:gd name="connsiteY12" fmla="*/ 1042546 h 2456003"/>
                <a:gd name="connsiteX13" fmla="*/ 1704279 w 2108225"/>
                <a:gd name="connsiteY13" fmla="*/ 1440831 h 2456003"/>
                <a:gd name="connsiteX14" fmla="*/ 1551119 w 2108225"/>
                <a:gd name="connsiteY14" fmla="*/ 1786175 h 2456003"/>
                <a:gd name="connsiteX15" fmla="*/ 1450914 w 2108225"/>
                <a:gd name="connsiteY15" fmla="*/ 1858665 h 2456003"/>
                <a:gd name="connsiteX16" fmla="*/ 1583706 w 2108225"/>
                <a:gd name="connsiteY16" fmla="*/ 2168171 h 2456003"/>
                <a:gd name="connsiteX17" fmla="*/ 1464763 w 2108225"/>
                <a:gd name="connsiteY17" fmla="*/ 2382381 h 2456003"/>
                <a:gd name="connsiteX18" fmla="*/ 1016690 w 2108225"/>
                <a:gd name="connsiteY18" fmla="*/ 2354689 h 2456003"/>
                <a:gd name="connsiteX19" fmla="*/ 1064756 w 2108225"/>
                <a:gd name="connsiteY19" fmla="*/ 1854592 h 2456003"/>
                <a:gd name="connsiteX20" fmla="*/ 857828 w 2108225"/>
                <a:gd name="connsiteY20" fmla="*/ 1651784 h 2456003"/>
                <a:gd name="connsiteX21" fmla="*/ 810577 w 2108225"/>
                <a:gd name="connsiteY21" fmla="*/ 1361012 h 2456003"/>
                <a:gd name="connsiteX22" fmla="*/ 783692 w 2108225"/>
                <a:gd name="connsiteY22" fmla="*/ 1370785 h 2456003"/>
                <a:gd name="connsiteX23" fmla="*/ 87143 w 2108225"/>
                <a:gd name="connsiteY23" fmla="*/ 1637124 h 2456003"/>
                <a:gd name="connsiteX24" fmla="*/ 57814 w 2108225"/>
                <a:gd name="connsiteY24" fmla="*/ 1646083 h 2456003"/>
                <a:gd name="connsiteX25" fmla="*/ 3231 w 2108225"/>
                <a:gd name="connsiteY25" fmla="*/ 1614318 h 2456003"/>
                <a:gd name="connsiteX26" fmla="*/ 24412 w 2108225"/>
                <a:gd name="connsiteY26" fmla="*/ 1554046 h 2456003"/>
                <a:gd name="connsiteX27" fmla="*/ 78996 w 2108225"/>
                <a:gd name="connsiteY27" fmla="*/ 1530425 h 2456003"/>
                <a:gd name="connsiteX28" fmla="*/ 286739 w 2108225"/>
                <a:gd name="connsiteY28" fmla="*/ 1451420 h 2456003"/>
                <a:gd name="connsiteX29" fmla="*/ 310364 w 2108225"/>
                <a:gd name="connsiteY29" fmla="*/ 1417211 h 2456003"/>
                <a:gd name="connsiteX30" fmla="*/ 311179 w 2108225"/>
                <a:gd name="connsiteY30" fmla="*/ 987975 h 2456003"/>
                <a:gd name="connsiteX31" fmla="*/ 540918 w 2108225"/>
                <a:gd name="connsiteY31" fmla="*/ 614125 h 2456003"/>
                <a:gd name="connsiteX32" fmla="*/ 564544 w 2108225"/>
                <a:gd name="connsiteY32" fmla="*/ 601093 h 2456003"/>
                <a:gd name="connsiteX33" fmla="*/ 522995 w 2108225"/>
                <a:gd name="connsiteY33" fmla="*/ 562812 h 2456003"/>
                <a:gd name="connsiteX34" fmla="*/ 442342 w 2108225"/>
                <a:gd name="connsiteY34" fmla="*/ 231315 h 2456003"/>
                <a:gd name="connsiteX35" fmla="*/ 703039 w 2108225"/>
                <a:gd name="connsiteY35" fmla="*/ 4887 h 2456003"/>
                <a:gd name="connsiteX36" fmla="*/ 713630 w 2108225"/>
                <a:gd name="connsiteY36" fmla="*/ 0 h 2456003"/>
                <a:gd name="connsiteX37" fmla="*/ 799986 w 2108225"/>
                <a:gd name="connsiteY37" fmla="*/ 1629 h 2456003"/>
                <a:gd name="connsiteX38" fmla="*/ 413014 w 2108225"/>
                <a:gd name="connsiteY38" fmla="*/ 1404179 h 2456003"/>
                <a:gd name="connsiteX39" fmla="*/ 580023 w 2108225"/>
                <a:gd name="connsiteY39" fmla="*/ 1339835 h 2456003"/>
                <a:gd name="connsiteX40" fmla="*/ 1081865 w 2108225"/>
                <a:gd name="connsiteY40" fmla="*/ 1147615 h 2456003"/>
                <a:gd name="connsiteX41" fmla="*/ 1102232 w 2108225"/>
                <a:gd name="connsiteY41" fmla="*/ 1126439 h 2456003"/>
                <a:gd name="connsiteX42" fmla="*/ 1097343 w 2108225"/>
                <a:gd name="connsiteY42" fmla="*/ 961097 h 2456003"/>
                <a:gd name="connsiteX43" fmla="*/ 797542 w 2108225"/>
                <a:gd name="connsiteY43" fmla="*/ 665438 h 2456003"/>
                <a:gd name="connsiteX44" fmla="*/ 447230 w 2108225"/>
                <a:gd name="connsiteY44" fmla="*/ 859286 h 2456003"/>
                <a:gd name="connsiteX45" fmla="*/ 414643 w 2108225"/>
                <a:gd name="connsiteY45" fmla="*/ 987975 h 2456003"/>
                <a:gd name="connsiteX46" fmla="*/ 413014 w 2108225"/>
                <a:gd name="connsiteY46" fmla="*/ 1404179 h 2456003"/>
                <a:gd name="connsiteX47" fmla="*/ 1601629 w 2108225"/>
                <a:gd name="connsiteY47" fmla="*/ 1062094 h 2456003"/>
                <a:gd name="connsiteX48" fmla="*/ 1592668 w 2108225"/>
                <a:gd name="connsiteY48" fmla="*/ 1062094 h 2456003"/>
                <a:gd name="connsiteX49" fmla="*/ 925446 w 2108225"/>
                <a:gd name="connsiteY49" fmla="*/ 1317844 h 2456003"/>
                <a:gd name="connsiteX50" fmla="*/ 912411 w 2108225"/>
                <a:gd name="connsiteY50" fmla="*/ 1339020 h 2456003"/>
                <a:gd name="connsiteX51" fmla="*/ 914041 w 2108225"/>
                <a:gd name="connsiteY51" fmla="*/ 1475855 h 2456003"/>
                <a:gd name="connsiteX52" fmla="*/ 1332785 w 2108225"/>
                <a:gd name="connsiteY52" fmla="*/ 1787804 h 2456003"/>
                <a:gd name="connsiteX53" fmla="*/ 1601629 w 2108225"/>
                <a:gd name="connsiteY53" fmla="*/ 1448162 h 2456003"/>
                <a:gd name="connsiteX54" fmla="*/ 1601629 w 2108225"/>
                <a:gd name="connsiteY54" fmla="*/ 1102818 h 2456003"/>
                <a:gd name="connsiteX55" fmla="*/ 1601629 w 2108225"/>
                <a:gd name="connsiteY55" fmla="*/ 1062094 h 2456003"/>
                <a:gd name="connsiteX56" fmla="*/ 756808 w 2108225"/>
                <a:gd name="connsiteY56" fmla="*/ 559554 h 2456003"/>
                <a:gd name="connsiteX57" fmla="*/ 984918 w 2108225"/>
                <a:gd name="connsiteY57" fmla="*/ 333126 h 2456003"/>
                <a:gd name="connsiteX58" fmla="*/ 756808 w 2108225"/>
                <a:gd name="connsiteY58" fmla="*/ 104255 h 2456003"/>
                <a:gd name="connsiteX59" fmla="*/ 530328 w 2108225"/>
                <a:gd name="connsiteY59" fmla="*/ 332312 h 2456003"/>
                <a:gd name="connsiteX60" fmla="*/ 756808 w 2108225"/>
                <a:gd name="connsiteY60" fmla="*/ 559554 h 2456003"/>
                <a:gd name="connsiteX61" fmla="*/ 1257020 w 2108225"/>
                <a:gd name="connsiteY61" fmla="*/ 1900204 h 2456003"/>
                <a:gd name="connsiteX62" fmla="*/ 1030540 w 2108225"/>
                <a:gd name="connsiteY62" fmla="*/ 2127446 h 2456003"/>
                <a:gd name="connsiteX63" fmla="*/ 1257835 w 2108225"/>
                <a:gd name="connsiteY63" fmla="*/ 2354689 h 2456003"/>
                <a:gd name="connsiteX64" fmla="*/ 1485945 w 2108225"/>
                <a:gd name="connsiteY64" fmla="*/ 2125817 h 2456003"/>
                <a:gd name="connsiteX65" fmla="*/ 1257020 w 2108225"/>
                <a:gd name="connsiteY65" fmla="*/ 1900204 h 245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08225" h="2456003">
                  <a:moveTo>
                    <a:pt x="799986" y="1629"/>
                  </a:moveTo>
                  <a:cubicBezTo>
                    <a:pt x="841535" y="17104"/>
                    <a:pt x="886342" y="26064"/>
                    <a:pt x="923817" y="48055"/>
                  </a:cubicBezTo>
                  <a:cubicBezTo>
                    <a:pt x="1125042" y="166156"/>
                    <a:pt x="1143780" y="441453"/>
                    <a:pt x="962922" y="588876"/>
                  </a:cubicBezTo>
                  <a:cubicBezTo>
                    <a:pt x="958848" y="592134"/>
                    <a:pt x="954775" y="596206"/>
                    <a:pt x="948257" y="601907"/>
                  </a:cubicBezTo>
                  <a:cubicBezTo>
                    <a:pt x="1147853" y="708606"/>
                    <a:pt x="1221174" y="879648"/>
                    <a:pt x="1202437" y="1099561"/>
                  </a:cubicBezTo>
                  <a:cubicBezTo>
                    <a:pt x="1216287" y="1094673"/>
                    <a:pt x="1225248" y="1092230"/>
                    <a:pt x="1235024" y="1088972"/>
                  </a:cubicBezTo>
                  <a:cubicBezTo>
                    <a:pt x="1498165" y="987975"/>
                    <a:pt x="1760491" y="887793"/>
                    <a:pt x="2023632" y="786797"/>
                  </a:cubicBezTo>
                  <a:cubicBezTo>
                    <a:pt x="2034223" y="782724"/>
                    <a:pt x="2044814" y="779466"/>
                    <a:pt x="2055405" y="778652"/>
                  </a:cubicBezTo>
                  <a:cubicBezTo>
                    <a:pt x="2079030" y="777023"/>
                    <a:pt x="2098583" y="790869"/>
                    <a:pt x="2105915" y="813675"/>
                  </a:cubicBezTo>
                  <a:cubicBezTo>
                    <a:pt x="2112432" y="834852"/>
                    <a:pt x="2105100" y="858471"/>
                    <a:pt x="2084733" y="869875"/>
                  </a:cubicBezTo>
                  <a:cubicBezTo>
                    <a:pt x="2063552" y="881278"/>
                    <a:pt x="2041555" y="889422"/>
                    <a:pt x="2018744" y="897567"/>
                  </a:cubicBezTo>
                  <a:cubicBezTo>
                    <a:pt x="1920983" y="935034"/>
                    <a:pt x="1824036" y="972500"/>
                    <a:pt x="1726275" y="1009152"/>
                  </a:cubicBezTo>
                  <a:cubicBezTo>
                    <a:pt x="1709167" y="1015668"/>
                    <a:pt x="1704279" y="1024627"/>
                    <a:pt x="1704279" y="1042546"/>
                  </a:cubicBezTo>
                  <a:cubicBezTo>
                    <a:pt x="1705093" y="1175308"/>
                    <a:pt x="1705093" y="1308070"/>
                    <a:pt x="1704279" y="1440831"/>
                  </a:cubicBezTo>
                  <a:cubicBezTo>
                    <a:pt x="1703464" y="1578480"/>
                    <a:pt x="1655398" y="1694952"/>
                    <a:pt x="1551119" y="1786175"/>
                  </a:cubicBezTo>
                  <a:cubicBezTo>
                    <a:pt x="1520976" y="1813053"/>
                    <a:pt x="1485130" y="1833415"/>
                    <a:pt x="1450914" y="1858665"/>
                  </a:cubicBezTo>
                  <a:cubicBezTo>
                    <a:pt x="1550304" y="1936041"/>
                    <a:pt x="1597556" y="2040296"/>
                    <a:pt x="1583706" y="2168171"/>
                  </a:cubicBezTo>
                  <a:cubicBezTo>
                    <a:pt x="1573930" y="2255321"/>
                    <a:pt x="1532381" y="2326996"/>
                    <a:pt x="1464763" y="2382381"/>
                  </a:cubicBezTo>
                  <a:cubicBezTo>
                    <a:pt x="1331971" y="2491523"/>
                    <a:pt x="1134004" y="2476862"/>
                    <a:pt x="1016690" y="2354689"/>
                  </a:cubicBezTo>
                  <a:cubicBezTo>
                    <a:pt x="901006" y="2233330"/>
                    <a:pt x="877380" y="1999571"/>
                    <a:pt x="1064756" y="1854592"/>
                  </a:cubicBezTo>
                  <a:cubicBezTo>
                    <a:pt x="974327" y="1808981"/>
                    <a:pt x="904265" y="1742192"/>
                    <a:pt x="857828" y="1651784"/>
                  </a:cubicBezTo>
                  <a:cubicBezTo>
                    <a:pt x="811391" y="1561376"/>
                    <a:pt x="804059" y="1464452"/>
                    <a:pt x="810577" y="1361012"/>
                  </a:cubicBezTo>
                  <a:cubicBezTo>
                    <a:pt x="799171" y="1365084"/>
                    <a:pt x="791024" y="1368342"/>
                    <a:pt x="783692" y="1370785"/>
                  </a:cubicBezTo>
                  <a:cubicBezTo>
                    <a:pt x="551509" y="1459565"/>
                    <a:pt x="319326" y="1548344"/>
                    <a:pt x="87143" y="1637124"/>
                  </a:cubicBezTo>
                  <a:cubicBezTo>
                    <a:pt x="77366" y="1641196"/>
                    <a:pt x="67590" y="1644454"/>
                    <a:pt x="57814" y="1646083"/>
                  </a:cubicBezTo>
                  <a:cubicBezTo>
                    <a:pt x="32559" y="1650155"/>
                    <a:pt x="11378" y="1637938"/>
                    <a:pt x="3231" y="1614318"/>
                  </a:cubicBezTo>
                  <a:cubicBezTo>
                    <a:pt x="-4916" y="1591512"/>
                    <a:pt x="2416" y="1567077"/>
                    <a:pt x="24412" y="1554046"/>
                  </a:cubicBezTo>
                  <a:cubicBezTo>
                    <a:pt x="41521" y="1544272"/>
                    <a:pt x="60258" y="1537756"/>
                    <a:pt x="78996" y="1530425"/>
                  </a:cubicBezTo>
                  <a:cubicBezTo>
                    <a:pt x="148244" y="1503547"/>
                    <a:pt x="217491" y="1476669"/>
                    <a:pt x="286739" y="1451420"/>
                  </a:cubicBezTo>
                  <a:cubicBezTo>
                    <a:pt x="303847" y="1444904"/>
                    <a:pt x="311179" y="1437574"/>
                    <a:pt x="310364" y="1417211"/>
                  </a:cubicBezTo>
                  <a:cubicBezTo>
                    <a:pt x="309550" y="1273861"/>
                    <a:pt x="307106" y="1131325"/>
                    <a:pt x="311179" y="987975"/>
                  </a:cubicBezTo>
                  <a:cubicBezTo>
                    <a:pt x="316882" y="821819"/>
                    <a:pt x="398350" y="698017"/>
                    <a:pt x="540918" y="614125"/>
                  </a:cubicBezTo>
                  <a:cubicBezTo>
                    <a:pt x="548251" y="610052"/>
                    <a:pt x="555583" y="605980"/>
                    <a:pt x="564544" y="601093"/>
                  </a:cubicBezTo>
                  <a:cubicBezTo>
                    <a:pt x="549880" y="587247"/>
                    <a:pt x="535216" y="575844"/>
                    <a:pt x="522995" y="562812"/>
                  </a:cubicBezTo>
                  <a:cubicBezTo>
                    <a:pt x="433381" y="467517"/>
                    <a:pt x="402423" y="355932"/>
                    <a:pt x="442342" y="231315"/>
                  </a:cubicBezTo>
                  <a:cubicBezTo>
                    <a:pt x="482262" y="105884"/>
                    <a:pt x="571876" y="29321"/>
                    <a:pt x="703039" y="4887"/>
                  </a:cubicBezTo>
                  <a:cubicBezTo>
                    <a:pt x="706298" y="4072"/>
                    <a:pt x="710371" y="1629"/>
                    <a:pt x="713630" y="0"/>
                  </a:cubicBezTo>
                  <a:cubicBezTo>
                    <a:pt x="742144" y="1629"/>
                    <a:pt x="771472" y="1629"/>
                    <a:pt x="799986" y="1629"/>
                  </a:cubicBezTo>
                  <a:close/>
                  <a:moveTo>
                    <a:pt x="413014" y="1404179"/>
                  </a:moveTo>
                  <a:cubicBezTo>
                    <a:pt x="470856" y="1382189"/>
                    <a:pt x="525439" y="1361012"/>
                    <a:pt x="580023" y="1339835"/>
                  </a:cubicBezTo>
                  <a:cubicBezTo>
                    <a:pt x="747032" y="1275490"/>
                    <a:pt x="914856" y="1211960"/>
                    <a:pt x="1081865" y="1147615"/>
                  </a:cubicBezTo>
                  <a:cubicBezTo>
                    <a:pt x="1091641" y="1143543"/>
                    <a:pt x="1103046" y="1141914"/>
                    <a:pt x="1102232" y="1126439"/>
                  </a:cubicBezTo>
                  <a:cubicBezTo>
                    <a:pt x="1099787" y="1071054"/>
                    <a:pt x="1102232" y="1015668"/>
                    <a:pt x="1097343" y="961097"/>
                  </a:cubicBezTo>
                  <a:cubicBezTo>
                    <a:pt x="1083494" y="825078"/>
                    <a:pt x="972698" y="686614"/>
                    <a:pt x="797542" y="665438"/>
                  </a:cubicBezTo>
                  <a:cubicBezTo>
                    <a:pt x="656603" y="648333"/>
                    <a:pt x="513219" y="717565"/>
                    <a:pt x="447230" y="859286"/>
                  </a:cubicBezTo>
                  <a:cubicBezTo>
                    <a:pt x="428493" y="899196"/>
                    <a:pt x="415458" y="944808"/>
                    <a:pt x="414643" y="987975"/>
                  </a:cubicBezTo>
                  <a:cubicBezTo>
                    <a:pt x="410570" y="1125624"/>
                    <a:pt x="413014" y="1262458"/>
                    <a:pt x="413014" y="1404179"/>
                  </a:cubicBezTo>
                  <a:close/>
                  <a:moveTo>
                    <a:pt x="1601629" y="1062094"/>
                  </a:moveTo>
                  <a:cubicBezTo>
                    <a:pt x="1595926" y="1062094"/>
                    <a:pt x="1594297" y="1061280"/>
                    <a:pt x="1592668" y="1062094"/>
                  </a:cubicBezTo>
                  <a:cubicBezTo>
                    <a:pt x="1370261" y="1146801"/>
                    <a:pt x="1147853" y="1232322"/>
                    <a:pt x="925446" y="1317844"/>
                  </a:cubicBezTo>
                  <a:cubicBezTo>
                    <a:pt x="918929" y="1320287"/>
                    <a:pt x="912411" y="1331690"/>
                    <a:pt x="912411" y="1339020"/>
                  </a:cubicBezTo>
                  <a:cubicBezTo>
                    <a:pt x="911597" y="1384632"/>
                    <a:pt x="911597" y="1430243"/>
                    <a:pt x="914041" y="1475855"/>
                  </a:cubicBezTo>
                  <a:cubicBezTo>
                    <a:pt x="923002" y="1681920"/>
                    <a:pt x="1131560" y="1837488"/>
                    <a:pt x="1332785" y="1787804"/>
                  </a:cubicBezTo>
                  <a:cubicBezTo>
                    <a:pt x="1495721" y="1747894"/>
                    <a:pt x="1600814" y="1615947"/>
                    <a:pt x="1601629" y="1448162"/>
                  </a:cubicBezTo>
                  <a:cubicBezTo>
                    <a:pt x="1602444" y="1333319"/>
                    <a:pt x="1601629" y="1218476"/>
                    <a:pt x="1601629" y="1102818"/>
                  </a:cubicBezTo>
                  <a:cubicBezTo>
                    <a:pt x="1601629" y="1089787"/>
                    <a:pt x="1601629" y="1076755"/>
                    <a:pt x="1601629" y="1062094"/>
                  </a:cubicBezTo>
                  <a:close/>
                  <a:moveTo>
                    <a:pt x="756808" y="559554"/>
                  </a:moveTo>
                  <a:cubicBezTo>
                    <a:pt x="882268" y="559554"/>
                    <a:pt x="983289" y="459372"/>
                    <a:pt x="984918" y="333126"/>
                  </a:cubicBezTo>
                  <a:cubicBezTo>
                    <a:pt x="986547" y="209324"/>
                    <a:pt x="880639" y="103440"/>
                    <a:pt x="756808" y="104255"/>
                  </a:cubicBezTo>
                  <a:cubicBezTo>
                    <a:pt x="631348" y="105069"/>
                    <a:pt x="530328" y="206880"/>
                    <a:pt x="530328" y="332312"/>
                  </a:cubicBezTo>
                  <a:cubicBezTo>
                    <a:pt x="530328" y="457743"/>
                    <a:pt x="631348" y="558739"/>
                    <a:pt x="756808" y="559554"/>
                  </a:cubicBezTo>
                  <a:close/>
                  <a:moveTo>
                    <a:pt x="1257020" y="1900204"/>
                  </a:moveTo>
                  <a:cubicBezTo>
                    <a:pt x="1131560" y="1901018"/>
                    <a:pt x="1029725" y="2002829"/>
                    <a:pt x="1030540" y="2127446"/>
                  </a:cubicBezTo>
                  <a:cubicBezTo>
                    <a:pt x="1030540" y="2252063"/>
                    <a:pt x="1133189" y="2356318"/>
                    <a:pt x="1257835" y="2354689"/>
                  </a:cubicBezTo>
                  <a:cubicBezTo>
                    <a:pt x="1388183" y="2353059"/>
                    <a:pt x="1485130" y="2253692"/>
                    <a:pt x="1485945" y="2125817"/>
                  </a:cubicBezTo>
                  <a:cubicBezTo>
                    <a:pt x="1485945" y="2000386"/>
                    <a:pt x="1380851" y="1899389"/>
                    <a:pt x="1257020" y="19002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97B0DCE5-80E1-2EE5-4F88-36D68A3B845A}"/>
              </a:ext>
            </a:extLst>
          </p:cNvPr>
          <p:cNvGrpSpPr/>
          <p:nvPr/>
        </p:nvGrpSpPr>
        <p:grpSpPr>
          <a:xfrm>
            <a:off x="1057060" y="4415945"/>
            <a:ext cx="923646" cy="923888"/>
            <a:chOff x="10376768" y="3823816"/>
            <a:chExt cx="923646" cy="923888"/>
          </a:xfrm>
          <a:solidFill>
            <a:srgbClr val="F79037"/>
          </a:solidFill>
        </p:grpSpPr>
        <p:sp>
          <p:nvSpPr>
            <p:cNvPr id="18" name="Freeform 17">
              <a:extLst>
                <a:ext uri="{FF2B5EF4-FFF2-40B4-BE49-F238E27FC236}">
                  <a16:creationId xmlns:a16="http://schemas.microsoft.com/office/drawing/2014/main" id="{C6619722-34ED-1638-A0BD-E5B50576187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 name="Graphic 2">
              <a:extLst>
                <a:ext uri="{FF2B5EF4-FFF2-40B4-BE49-F238E27FC236}">
                  <a16:creationId xmlns:a16="http://schemas.microsoft.com/office/drawing/2014/main" id="{12E097D5-D1AC-2A16-AE2F-62CEEF2497CF}"/>
                </a:ext>
              </a:extLst>
            </p:cNvPr>
            <p:cNvGrpSpPr/>
            <p:nvPr/>
          </p:nvGrpSpPr>
          <p:grpSpPr>
            <a:xfrm>
              <a:off x="10376768" y="3823816"/>
              <a:ext cx="923646" cy="923888"/>
              <a:chOff x="10376768" y="3823816"/>
              <a:chExt cx="923646" cy="923888"/>
            </a:xfrm>
            <a:grpFill/>
          </p:grpSpPr>
          <p:sp>
            <p:nvSpPr>
              <p:cNvPr id="20" name="Freeform 19">
                <a:extLst>
                  <a:ext uri="{FF2B5EF4-FFF2-40B4-BE49-F238E27FC236}">
                    <a16:creationId xmlns:a16="http://schemas.microsoft.com/office/drawing/2014/main" id="{52968110-A06F-54EF-CE9A-A215CF7BFFB2}"/>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9AAE2834-00E8-D347-7628-D410E9DADBE3}"/>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7EE72E1A-BB48-4E38-78E3-D895821BCE6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4856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1092607"/>
          </a:xfrm>
        </p:spPr>
        <p:txBody>
          <a:bodyPr/>
          <a:lstStyle/>
          <a:p>
            <a:pPr algn="just"/>
            <a:r>
              <a:rPr lang="pl-PL" dirty="0">
                <a:effectLst/>
                <a:ea typeface="Times New Roman" panose="02020603050405020304" pitchFamily="18" charset="0"/>
              </a:rPr>
              <a:t>Przypadki użycia </a:t>
            </a:r>
            <a:r>
              <a:rPr lang="pl-PL" dirty="0" err="1">
                <a:effectLst/>
                <a:ea typeface="Times New Roman" panose="02020603050405020304" pitchFamily="18" charset="0"/>
              </a:rPr>
              <a:t>Blockchain</a:t>
            </a:r>
            <a:r>
              <a:rPr lang="pl-PL" dirty="0">
                <a:effectLst/>
                <a:ea typeface="Times New Roman" panose="02020603050405020304" pitchFamily="18" charset="0"/>
              </a:rPr>
              <a:t> można zatem podzielić na osiem większych grup zgodnie z ich przeznaczeniem i obszarem działania:</a:t>
            </a:r>
          </a:p>
          <a:p>
            <a:pPr algn="just">
              <a:spcBef>
                <a:spcPts val="200"/>
              </a:spcBef>
            </a:pPr>
            <a:endParaRPr lang="en-US" dirty="0"/>
          </a:p>
          <a:p>
            <a:pPr algn="just"/>
            <a:endParaRPr lang="en-LB"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4203032"/>
            <a:ext cx="3555848" cy="6488781"/>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92904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pomiary/rozliczenia i zabezpieczenia</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16699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FD678BA8-A271-347F-B030-6FB833BE7F59}"/>
              </a:ext>
            </a:extLst>
          </p:cNvPr>
          <p:cNvSpPr txBox="1">
            <a:spLocks/>
          </p:cNvSpPr>
          <p:nvPr/>
        </p:nvSpPr>
        <p:spPr>
          <a:xfrm>
            <a:off x="1425569" y="2859488"/>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kryptowaluty</a:t>
            </a:r>
            <a:r>
              <a:rPr lang="en-US" b="1" dirty="0">
                <a:solidFill>
                  <a:srgbClr val="F79037"/>
                </a:solidFill>
              </a:rPr>
              <a:t>, </a:t>
            </a:r>
            <a:r>
              <a:rPr lang="en-US" b="1" dirty="0" err="1">
                <a:solidFill>
                  <a:srgbClr val="F79037"/>
                </a:solidFill>
              </a:rPr>
              <a:t>tokeny</a:t>
            </a:r>
            <a:r>
              <a:rPr lang="en-US" b="1" dirty="0">
                <a:solidFill>
                  <a:srgbClr val="F79037"/>
                </a:solidFill>
              </a:rPr>
              <a:t> </a:t>
            </a:r>
            <a:r>
              <a:rPr lang="en-US" b="1" dirty="0" err="1">
                <a:solidFill>
                  <a:srgbClr val="F79037"/>
                </a:solidFill>
              </a:rPr>
              <a:t>i</a:t>
            </a:r>
            <a:r>
              <a:rPr lang="en-US" b="1" dirty="0">
                <a:solidFill>
                  <a:srgbClr val="F79037"/>
                </a:solidFill>
              </a:rPr>
              <a:t> </a:t>
            </a:r>
            <a:r>
              <a:rPr lang="en-US" b="1" dirty="0" err="1">
                <a:solidFill>
                  <a:srgbClr val="F79037"/>
                </a:solidFill>
              </a:rPr>
              <a:t>inwestycje</a:t>
            </a:r>
            <a:endParaRPr lang="en-US" b="1" dirty="0">
              <a:solidFill>
                <a:srgbClr val="F79037"/>
              </a:solidFill>
            </a:endParaRPr>
          </a:p>
        </p:txBody>
      </p:sp>
      <p:sp>
        <p:nvSpPr>
          <p:cNvPr id="12" name="TextBox 11">
            <a:extLst>
              <a:ext uri="{FF2B5EF4-FFF2-40B4-BE49-F238E27FC236}">
                <a16:creationId xmlns:a16="http://schemas.microsoft.com/office/drawing/2014/main" id="{EBFF3C60-B962-B86E-78D8-E6AC9DB9218B}"/>
              </a:ext>
            </a:extLst>
          </p:cNvPr>
          <p:cNvSpPr txBox="1"/>
          <p:nvPr/>
        </p:nvSpPr>
        <p:spPr>
          <a:xfrm>
            <a:off x="861409" y="260041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C22F3C9-38F4-406D-8B54-7F216892F447}"/>
              </a:ext>
            </a:extLst>
          </p:cNvPr>
          <p:cNvSpPr txBox="1">
            <a:spLocks/>
          </p:cNvSpPr>
          <p:nvPr/>
        </p:nvSpPr>
        <p:spPr>
          <a:xfrm>
            <a:off x="1425569" y="3789930"/>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latin typeface="Calibri" panose="020F0502020204030204" pitchFamily="34" charset="0"/>
                <a:ea typeface="Times New Roman" panose="02020603050405020304" pitchFamily="18" charset="0"/>
              </a:rPr>
              <a:t>zdecentralizowany</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obrót</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energią</a:t>
            </a:r>
            <a:endParaRPr lang="en-US" b="1" dirty="0">
              <a:solidFill>
                <a:srgbClr val="F79037"/>
              </a:solidFill>
              <a:effectLst/>
              <a:latin typeface="Calibri" panose="020F0502020204030204" pitchFamily="34" charset="0"/>
              <a:ea typeface="Times New Roman" panose="02020603050405020304" pitchFamily="18" charset="0"/>
            </a:endParaRPr>
          </a:p>
        </p:txBody>
      </p:sp>
      <p:sp>
        <p:nvSpPr>
          <p:cNvPr id="17" name="TextBox 16">
            <a:extLst>
              <a:ext uri="{FF2B5EF4-FFF2-40B4-BE49-F238E27FC236}">
                <a16:creationId xmlns:a16="http://schemas.microsoft.com/office/drawing/2014/main" id="{CFB1F510-C4ED-B989-E26F-E09EE2C0B688}"/>
              </a:ext>
            </a:extLst>
          </p:cNvPr>
          <p:cNvSpPr txBox="1"/>
          <p:nvPr/>
        </p:nvSpPr>
        <p:spPr>
          <a:xfrm>
            <a:off x="861409" y="353085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39" name="Text Placeholder 17">
            <a:extLst>
              <a:ext uri="{FF2B5EF4-FFF2-40B4-BE49-F238E27FC236}">
                <a16:creationId xmlns:a16="http://schemas.microsoft.com/office/drawing/2014/main" id="{EB436656-F017-D551-5424-C77842FEF5CA}"/>
              </a:ext>
            </a:extLst>
          </p:cNvPr>
          <p:cNvSpPr txBox="1">
            <a:spLocks/>
          </p:cNvSpPr>
          <p:nvPr/>
        </p:nvSpPr>
        <p:spPr>
          <a:xfrm>
            <a:off x="1425569" y="47203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latin typeface="Calibri" panose="020F0502020204030204" pitchFamily="34" charset="0"/>
                <a:ea typeface="Times New Roman" panose="02020603050405020304" pitchFamily="18" charset="0"/>
              </a:rPr>
              <a:t>zielone certyfikaty i handel emisjami</a:t>
            </a:r>
          </a:p>
        </p:txBody>
      </p:sp>
      <p:sp>
        <p:nvSpPr>
          <p:cNvPr id="40" name="TextBox 39">
            <a:extLst>
              <a:ext uri="{FF2B5EF4-FFF2-40B4-BE49-F238E27FC236}">
                <a16:creationId xmlns:a16="http://schemas.microsoft.com/office/drawing/2014/main" id="{0B231068-5863-BD3B-6E04-9C1B83D60854}"/>
              </a:ext>
            </a:extLst>
          </p:cNvPr>
          <p:cNvSpPr txBox="1"/>
          <p:nvPr/>
        </p:nvSpPr>
        <p:spPr>
          <a:xfrm>
            <a:off x="861409" y="4461298"/>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4</a:t>
            </a:r>
          </a:p>
        </p:txBody>
      </p:sp>
      <p:sp>
        <p:nvSpPr>
          <p:cNvPr id="41" name="Text Placeholder 17">
            <a:extLst>
              <a:ext uri="{FF2B5EF4-FFF2-40B4-BE49-F238E27FC236}">
                <a16:creationId xmlns:a16="http://schemas.microsoft.com/office/drawing/2014/main" id="{4D3B5F72-EEE5-5DF0-ABD8-97ACD1A4E7A8}"/>
              </a:ext>
            </a:extLst>
          </p:cNvPr>
          <p:cNvSpPr txBox="1">
            <a:spLocks/>
          </p:cNvSpPr>
          <p:nvPr/>
        </p:nvSpPr>
        <p:spPr>
          <a:xfrm>
            <a:off x="1441611" y="5602689"/>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zarządzanie</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siecią</a:t>
            </a:r>
            <a:endParaRPr lang="en-US" b="1" dirty="0">
              <a:solidFill>
                <a:srgbClr val="F79037"/>
              </a:solidFill>
              <a:effectLst/>
              <a:latin typeface="Calibri" panose="020F0502020204030204" pitchFamily="34" charset="0"/>
              <a:ea typeface="Times New Roman" panose="02020603050405020304" pitchFamily="18" charset="0"/>
            </a:endParaRPr>
          </a:p>
        </p:txBody>
      </p:sp>
      <p:sp>
        <p:nvSpPr>
          <p:cNvPr id="42" name="TextBox 41">
            <a:extLst>
              <a:ext uri="{FF2B5EF4-FFF2-40B4-BE49-F238E27FC236}">
                <a16:creationId xmlns:a16="http://schemas.microsoft.com/office/drawing/2014/main" id="{FB0E30BD-7A9C-D97C-61DB-C6346A7BBF86}"/>
              </a:ext>
            </a:extLst>
          </p:cNvPr>
          <p:cNvSpPr txBox="1"/>
          <p:nvPr/>
        </p:nvSpPr>
        <p:spPr>
          <a:xfrm>
            <a:off x="877451" y="534361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47" name="Text Placeholder 17">
            <a:extLst>
              <a:ext uri="{FF2B5EF4-FFF2-40B4-BE49-F238E27FC236}">
                <a16:creationId xmlns:a16="http://schemas.microsoft.com/office/drawing/2014/main" id="{90843585-AC77-768F-2E63-E5E25B08B0E4}"/>
              </a:ext>
            </a:extLst>
          </p:cNvPr>
          <p:cNvSpPr txBox="1">
            <a:spLocks/>
          </p:cNvSpPr>
          <p:nvPr/>
        </p:nvSpPr>
        <p:spPr>
          <a:xfrm>
            <a:off x="1441611" y="6533131"/>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err="1">
                <a:solidFill>
                  <a:srgbClr val="F79037"/>
                </a:solidFill>
              </a:rPr>
              <a:t>IoT</a:t>
            </a:r>
            <a:r>
              <a:rPr lang="pl-PL" b="1" dirty="0">
                <a:solidFill>
                  <a:srgbClr val="F79037"/>
                </a:solidFill>
              </a:rPr>
              <a:t>, inteligentne urządzenia, automatyzacja i zarządzanie zasobami</a:t>
            </a:r>
          </a:p>
        </p:txBody>
      </p:sp>
      <p:sp>
        <p:nvSpPr>
          <p:cNvPr id="48" name="TextBox 47">
            <a:extLst>
              <a:ext uri="{FF2B5EF4-FFF2-40B4-BE49-F238E27FC236}">
                <a16:creationId xmlns:a16="http://schemas.microsoft.com/office/drawing/2014/main" id="{39A0F98F-FF6C-F338-C44F-433BAD3E62C0}"/>
              </a:ext>
            </a:extLst>
          </p:cNvPr>
          <p:cNvSpPr txBox="1"/>
          <p:nvPr/>
        </p:nvSpPr>
        <p:spPr>
          <a:xfrm>
            <a:off x="877451" y="627405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49" name="Text Placeholder 17">
            <a:extLst>
              <a:ext uri="{FF2B5EF4-FFF2-40B4-BE49-F238E27FC236}">
                <a16:creationId xmlns:a16="http://schemas.microsoft.com/office/drawing/2014/main" id="{0903E398-8EA9-9BCB-B5B8-9372E469C909}"/>
              </a:ext>
            </a:extLst>
          </p:cNvPr>
          <p:cNvSpPr txBox="1">
            <a:spLocks/>
          </p:cNvSpPr>
          <p:nvPr/>
        </p:nvSpPr>
        <p:spPr>
          <a:xfrm>
            <a:off x="1441611" y="74635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latin typeface="Calibri" panose="020F0502020204030204" pitchFamily="34" charset="0"/>
                <a:ea typeface="Times New Roman" panose="02020603050405020304" pitchFamily="18" charset="0"/>
              </a:rPr>
              <a:t>elektromobilność</a:t>
            </a:r>
            <a:endParaRPr lang="en-LB" b="1" dirty="0">
              <a:solidFill>
                <a:srgbClr val="F79037"/>
              </a:solidFill>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A7132AA4-B08F-B349-0BD5-2E799FD2225C}"/>
              </a:ext>
            </a:extLst>
          </p:cNvPr>
          <p:cNvSpPr txBox="1"/>
          <p:nvPr/>
        </p:nvSpPr>
        <p:spPr>
          <a:xfrm>
            <a:off x="877451" y="72044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1" name="Text Placeholder 17">
            <a:extLst>
              <a:ext uri="{FF2B5EF4-FFF2-40B4-BE49-F238E27FC236}">
                <a16:creationId xmlns:a16="http://schemas.microsoft.com/office/drawing/2014/main" id="{06A0A1FD-B4DA-1015-1BC0-CB04C7226344}"/>
              </a:ext>
            </a:extLst>
          </p:cNvPr>
          <p:cNvSpPr txBox="1">
            <a:spLocks/>
          </p:cNvSpPr>
          <p:nvPr/>
        </p:nvSpPr>
        <p:spPr>
          <a:xfrm>
            <a:off x="1441611" y="839401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latin typeface="Calibri" panose="020F0502020204030204" pitchFamily="34" charset="0"/>
                <a:ea typeface="Times New Roman" panose="02020603050405020304" pitchFamily="18" charset="0"/>
              </a:rPr>
              <a:t>oraz inicjatywy i konsorcja ogólnego przeznaczenia.</a:t>
            </a:r>
          </a:p>
        </p:txBody>
      </p:sp>
      <p:sp>
        <p:nvSpPr>
          <p:cNvPr id="52" name="TextBox 51">
            <a:extLst>
              <a:ext uri="{FF2B5EF4-FFF2-40B4-BE49-F238E27FC236}">
                <a16:creationId xmlns:a16="http://schemas.microsoft.com/office/drawing/2014/main" id="{12455215-10C9-9ECB-1117-A0B05D8C993E}"/>
              </a:ext>
            </a:extLst>
          </p:cNvPr>
          <p:cNvSpPr txBox="1"/>
          <p:nvPr/>
        </p:nvSpPr>
        <p:spPr>
          <a:xfrm>
            <a:off x="877451" y="813494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3" name="Text Placeholder 17">
            <a:extLst>
              <a:ext uri="{FF2B5EF4-FFF2-40B4-BE49-F238E27FC236}">
                <a16:creationId xmlns:a16="http://schemas.microsoft.com/office/drawing/2014/main" id="{55E3DFAD-F7EE-E29B-B345-4BCB561BE476}"/>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effectLst/>
                <a:ea typeface="Times New Roman" panose="02020603050405020304" pitchFamily="18" charset="0"/>
              </a:rPr>
              <a:t>Najpopularniejszą kategorią są zdecentralizowane inicjatywy w zakresie handlu energią (w tym handel hurtowy, detaliczny i </a:t>
            </a:r>
            <a:r>
              <a:rPr lang="pl-PL" dirty="0" err="1">
                <a:solidFill>
                  <a:srgbClr val="000000"/>
                </a:solidFill>
                <a:effectLst/>
                <a:ea typeface="Times New Roman" panose="02020603050405020304" pitchFamily="18" charset="0"/>
              </a:rPr>
              <a:t>peer</a:t>
            </a:r>
            <a:r>
              <a:rPr lang="pl-PL" dirty="0">
                <a:solidFill>
                  <a:srgbClr val="000000"/>
                </a:solidFill>
                <a:effectLst/>
                <a:ea typeface="Times New Roman" panose="02020603050405020304" pitchFamily="18" charset="0"/>
              </a:rPr>
              <a:t>-to-</a:t>
            </a:r>
            <a:r>
              <a:rPr lang="pl-PL" dirty="0" err="1">
                <a:solidFill>
                  <a:srgbClr val="000000"/>
                </a:solidFill>
                <a:effectLst/>
                <a:ea typeface="Times New Roman" panose="02020603050405020304" pitchFamily="18" charset="0"/>
              </a:rPr>
              <a:t>peer</a:t>
            </a:r>
            <a:r>
              <a:rPr lang="pl-PL" dirty="0">
                <a:solidFill>
                  <a:srgbClr val="000000"/>
                </a:solidFill>
                <a:effectLst/>
                <a:ea typeface="Times New Roman" panose="02020603050405020304" pitchFamily="18" charset="0"/>
              </a:rPr>
              <a:t>). Drugą najpopularniejszą kategorią są </a:t>
            </a:r>
            <a:r>
              <a:rPr lang="pl-PL" dirty="0" err="1">
                <a:solidFill>
                  <a:srgbClr val="000000"/>
                </a:solidFill>
                <a:effectLst/>
                <a:ea typeface="Times New Roman" panose="02020603050405020304" pitchFamily="18" charset="0"/>
              </a:rPr>
              <a:t>kryptowaluty</a:t>
            </a:r>
            <a:r>
              <a:rPr lang="pl-PL" dirty="0">
                <a:solidFill>
                  <a:srgbClr val="000000"/>
                </a:solidFill>
                <a:effectLst/>
                <a:ea typeface="Times New Roman" panose="02020603050405020304" pitchFamily="18" charset="0"/>
              </a:rPr>
              <a:t>, </a:t>
            </a:r>
            <a:r>
              <a:rPr lang="pl-PL" dirty="0" err="1">
                <a:solidFill>
                  <a:srgbClr val="000000"/>
                </a:solidFill>
                <a:effectLst/>
                <a:ea typeface="Times New Roman" panose="02020603050405020304" pitchFamily="18" charset="0"/>
              </a:rPr>
              <a:t>tokeny</a:t>
            </a:r>
            <a:r>
              <a:rPr lang="pl-PL" dirty="0">
                <a:solidFill>
                  <a:srgbClr val="000000"/>
                </a:solidFill>
                <a:effectLst/>
                <a:ea typeface="Times New Roman" panose="02020603050405020304" pitchFamily="18" charset="0"/>
              </a:rPr>
              <a:t> i księgowość inwestycyjna. Trzecim najpopularniejszym przypadkiem użycia jest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inteligentne urządzenia, automatyzacja i zarządzanie zasobami oraz pomiary, rozliczenia, bezpieczeństwo i księgowość.</a:t>
            </a:r>
          </a:p>
          <a:p>
            <a:pPr algn="just"/>
            <a:r>
              <a:rPr lang="en-US" dirty="0">
                <a:solidFill>
                  <a:srgbClr val="000000"/>
                </a:solidFill>
                <a:effectLst/>
                <a:ea typeface="Times New Roman" panose="02020603050405020304" pitchFamily="18" charset="0"/>
              </a:rPr>
              <a:t> </a:t>
            </a:r>
            <a:endParaRPr lang="en-LB" dirty="0">
              <a:effectLst/>
              <a:ea typeface="Times New Roman" panose="02020603050405020304" pitchFamily="18" charset="0"/>
            </a:endParaRPr>
          </a:p>
          <a:p>
            <a:pPr algn="just"/>
            <a:endParaRPr lang="en-US" dirty="0">
              <a:solidFill>
                <a:schemeClr val="tx1"/>
              </a:solidFill>
            </a:endParaRPr>
          </a:p>
        </p:txBody>
      </p:sp>
    </p:spTree>
    <p:extLst>
      <p:ext uri="{BB962C8B-B14F-4D97-AF65-F5344CB8AC3E}">
        <p14:creationId xmlns:p14="http://schemas.microsoft.com/office/powerpoint/2010/main" val="363871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pl-PL" sz="3600" dirty="0">
                <a:solidFill>
                  <a:srgbClr val="F79037"/>
                </a:solidFill>
              </a:rPr>
              <a:t>MODUŁ</a:t>
            </a:r>
            <a:r>
              <a:rPr lang="en-US" sz="3600" dirty="0">
                <a:solidFill>
                  <a:srgbClr val="F79037"/>
                </a:solidFill>
              </a:rPr>
              <a:t> 7</a:t>
            </a:r>
          </a:p>
          <a:p>
            <a:pPr>
              <a:spcBef>
                <a:spcPts val="0"/>
              </a:spcBef>
            </a:pPr>
            <a:r>
              <a:rPr lang="pl-PL" dirty="0"/>
              <a:t>Zastosowanie przemysłowe</a:t>
            </a:r>
            <a:endParaRPr lang="en-LB"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886D6B5A-30DD-63DC-D9DA-2B6A025EE754}"/>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2D152310-6069-11F1-C3AA-0267CF1946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EB29F06-0A12-E19F-DA1A-8F8283E58746}"/>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248827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20</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2"/>
            <a:ext cx="5979749" cy="948493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cs typeface="+mn-cs"/>
              </a:rPr>
              <a:t>Regulacja sektora udostępniania energii </a:t>
            </a:r>
            <a:r>
              <a:rPr lang="pl-PL" b="1" dirty="0" err="1">
                <a:solidFill>
                  <a:srgbClr val="F79037"/>
                </a:solidFill>
                <a:cs typeface="+mn-cs"/>
              </a:rPr>
              <a:t>blockchain</a:t>
            </a:r>
            <a:endParaRPr lang="pl-PL" b="1" dirty="0">
              <a:solidFill>
                <a:srgbClr val="F79037"/>
              </a:solidFill>
              <a:cs typeface="+mn-cs"/>
            </a:endParaRPr>
          </a:p>
          <a:p>
            <a:pPr algn="just"/>
            <a:r>
              <a:rPr lang="pl-PL" dirty="0">
                <a:solidFill>
                  <a:srgbClr val="000000"/>
                </a:solidFill>
                <a:cs typeface="+mn-cs"/>
              </a:rPr>
              <a:t>Wdrożenie zdecentralizowanego modelu transakcyjnego w oparciu o technologię </a:t>
            </a:r>
            <a:r>
              <a:rPr lang="pl-PL" dirty="0" err="1">
                <a:solidFill>
                  <a:srgbClr val="000000"/>
                </a:solidFill>
                <a:cs typeface="+mn-cs"/>
              </a:rPr>
              <a:t>blockchain</a:t>
            </a:r>
            <a:r>
              <a:rPr lang="pl-PL" dirty="0">
                <a:solidFill>
                  <a:srgbClr val="000000"/>
                </a:solidFill>
                <a:cs typeface="+mn-cs"/>
              </a:rPr>
              <a:t> spowodowałoby transformację dotychczasowych ról rynkowych. Zmiany te znalazłyby również odzwierciedlenie w regulacjach prawnych. Wszyscy konsumenci energii musieliby zarządzać własnymi bilansami energetycznymi, a operatorzy liczników nie musieliby już samodzielnie zbierać danych, ponieważ wszystkie dane transakcyjne byłyby automatycznie rejestrowane w łańcuchu bloków.</a:t>
            </a:r>
          </a:p>
          <a:p>
            <a:pPr algn="just"/>
            <a:r>
              <a:rPr lang="en-US" dirty="0">
                <a:solidFill>
                  <a:srgbClr val="000000"/>
                </a:solidFill>
                <a:cs typeface="+mn-cs"/>
              </a:rPr>
              <a:t> </a:t>
            </a:r>
          </a:p>
          <a:p>
            <a:pPr algn="just"/>
            <a:r>
              <a:rPr lang="pl-PL" dirty="0">
                <a:solidFill>
                  <a:srgbClr val="000000"/>
                </a:solidFill>
                <a:cs typeface="+mn-cs"/>
              </a:rPr>
              <a:t>Obecnie przepisy regulacyjne dotyczące separacji nakładają na przedsiębiorstwa energetyczne obowiązek rozdzielenia działalności sieciowej (działalność regulowana) od dostarczania energii klientom (działalność konkurencyjna). Klienci mają prawo do swobodnego wyboru dostawcy energii (np. dostawcy energii elektrycznej lub gazu) na zliberalizowanym rynku energii. W celu zapewnienia klientom płynnej zmiany dostawców wprowadzono tzw. grupy bilansujące. Umożliwiło to w prosty sposób przypisanie każdego klienta do dostawcy. Innym istotnym obszarem regulacji jest tzw. proces rozliczeniowy, który ma na celu uzgodnienie zużycia planowanego ze zużyciem rzeczywistym odbiorców, rejestrowanym przez ich liczniki.</a:t>
            </a:r>
          </a:p>
          <a:p>
            <a:pPr algn="just"/>
            <a:r>
              <a:rPr lang="en-US" dirty="0">
                <a:solidFill>
                  <a:srgbClr val="000000"/>
                </a:solidFill>
                <a:cs typeface="+mn-cs"/>
              </a:rPr>
              <a:t> </a:t>
            </a:r>
          </a:p>
          <a:p>
            <a:pPr algn="just"/>
            <a:r>
              <a:rPr lang="pl-PL" dirty="0">
                <a:solidFill>
                  <a:srgbClr val="000000"/>
                </a:solidFill>
                <a:cs typeface="+mn-cs"/>
              </a:rPr>
              <a:t>Kluczowym warunkiem funkcjonowania systemu regulacyjnego jest rozliczanie każdego klienta jako części grupy bilansowej. Odbywa się to poprzez wyraźne przypisanie klientów do grup bilansujących, a ich dostawców do odpowiedzialnych menedżerów grup bilansujących (którzy mogą, ale nie muszą, być tym samym podmiotem). Operatorzy liczników uzyskują odczyty zweryfikowanych danych liczników i przekazują je innym zaangażowanym podmiotom:</a:t>
            </a:r>
          </a:p>
          <a:p>
            <a:pPr algn="just"/>
            <a:endParaRPr lang="ru-RU" dirty="0">
              <a:solidFill>
                <a:srgbClr val="000000"/>
              </a:solidFill>
              <a:cs typeface="+mn-cs"/>
            </a:endParaRPr>
          </a:p>
          <a:p>
            <a:pPr marL="171450" indent="-171450" algn="just">
              <a:buClr>
                <a:srgbClr val="DD1470"/>
              </a:buClr>
              <a:buSzPct val="120000"/>
              <a:buFont typeface="Wingdings" pitchFamily="2" charset="2"/>
              <a:buChar char="§"/>
            </a:pPr>
            <a:r>
              <a:rPr lang="pl-PL" dirty="0">
                <a:solidFill>
                  <a:srgbClr val="000000"/>
                </a:solidFill>
                <a:cs typeface="+mn-cs"/>
              </a:rPr>
              <a:t>do odpowiedniego dostawcy energii elektrycznej w celach rozliczeniowych</a:t>
            </a:r>
          </a:p>
          <a:p>
            <a:pPr marL="171450" indent="-171450" algn="just">
              <a:buClr>
                <a:srgbClr val="DD1470"/>
              </a:buClr>
              <a:buSzPct val="120000"/>
              <a:buFont typeface="Wingdings" pitchFamily="2" charset="2"/>
              <a:buChar char="§"/>
            </a:pPr>
            <a:r>
              <a:rPr lang="pl-PL" dirty="0">
                <a:solidFill>
                  <a:srgbClr val="000000"/>
                </a:solidFill>
                <a:cs typeface="+mn-cs"/>
              </a:rPr>
              <a:t>właściwemu operatorowi systemu przesyłowego (OSP) w celach rozliczeniowych i rozrachunkowych. OSP gromadzi wszystkie dane dla każdej grupy bilansowej i agreguje je w celu określenia kosztów energii bilansującej, które mają zostać przypisane do grupy bilansowej.</a:t>
            </a:r>
          </a:p>
          <a:p>
            <a:pPr marL="171450" indent="-171450" algn="just">
              <a:buClr>
                <a:srgbClr val="DD1470"/>
              </a:buClr>
              <a:buSzPct val="120000"/>
              <a:buFont typeface="Wingdings" pitchFamily="2" charset="2"/>
              <a:buChar char="§"/>
            </a:pPr>
            <a:r>
              <a:rPr lang="pl-PL" dirty="0">
                <a:solidFill>
                  <a:srgbClr val="000000"/>
                </a:solidFill>
                <a:cs typeface="+mn-cs"/>
              </a:rPr>
              <a:t>do właściwego operatora systemu dystrybucyjnego (OSD)</a:t>
            </a: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r>
              <a:rPr lang="pl-PL" dirty="0">
                <a:solidFill>
                  <a:srgbClr val="000000"/>
                </a:solidFill>
                <a:cs typeface="+mn-cs"/>
              </a:rPr>
              <a:t>właściwemu zarządcy grupy bilansowej, który z kolei pobiera opłatę za energię bilansującą, która została przydzielona dostawcom korzystającym z jego grupy bilansowej.</a:t>
            </a:r>
          </a:p>
          <a:p>
            <a:pPr algn="just">
              <a:buClr>
                <a:srgbClr val="DD1470"/>
              </a:buClr>
              <a:buSzPct val="120000"/>
            </a:pPr>
            <a:endParaRPr lang="pl-PL" dirty="0">
              <a:solidFill>
                <a:srgbClr val="000000"/>
              </a:solidFill>
              <a:cs typeface="+mn-cs"/>
            </a:endParaRPr>
          </a:p>
          <a:p>
            <a:pPr algn="just">
              <a:buClr>
                <a:srgbClr val="DD1470"/>
              </a:buClr>
              <a:buSzPct val="120000"/>
            </a:pPr>
            <a:r>
              <a:rPr lang="pl-PL" dirty="0">
                <a:solidFill>
                  <a:srgbClr val="000000"/>
                </a:solidFill>
                <a:cs typeface="+mn-cs"/>
              </a:rPr>
              <a:t>Schemat ten pokazuje, że dostawa energii elektrycznej wiąże się ze złożonymi procesami rozliczeniowymi na całym rynku energii elektrycznej i że odpowiednie wskazania liczników są potrzebne do szeregu różnych celów.</a:t>
            </a:r>
          </a:p>
          <a:p>
            <a:pPr algn="just"/>
            <a:endParaRPr lang="ru-RU" dirty="0">
              <a:solidFill>
                <a:srgbClr val="000000"/>
              </a:solidFill>
              <a:cs typeface="+mn-cs"/>
            </a:endParaRPr>
          </a:p>
          <a:p>
            <a:pPr algn="just"/>
            <a:r>
              <a:rPr lang="en-US" b="1" dirty="0" err="1">
                <a:solidFill>
                  <a:srgbClr val="F79037"/>
                </a:solidFill>
                <a:cs typeface="+mn-cs"/>
              </a:rPr>
              <a:t>Transformacje</a:t>
            </a:r>
            <a:r>
              <a:rPr lang="en-US" b="1" dirty="0">
                <a:solidFill>
                  <a:srgbClr val="F79037"/>
                </a:solidFill>
                <a:cs typeface="+mn-cs"/>
              </a:rPr>
              <a:t> </a:t>
            </a:r>
            <a:r>
              <a:rPr lang="en-US" b="1" dirty="0" err="1">
                <a:solidFill>
                  <a:srgbClr val="F79037"/>
                </a:solidFill>
                <a:cs typeface="+mn-cs"/>
              </a:rPr>
              <a:t>ról</a:t>
            </a:r>
            <a:r>
              <a:rPr lang="en-US" b="1" dirty="0">
                <a:solidFill>
                  <a:srgbClr val="F79037"/>
                </a:solidFill>
                <a:cs typeface="+mn-cs"/>
              </a:rPr>
              <a:t> </a:t>
            </a:r>
            <a:r>
              <a:rPr lang="en-US" b="1" dirty="0" err="1">
                <a:solidFill>
                  <a:srgbClr val="F79037"/>
                </a:solidFill>
                <a:cs typeface="+mn-cs"/>
              </a:rPr>
              <a:t>poprzez</a:t>
            </a:r>
            <a:r>
              <a:rPr lang="en-US" b="1" dirty="0">
                <a:solidFill>
                  <a:srgbClr val="F79037"/>
                </a:solidFill>
                <a:cs typeface="+mn-cs"/>
              </a:rPr>
              <a:t> blockchain</a:t>
            </a:r>
          </a:p>
          <a:p>
            <a:pPr algn="just"/>
            <a:r>
              <a:rPr lang="pl-PL" dirty="0">
                <a:solidFill>
                  <a:srgbClr val="000000"/>
                </a:solidFill>
                <a:cs typeface="+mn-cs"/>
              </a:rPr>
              <a:t>Jedną z głównych zalet modelu transakcyjnego opartego na łańcuchu bloków jest to, że cała energia elektryczna dostarczana do sieci może być jasno przypisana do poszczególnych klientów w małych jednostkach czasu (niemal w czasie rzeczywistym). Tym samym wyprodukowaną i zużytą energię elektryczną można bardzo precyzyjnie rozliczyć po cenach zmiennych. Co ciekawe, fizyczna energia elektryczna nadal płynęłaby do użytkownika końcowego bezpośrednio z najbliższego generatora, tak jak ma to miejsce obecnie. Uproszczony proces rozliczania poprzez </a:t>
            </a:r>
            <a:r>
              <a:rPr lang="pl-PL" dirty="0" err="1">
                <a:solidFill>
                  <a:srgbClr val="000000"/>
                </a:solidFill>
                <a:cs typeface="+mn-cs"/>
              </a:rPr>
              <a:t>blockchain</a:t>
            </a:r>
            <a:r>
              <a:rPr lang="pl-PL" dirty="0">
                <a:solidFill>
                  <a:srgbClr val="000000"/>
                </a:solidFill>
                <a:cs typeface="+mn-cs"/>
              </a:rPr>
              <a:t> doprowadziłby do mniejszego obciążenia uczestników rynku opłatami za energię bilansującą.</a:t>
            </a:r>
          </a:p>
          <a:p>
            <a:pPr algn="just"/>
            <a:endParaRPr lang="en-US" dirty="0">
              <a:solidFill>
                <a:srgbClr val="000000"/>
              </a:solidFill>
              <a:cs typeface="+mn-cs"/>
            </a:endParaRP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6" name="Rectangle 5">
            <a:extLst>
              <a:ext uri="{FF2B5EF4-FFF2-40B4-BE49-F238E27FC236}">
                <a16:creationId xmlns:a16="http://schemas.microsoft.com/office/drawing/2014/main" id="{718CEB5E-B60D-35B4-7B52-F0636F044C0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44D6B02-0BCE-4DE2-A2F1-D9115C7AB2BB}"/>
              </a:ext>
            </a:extLst>
          </p:cNvPr>
          <p:cNvGrpSpPr/>
          <p:nvPr/>
        </p:nvGrpSpPr>
        <p:grpSpPr>
          <a:xfrm flipH="1">
            <a:off x="6027754" y="9163937"/>
            <a:ext cx="1712396" cy="1673613"/>
            <a:chOff x="-220413" y="5797823"/>
            <a:chExt cx="1967946" cy="1923375"/>
          </a:xfrm>
        </p:grpSpPr>
        <p:sp>
          <p:nvSpPr>
            <p:cNvPr id="8" name="Freeform 7">
              <a:extLst>
                <a:ext uri="{FF2B5EF4-FFF2-40B4-BE49-F238E27FC236}">
                  <a16:creationId xmlns:a16="http://schemas.microsoft.com/office/drawing/2014/main" id="{B6F22D41-C7F5-A788-EADD-8872B01BD22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128FECEE-5D1C-FF6F-2243-B8665D936945}"/>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ADCFA8F0-57B5-5E77-9B63-43F8EC4712F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17A55D9-61C8-D301-AF7D-723AF34A0076}"/>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79FD0B8-4E20-225B-45C3-E2FCA804A0C8}"/>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CECCB856-7BE1-DB78-13C0-DB468185AD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5E940F6-5FF8-AFA9-A990-CE182F224FB3}"/>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D1A9F1B3-2E62-A0F1-167E-54F7732CA3F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03407B3-AC95-7708-F2C7-65D9D20F1EE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7F91145-2D4D-0707-13A1-F38818A81CE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39BC52C6-7F22-4199-CC87-24F2F00EBF9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297CF9-5E8D-7CF3-26C7-37DD715409C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52001B-592D-BA5F-4BDD-6722266BE4A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ED4ACB59-9FC6-5B12-9095-D1AFBF7950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01384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21</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519092" y="5946039"/>
            <a:ext cx="6521490" cy="55273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21: Transformacja struktur rynkowych po wprowadzeniu zdecentralizowanego modelu transakcyjnego (źródło: badanie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PwC</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 szansa dla producentów i konsumentów energii?”)</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1427598" y="1889716"/>
            <a:ext cx="1608566"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b="1" dirty="0">
                <a:solidFill>
                  <a:srgbClr val="F79037"/>
                </a:solidFill>
                <a:latin typeface="Calibri" panose="020F0502020204030204" pitchFamily="34" charset="0"/>
                <a:cs typeface="Calibri" panose="020F0502020204030204" pitchFamily="34" charset="0"/>
              </a:rPr>
              <a:t>Tradycyjne procesy</a:t>
            </a:r>
            <a:endParaRPr lang="en-US" sz="1100" b="1" dirty="0">
              <a:solidFill>
                <a:srgbClr val="F79037"/>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413" y="2159646"/>
            <a:ext cx="7006849" cy="3661128"/>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23871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ea typeface="Times New Roman" panose="02020603050405020304" pitchFamily="18" charset="0"/>
              </a:rPr>
              <a:t>Konsumenci</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energii</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Odbiorcy energii musieliby zostać menedżerami grup bilansujących i spełniać wymogi w zakresie zapewnienia bezpieczeństwa i zarządzania ryzykiem związane z tą rolą rynkową. Na przykład odbiorcy energii musieliby przedłożyć odpowiedniemu operatorowi sieci własne prognozy zapotrzebowania.</a:t>
            </a:r>
          </a:p>
          <a:p>
            <a:pPr algn="just"/>
            <a:r>
              <a:rPr lang="en-US" dirty="0">
                <a:effectLst/>
                <a:ea typeface="Times New Roman" panose="02020603050405020304" pitchFamily="18" charset="0"/>
              </a:rPr>
              <a:t> </a:t>
            </a:r>
          </a:p>
          <a:p>
            <a:pPr algn="just"/>
            <a:endParaRPr lang="en-US" dirty="0">
              <a:ea typeface="Times New Roman" panose="02020603050405020304" pitchFamily="18" charset="0"/>
            </a:endParaRPr>
          </a:p>
          <a:p>
            <a:pPr algn="just"/>
            <a:endParaRPr lang="en-US" dirty="0">
              <a:effectLst/>
              <a:ea typeface="Times New Roman" panose="02020603050405020304" pitchFamily="18" charset="0"/>
            </a:endParaRPr>
          </a:p>
          <a:p>
            <a:pPr algn="just"/>
            <a:endParaRPr lang="en-US" dirty="0">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Rola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operatorów</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liczników</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Operatorzy liczników nie musieliby już samodzielnie zbierać i rejestrować danych. Dane dotyczące zużycia i transakcji byłyby przesyłane automatycznie i z dużą dokładnością. Dane transakcyjne niezbędne do ustalania taryf sieciowych byłyby dostarczane operatorom liczników (a więc także operatorom sieci) przez tzw. wyrocznie. Odpowiedzialność operatorów liczników mogłaby być ograniczona do zapewnienia niezawodnych i odpornych na manipulacje liczników i wyroczni.</a:t>
            </a:r>
          </a:p>
          <a:p>
            <a:endParaRPr lang="en-US" dirty="0"/>
          </a:p>
        </p:txBody>
      </p:sp>
      <p:sp>
        <p:nvSpPr>
          <p:cNvPr id="3" name="Text Placeholder 17">
            <a:extLst>
              <a:ext uri="{FF2B5EF4-FFF2-40B4-BE49-F238E27FC236}">
                <a16:creationId xmlns:a16="http://schemas.microsoft.com/office/drawing/2014/main" id="{8957080F-15D6-BA0C-F1FB-673F1A00BACF}"/>
              </a:ext>
            </a:extLst>
          </p:cNvPr>
          <p:cNvSpPr txBox="1">
            <a:spLocks/>
          </p:cNvSpPr>
          <p:nvPr/>
        </p:nvSpPr>
        <p:spPr>
          <a:xfrm>
            <a:off x="4259574" y="1889716"/>
            <a:ext cx="2629497"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b="1" dirty="0">
                <a:solidFill>
                  <a:srgbClr val="F79037"/>
                </a:solidFill>
                <a:latin typeface="Calibri" panose="020F0502020204030204" pitchFamily="34" charset="0"/>
                <a:cs typeface="Calibri" panose="020F0502020204030204" pitchFamily="34" charset="0"/>
              </a:rPr>
              <a:t>Procesy w systemie opartym o </a:t>
            </a:r>
            <a:r>
              <a:rPr lang="pl-PL" sz="1100" b="1" dirty="0" err="1">
                <a:solidFill>
                  <a:srgbClr val="F79037"/>
                </a:solidFill>
                <a:latin typeface="Calibri" panose="020F0502020204030204" pitchFamily="34" charset="0"/>
                <a:cs typeface="Calibri" panose="020F0502020204030204" pitchFamily="34" charset="0"/>
              </a:rPr>
              <a:t>blockchain</a:t>
            </a:r>
            <a:endParaRPr lang="en-US" sz="1100" b="1" dirty="0">
              <a:solidFill>
                <a:srgbClr val="F79037"/>
              </a:solidFill>
              <a:latin typeface="Calibri" panose="020F0502020204030204" pitchFamily="34" charset="0"/>
              <a:cs typeface="Calibri" panose="020F0502020204030204" pitchFamily="34" charset="0"/>
            </a:endParaRPr>
          </a:p>
        </p:txBody>
      </p:sp>
      <p:sp>
        <p:nvSpPr>
          <p:cNvPr id="4" name="Text Placeholder 17">
            <a:extLst>
              <a:ext uri="{FF2B5EF4-FFF2-40B4-BE49-F238E27FC236}">
                <a16:creationId xmlns:a16="http://schemas.microsoft.com/office/drawing/2014/main" id="{0BAAA260-502B-91E0-455C-06541AC73685}"/>
              </a:ext>
            </a:extLst>
          </p:cNvPr>
          <p:cNvSpPr>
            <a:spLocks noGrp="1"/>
          </p:cNvSpPr>
          <p:nvPr/>
        </p:nvSpPr>
        <p:spPr>
          <a:xfrm>
            <a:off x="756473" y="6545959"/>
            <a:ext cx="6011040" cy="7365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Jak pokazano, technologia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pozwala na bezpośrednie relacje umowne między odbiorcami energii a producentami. Zarówno konsumenci energii, jak i producenci energii mogliby występować w roli prosumentów. Spowodowałoby to następujące zmiany:</a:t>
            </a:r>
          </a:p>
        </p:txBody>
      </p:sp>
      <p:grpSp>
        <p:nvGrpSpPr>
          <p:cNvPr id="5" name="Group 4">
            <a:extLst>
              <a:ext uri="{FF2B5EF4-FFF2-40B4-BE49-F238E27FC236}">
                <a16:creationId xmlns:a16="http://schemas.microsoft.com/office/drawing/2014/main" id="{02D6BC15-669A-E22B-D478-90A3737415FF}"/>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7D9C7917-A4ED-A1FF-449F-4473A24C042E}"/>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FF0EEE81-29ED-7D49-5428-02FD11466DE7}"/>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1843284-3D40-B8F0-0399-081CDE0B57D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0BEBB2B-535F-CD91-E90F-6D01498D2E2A}"/>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996961-64D6-44E3-3716-0B23A651B26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0658182-1F1B-E8D0-CB31-FD2664140E3B}"/>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64991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470619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25260" y="531174"/>
            <a:ext cx="6042253" cy="419104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ea typeface="Times New Roman" panose="02020603050405020304" pitchFamily="18" charset="0"/>
              </a:rPr>
              <a:t>Operatorzy</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systemów</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dystrybucyjnych</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Operatorzy systemów dystrybucyjnych także otrzymywaliby informacje o transakcjach, których potrzebują, aby obciążyć kosztami sieci klientów z łańcucha bloków.</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Operatorzy</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systemów</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przesyłowych</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W przypadku pełnego wdrożenia zdecentralizowanego modelu transakcyjnego operatorzy systemów przesyłowych nie musieliby już otrzymywać danych do rozliczeń, ponieważ wszystkie transakcje byłyby realizowane w czasie rzeczywistym i rozliczane wyłącznie na podstawie faktycznego zużycia.</a:t>
            </a:r>
          </a:p>
          <a:p>
            <a:pPr algn="just"/>
            <a:r>
              <a:rPr lang="en-US" dirty="0">
                <a:solidFill>
                  <a:srgbClr val="000000"/>
                </a:solidFill>
                <a:effectLst/>
                <a:ea typeface="Times New Roman" panose="02020603050405020304" pitchFamily="18" charset="0"/>
              </a:rPr>
              <a:t> </a:t>
            </a:r>
            <a:endParaRPr lang="en-LB" dirty="0">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Regulacja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rynku</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finansowego</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Jeśli transakcje finansowe nie są już obsługiwane przez firmy energetyczne czy banki, ale przez system </a:t>
            </a:r>
            <a:r>
              <a:rPr lang="pl-PL" dirty="0" err="1">
                <a:effectLst/>
                <a:ea typeface="Times New Roman" panose="02020603050405020304" pitchFamily="18" charset="0"/>
              </a:rPr>
              <a:t>peer</a:t>
            </a:r>
            <a:r>
              <a:rPr lang="pl-PL" dirty="0">
                <a:effectLst/>
                <a:ea typeface="Times New Roman" panose="02020603050405020304" pitchFamily="18" charset="0"/>
              </a:rPr>
              <a:t>-to-</a:t>
            </a:r>
            <a:r>
              <a:rPr lang="pl-PL" dirty="0" err="1">
                <a:effectLst/>
                <a:ea typeface="Times New Roman" panose="02020603050405020304" pitchFamily="18" charset="0"/>
              </a:rPr>
              <a:t>peer</a:t>
            </a:r>
            <a:r>
              <a:rPr lang="pl-PL" dirty="0">
                <a:effectLst/>
                <a:ea typeface="Times New Roman" panose="02020603050405020304" pitchFamily="18" charset="0"/>
              </a:rPr>
              <a:t>, zmienia się również odpowiedzialność za zapewnienie prawidłowego rozliczania transakcji finansowych. Chociaż nałożenie takiego obowiązku na odbiorców energii nie jest możliwe, mogłoby to przyczynić się do powstania ogólnych kosztów administracyjnych. Zamiast tego potrzebny byłby faktycznie odpowiedzialny podmiot, np. operator platformy, który spełniałby wymogi stawiane podmiotowi świadczącemu usługi finansowe określone w odpowiednich przepisach.</a:t>
            </a:r>
          </a:p>
          <a:p>
            <a:pPr algn="just"/>
            <a:endParaRPr lang="pl-PL" dirty="0">
              <a:effectLst/>
              <a:ea typeface="Times New Roman" panose="02020603050405020304" pitchFamily="18" charset="0"/>
            </a:endParaRPr>
          </a:p>
          <a:p>
            <a:pPr algn="just"/>
            <a:r>
              <a:rPr lang="pl-PL" dirty="0">
                <a:effectLst/>
                <a:ea typeface="Times New Roman" panose="02020603050405020304" pitchFamily="18" charset="0"/>
              </a:rPr>
              <a:t>Spojrzenie na transformację regulacyjną technologii </a:t>
            </a:r>
            <a:r>
              <a:rPr lang="pl-PL" dirty="0" err="1">
                <a:effectLst/>
                <a:ea typeface="Times New Roman" panose="02020603050405020304" pitchFamily="18" charset="0"/>
              </a:rPr>
              <a:t>blockchain</a:t>
            </a:r>
            <a:r>
              <a:rPr lang="pl-PL" dirty="0">
                <a:effectLst/>
                <a:ea typeface="Times New Roman" panose="02020603050405020304" pitchFamily="18" charset="0"/>
              </a:rPr>
              <a:t> w sektorze energetycznym pokazuje, że modele biznesowe </a:t>
            </a:r>
            <a:r>
              <a:rPr lang="pl-PL" dirty="0" err="1">
                <a:effectLst/>
                <a:ea typeface="Times New Roman" panose="02020603050405020304" pitchFamily="18" charset="0"/>
              </a:rPr>
              <a:t>blockchain</a:t>
            </a:r>
            <a:r>
              <a:rPr lang="pl-PL" dirty="0">
                <a:effectLst/>
                <a:ea typeface="Times New Roman" panose="02020603050405020304" pitchFamily="18" charset="0"/>
              </a:rPr>
              <a:t> i istniejące relacje między klientami i dostawcami w kontekście prawnym są znacznie bardziej złożone, niż mogłoby się wydawać. Idealistyczny model </a:t>
            </a:r>
            <a:r>
              <a:rPr lang="pl-PL" dirty="0" err="1">
                <a:effectLst/>
                <a:ea typeface="Times New Roman" panose="02020603050405020304" pitchFamily="18" charset="0"/>
              </a:rPr>
              <a:t>blockchain</a:t>
            </a:r>
            <a:r>
              <a:rPr lang="pl-PL" dirty="0">
                <a:effectLst/>
                <a:ea typeface="Times New Roman" panose="02020603050405020304" pitchFamily="18" charset="0"/>
              </a:rPr>
              <a:t> bez odpowiedzialnego organu centralnego nie jest wykonalną opcją, ponieważ wymagałby jasnych i przejrzystych zasad odpowiedzialności oraz zgodności z lokalnymi przepisami, aby zapewnić prawidłowe i bezpieczne działanie takiej platformy. Bez tego, trudno mówić o odpowiedzialności zaangażowanych stron w przypadku braku płatności, awarii technicznych lub umyślnej manipulacji. Ponieważ działalność energetyczna wiąże się z wykorzystaniem infrastruktury krytycznej, awariom systemu należy zapobiegać za pomocą planów awaryjnych.</a:t>
            </a:r>
            <a:endParaRPr lang="en-US" dirty="0">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5479684"/>
            <a:ext cx="5989271" cy="47642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ea typeface="Times New Roman" panose="02020603050405020304" pitchFamily="18" charset="0"/>
              </a:rPr>
              <a:t>Szanse dla technologii </a:t>
            </a:r>
            <a:r>
              <a:rPr lang="pl-PL" b="1" dirty="0" err="1">
                <a:solidFill>
                  <a:srgbClr val="F79037"/>
                </a:solidFill>
                <a:effectLst/>
                <a:ea typeface="Times New Roman" panose="02020603050405020304" pitchFamily="18" charset="0"/>
              </a:rPr>
              <a:t>blockchain</a:t>
            </a:r>
            <a:r>
              <a:rPr lang="pl-PL" b="1" dirty="0">
                <a:solidFill>
                  <a:srgbClr val="F79037"/>
                </a:solidFill>
                <a:effectLst/>
                <a:ea typeface="Times New Roman" panose="02020603050405020304" pitchFamily="18" charset="0"/>
              </a:rPr>
              <a:t> w energetyce</a:t>
            </a:r>
          </a:p>
          <a:p>
            <a:pPr algn="just"/>
            <a:r>
              <a:rPr lang="pl-PL" dirty="0">
                <a:solidFill>
                  <a:srgbClr val="000000"/>
                </a:solidFill>
                <a:effectLst/>
                <a:ea typeface="Times New Roman" panose="02020603050405020304" pitchFamily="18" charset="0"/>
              </a:rPr>
              <a:t>Technologia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może obniżyć rachunki za energię dla konsumentów, ponieważ systemy te działają w oparciu o założenie, że wszyscy dostawcy dokonują transakcji bezpośrednio ze swoimi klientami. Jedną z konsekwencji tego byłoby to, że pośrednicy działający wcześniej na rynku, w tym platformy transakcyjne, handlowcy, banki czy przedsiębiorstwa energetyczne, przestaliby być potrzebni lub ich liczba i znaczenie uległyby znacznemu zmniejszeniu. Może to prowadzić do obniżenia kosztów funkcjonowania systemu. Zredukowane lub wyeliminowane rodzaje kosztów systemu obejmują:</a:t>
            </a:r>
          </a:p>
          <a:p>
            <a:pPr algn="just"/>
            <a:r>
              <a:rPr lang="en-US" dirty="0">
                <a:solidFill>
                  <a:srgbClr val="000000"/>
                </a:solidFill>
                <a:effectLst/>
                <a:ea typeface="Times New Roman" panose="02020603050405020304" pitchFamily="18" charset="0"/>
              </a:rPr>
              <a:t> </a:t>
            </a:r>
            <a:endParaRPr lang="en-LB" dirty="0">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lub niższe koszty administracyjne (w tym koszty personelu i innych koszty operacyjne, infrastruktury) i brak lub niższe marże</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lub niższe koszty operacyjne związane z odczytami liczników, rozliczeniami itp.</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nakładów finansowych na procesy przypominania o płatności i windykacji</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opłat bankowych</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możliwe niższe opłaty transportowe</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kosztów certyfikacji dla odnawialnej energii elektrycznej</a:t>
            </a:r>
          </a:p>
          <a:p>
            <a:pPr lvl="0" algn="just">
              <a:buClr>
                <a:srgbClr val="DD1470"/>
              </a:buClr>
              <a:buSzPct val="120000"/>
            </a:pPr>
            <a:endParaRPr lang="pl-PL" dirty="0">
              <a:solidFill>
                <a:srgbClr val="000000"/>
              </a:solidFill>
              <a:effectLst/>
              <a:ea typeface="Times New Roman" panose="02020603050405020304" pitchFamily="18" charset="0"/>
            </a:endParaRPr>
          </a:p>
          <a:p>
            <a:pPr lvl="0" algn="just">
              <a:buClr>
                <a:srgbClr val="DD1470"/>
              </a:buClr>
              <a:buSzPct val="120000"/>
            </a:pPr>
            <a:r>
              <a:rPr lang="pl-PL" dirty="0">
                <a:solidFill>
                  <a:srgbClr val="000000"/>
                </a:solidFill>
                <a:effectLst/>
                <a:ea typeface="Times New Roman" panose="02020603050405020304" pitchFamily="18" charset="0"/>
              </a:rPr>
              <a:t>Powyższe redukcje kosztów obniżyłyby rachunki za energię konsumentów - bezpośrednio lub pośrednio. Istnieją bowiem koszty operacyjne systemów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które obejmują opłaty transakcyjne za transakcje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Wymagana moc obliczeniowa i związane z nią zużycie energii również należą do kosztów operacyjnych. Na dzień dzisiejszy nie można przewidzieć rzeczywistych kosztów aplikacji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a:t>
            </a: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14881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95591" y="236038"/>
            <a:ext cx="2693750" cy="8701258"/>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050" b="1" dirty="0">
                <a:solidFill>
                  <a:srgbClr val="F79037"/>
                </a:solidFill>
                <a:effectLst/>
                <a:ea typeface="Times New Roman" panose="02020603050405020304" pitchFamily="18" charset="0"/>
              </a:rPr>
              <a:t>Konfiguracja łańcucha blokowego jako czynnika kosztowego operacji</a:t>
            </a:r>
          </a:p>
          <a:p>
            <a:pPr algn="just"/>
            <a:r>
              <a:rPr lang="pl-PL" sz="1050" dirty="0">
                <a:effectLst/>
                <a:ea typeface="Times New Roman" panose="02020603050405020304" pitchFamily="18" charset="0"/>
              </a:rPr>
              <a:t>Prywatne łańcuchy bloków zazwyczaj wiążą się z niższymi kosztami transakcyjnymi i zwykle działają w oparciu o uproszczone procesy weryfikacyjne, co prowadzi do obniżenia kosztów. Te rozważania dotyczące kosztów muszą uwzględniać inwestycje wymagane do uelastycznienia sieci elektroenergetycznych. </a:t>
            </a:r>
            <a:r>
              <a:rPr lang="pl-PL" sz="1050" dirty="0" err="1">
                <a:effectLst/>
                <a:ea typeface="Times New Roman" panose="02020603050405020304" pitchFamily="18" charset="0"/>
              </a:rPr>
              <a:t>Blockchainy</a:t>
            </a:r>
            <a:r>
              <a:rPr lang="pl-PL" sz="1050" dirty="0">
                <a:effectLst/>
                <a:ea typeface="Times New Roman" panose="02020603050405020304" pitchFamily="18" charset="0"/>
              </a:rPr>
              <a:t> mogą być efektywnie wykorzystywane tylko wtedy, gdy sieć energetyczna poradzi sobie z dużą liczbą indywidualnych wytwórców energii i będzie zarządzana elastyczniej, co jest niezbędne do zapewnienia bezpieczeństwa dostaw.</a:t>
            </a:r>
          </a:p>
          <a:p>
            <a:pPr algn="just"/>
            <a:br>
              <a:rPr lang="en-US" sz="1050" dirty="0">
                <a:effectLst/>
                <a:ea typeface="Times New Roman" panose="02020603050405020304" pitchFamily="18" charset="0"/>
              </a:rPr>
            </a:br>
            <a:r>
              <a:rPr lang="en-US" sz="1050" b="1" dirty="0" err="1">
                <a:solidFill>
                  <a:srgbClr val="F79037"/>
                </a:solidFill>
              </a:rPr>
              <a:t>Efekty</a:t>
            </a:r>
            <a:r>
              <a:rPr lang="en-US" sz="1050" b="1" dirty="0">
                <a:solidFill>
                  <a:srgbClr val="F79037"/>
                </a:solidFill>
              </a:rPr>
              <a:t> </a:t>
            </a:r>
            <a:r>
              <a:rPr lang="en-US" sz="1050" b="1" dirty="0" err="1">
                <a:solidFill>
                  <a:srgbClr val="F79037"/>
                </a:solidFill>
              </a:rPr>
              <a:t>sieciowe</a:t>
            </a:r>
            <a:endParaRPr lang="en-US" sz="1050" b="1" dirty="0">
              <a:solidFill>
                <a:srgbClr val="F79037"/>
              </a:solidFill>
            </a:endParaRPr>
          </a:p>
          <a:p>
            <a:pPr algn="just"/>
            <a:r>
              <a:rPr lang="pl-PL" sz="1050" dirty="0">
                <a:effectLst/>
                <a:ea typeface="Times New Roman" panose="02020603050405020304" pitchFamily="18" charset="0"/>
              </a:rPr>
              <a:t>Kolejną kwestią, którą należy wziąć pod uwagę, jest to, że maksymalne korzyści kosztowe można osiągnąć jedynie poprzez efekty sieciowe, w ramach których jak największa liczba dostawców i klientów zgadza się na korzystanie z aplikacji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opartych na wspólnych standardach i zasadach. Zapobiegłoby to równoległemu pojawianiu się niekompatybilnych aplikacji i potrzebie tworzenia pomostów między różnymi systemami.</a:t>
            </a:r>
          </a:p>
          <a:p>
            <a:pPr algn="just"/>
            <a:br>
              <a:rPr lang="en-US" sz="1050" dirty="0">
                <a:effectLst/>
                <a:ea typeface="Times New Roman" panose="02020603050405020304" pitchFamily="18" charset="0"/>
              </a:rPr>
            </a:br>
            <a:r>
              <a:rPr lang="en-US" sz="1050" b="1" dirty="0" err="1">
                <a:solidFill>
                  <a:srgbClr val="F79037"/>
                </a:solidFill>
              </a:rPr>
              <a:t>Korzyści</a:t>
            </a:r>
            <a:r>
              <a:rPr lang="en-US" sz="1050" b="1" dirty="0">
                <a:solidFill>
                  <a:srgbClr val="F79037"/>
                </a:solidFill>
              </a:rPr>
              <a:t> </a:t>
            </a:r>
            <a:r>
              <a:rPr lang="en-US" sz="1050" b="1" dirty="0" err="1">
                <a:solidFill>
                  <a:srgbClr val="F79037"/>
                </a:solidFill>
              </a:rPr>
              <a:t>dla</a:t>
            </a:r>
            <a:r>
              <a:rPr lang="en-US" sz="1050" b="1" dirty="0">
                <a:solidFill>
                  <a:srgbClr val="F79037"/>
                </a:solidFill>
              </a:rPr>
              <a:t> </a:t>
            </a:r>
            <a:r>
              <a:rPr lang="en-US" sz="1050" b="1" dirty="0" err="1">
                <a:solidFill>
                  <a:srgbClr val="F79037"/>
                </a:solidFill>
              </a:rPr>
              <a:t>konsumentów</a:t>
            </a:r>
            <a:r>
              <a:rPr lang="en-US" sz="1050" b="1" dirty="0">
                <a:solidFill>
                  <a:srgbClr val="F79037"/>
                </a:solidFill>
              </a:rPr>
              <a:t> </a:t>
            </a:r>
            <a:r>
              <a:rPr lang="en-US" sz="1050" b="1" dirty="0" err="1">
                <a:solidFill>
                  <a:srgbClr val="F79037"/>
                </a:solidFill>
              </a:rPr>
              <a:t>energii</a:t>
            </a:r>
            <a:endParaRPr lang="en-US" sz="1050" b="1" dirty="0">
              <a:solidFill>
                <a:srgbClr val="F79037"/>
              </a:solidFill>
            </a:endParaRPr>
          </a:p>
          <a:p>
            <a:pPr algn="just"/>
            <a:r>
              <a:rPr lang="pl-PL" sz="1050" dirty="0">
                <a:effectLst/>
                <a:ea typeface="Times New Roman" panose="02020603050405020304" pitchFamily="18" charset="0"/>
              </a:rPr>
              <a:t>Dodatkowo konsumenci energii mieliby również większą elastyczność w wyborze dostawcy. W systemach transakcyjnych opartych na technologii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klienci niemal nieustannie zmieniają dostawcę, ponieważ mogą znaleźć nowych partnerów transakcyjnych i zawrzeć z nimi umowę w bardzo krótkim czasie</a:t>
            </a:r>
          </a:p>
          <a:p>
            <a:pPr algn="just"/>
            <a:endParaRPr lang="en-US" sz="1050" dirty="0">
              <a:ea typeface="Times New Roman" panose="02020603050405020304" pitchFamily="18" charset="0"/>
            </a:endParaRPr>
          </a:p>
          <a:p>
            <a:pPr algn="just"/>
            <a:r>
              <a:rPr lang="en-US" sz="1050" b="1" dirty="0" err="1">
                <a:solidFill>
                  <a:srgbClr val="F79037"/>
                </a:solidFill>
                <a:effectLst/>
                <a:ea typeface="Times New Roman" panose="02020603050405020304" pitchFamily="18" charset="0"/>
              </a:rPr>
              <a:t>Przejrzystość</a:t>
            </a:r>
            <a:r>
              <a:rPr lang="en-US" sz="1050" b="1" dirty="0">
                <a:solidFill>
                  <a:srgbClr val="F79037"/>
                </a:solidFill>
                <a:effectLst/>
                <a:ea typeface="Times New Roman" panose="02020603050405020304" pitchFamily="18" charset="0"/>
              </a:rPr>
              <a:t> </a:t>
            </a:r>
          </a:p>
          <a:p>
            <a:pPr algn="just"/>
            <a:r>
              <a:rPr lang="pl-PL" sz="1050" dirty="0">
                <a:effectLst/>
                <a:ea typeface="Times New Roman" panose="02020603050405020304" pitchFamily="18" charset="0"/>
              </a:rPr>
              <a:t>Wykorzystanie technologii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zapewniłoby konsumentom większą przejrzystość, na przykład w śledzeniu, gdzie dokładnie została wyprodukowana zakupiona przez nich energia elektryczna. Bezpośrednie transakcje między dostawcami energii a odbiorcami energii pozwoliłyby stronom na zdefiniowanie „kontrahenta umowy” (tj. farmy wiatrowej lub fotowoltaicznej dostarczającej energię). Źródło dostarczanej energii elektrycznej można byłoby dokładnie śledzić, podobnie jak dokładny procentowy udział energii odnawialnej. Każdy odbiorca energii mógłby określić te aspekty indywidualnie i na niespotykanym dotąd poziomie szczegółowości.</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345113"/>
            <a:ext cx="3555848" cy="5346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E2E608DA-157E-586F-7960-D4325C98B6B8}"/>
              </a:ext>
            </a:extLst>
          </p:cNvPr>
          <p:cNvSpPr txBox="1">
            <a:spLocks/>
          </p:cNvSpPr>
          <p:nvPr/>
        </p:nvSpPr>
        <p:spPr>
          <a:xfrm>
            <a:off x="3972593" y="1829909"/>
            <a:ext cx="2724984" cy="332670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chemeClr val="tx1"/>
                </a:solidFill>
                <a:effectLst/>
                <a:ea typeface="Times New Roman" panose="02020603050405020304" pitchFamily="18" charset="0"/>
              </a:rPr>
              <a:t>Przejrzysta stałaby się również historia transakcji przechowywana na </a:t>
            </a:r>
            <a:r>
              <a:rPr lang="pl-PL" dirty="0" err="1">
                <a:solidFill>
                  <a:schemeClr val="tx1"/>
                </a:solidFill>
                <a:effectLst/>
                <a:ea typeface="Times New Roman" panose="02020603050405020304" pitchFamily="18" charset="0"/>
              </a:rPr>
              <a:t>blockchainie</a:t>
            </a:r>
            <a:r>
              <a:rPr lang="pl-PL" dirty="0">
                <a:solidFill>
                  <a:schemeClr val="tx1"/>
                </a:solidFill>
                <a:effectLst/>
                <a:ea typeface="Times New Roman" panose="02020603050405020304" pitchFamily="18" charset="0"/>
              </a:rPr>
              <a:t> (zużyta energia i dokonane płatności). Dostępność pełnej historii transakcji i możliwość przeprowadzania na jej podstawie analiz przyniosłaby klientom niezrównany dotąd poziom przejrzystości. </a:t>
            </a:r>
            <a:r>
              <a:rPr lang="pl-PL" dirty="0" err="1">
                <a:solidFill>
                  <a:schemeClr val="tx1"/>
                </a:solidFill>
                <a:effectLst/>
                <a:ea typeface="Times New Roman" panose="02020603050405020304" pitchFamily="18" charset="0"/>
              </a:rPr>
              <a:t>Monetyzacja</a:t>
            </a:r>
            <a:r>
              <a:rPr lang="pl-PL" dirty="0">
                <a:solidFill>
                  <a:schemeClr val="tx1"/>
                </a:solidFill>
                <a:effectLst/>
                <a:ea typeface="Times New Roman" panose="02020603050405020304" pitchFamily="18" charset="0"/>
              </a:rPr>
              <a:t> takich danych, które są obecnie w dyspozycji dużych klientów komercyjnych, zostałaby zahamowana, ale jednocześnie prawdopodobnie dostarczyłaby więcej danych, na których mogliby oprzeć swoje analizy. Ten poziom przejrzystości z pewnością spowodowałby również nowe trudności, ponieważ wszystkie transakcje są publicznie dostępne. Chociaż można używać aliasów, teoretycznie możliwe jest „odszyfrowanie” pewnej ich liczby bez autoryzacji.</a:t>
            </a:r>
            <a:endParaRPr lang="en-LB" dirty="0">
              <a:solidFill>
                <a:schemeClr val="tx1"/>
              </a:solidFill>
              <a:effectLst/>
              <a:ea typeface="Times New Roman" panose="02020603050405020304" pitchFamily="18" charset="0"/>
            </a:endParaRPr>
          </a:p>
          <a:p>
            <a:pPr algn="just"/>
            <a:r>
              <a:rPr lang="en-US" dirty="0">
                <a:solidFill>
                  <a:schemeClr val="tx1"/>
                </a:solidFill>
                <a:effectLst/>
                <a:ea typeface="Times New Roman" panose="02020603050405020304" pitchFamily="18" charset="0"/>
              </a:rPr>
              <a:t> </a:t>
            </a:r>
            <a:endParaRPr lang="en-LB" dirty="0">
              <a:solidFill>
                <a:schemeClr val="tx1"/>
              </a:solidFill>
              <a:effectLst/>
              <a:ea typeface="Times New Roman" panose="02020603050405020304" pitchFamily="18" charset="0"/>
            </a:endParaRPr>
          </a:p>
          <a:p>
            <a:pPr algn="just"/>
            <a:r>
              <a:rPr lang="en-US" dirty="0">
                <a:solidFill>
                  <a:schemeClr val="tx1"/>
                </a:solidFill>
                <a:ea typeface="Times New Roman" panose="02020603050405020304" pitchFamily="18" charset="0"/>
              </a:rPr>
              <a:t> </a:t>
            </a:r>
          </a:p>
        </p:txBody>
      </p:sp>
      <p:grpSp>
        <p:nvGrpSpPr>
          <p:cNvPr id="5" name="Group 4">
            <a:extLst>
              <a:ext uri="{FF2B5EF4-FFF2-40B4-BE49-F238E27FC236}">
                <a16:creationId xmlns:a16="http://schemas.microsoft.com/office/drawing/2014/main" id="{604953DA-DEF6-DCDE-0E6A-244EB062682C}"/>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41B60DA1-B59A-BD4A-94B8-F86C9CDB3737}"/>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45666F7C-9E34-5D61-4324-3E6D5DF3D814}"/>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65D4F72-1727-39D8-D8A0-6220D2DDBE17}"/>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F902F8D-9713-CB75-A139-89DA899CC318}"/>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B398C9D-66F2-154B-E4DF-2E85686D038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DBB7862-93FF-EC74-FB10-56F1A3395D17}"/>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1136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Tworzenie wartości lokalnej i prosumenci</a:t>
            </a:r>
          </a:p>
          <a:p>
            <a:pPr algn="just"/>
            <a:r>
              <a:rPr lang="pl-PL" sz="1050" dirty="0">
                <a:effectLst/>
                <a:latin typeface="Calibri" panose="020F0502020204030204" pitchFamily="34" charset="0"/>
                <a:ea typeface="Times New Roman" panose="02020603050405020304" pitchFamily="18" charset="0"/>
                <a:cs typeface="Calibri" panose="020F0502020204030204" pitchFamily="34" charset="0"/>
              </a:rPr>
              <a:t>Technologia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może przyspieszyć obecny trend: wzrost roli prosumentów, o którym już mówiliśmy, wspominając o sieci 3.0. W kontekście współdzielenia energii niższe koszty transakcyjne i uproszczone procedury rozliczeniowe mogłyby umożliwić małym dostawcom lub odbiorcom energii uczestnictwo w rynku nie tylko jako konsumenci, ale także jako dostawcy. Gdyby konsumenci korzystali z własnych systemów fotowoltaicznych, mogliby łatwiej sprzedawać wytworzoną energię elektryczną swoim sąsiadom lub wprowadzać ją do sieci. Doprowadziłoby to do poprawy rentowności systemów solarnych, małych turbin wiatrowych lub elektrociepłowni należących do klientów. To z kolei ponownie zwiększyłoby liczbę prosumentów. W gospodarce współdzielenia energii konsumenci korzystają również z bardziej zróżnicowanej oferty produktów i niższych cen.</a:t>
            </a:r>
          </a:p>
          <a:p>
            <a:pPr algn="just"/>
            <a:r>
              <a:rPr lang="pl-PL" sz="1050" dirty="0">
                <a:effectLst/>
                <a:latin typeface="Calibri" panose="020F0502020204030204" pitchFamily="34" charset="0"/>
                <a:ea typeface="Times New Roman" panose="02020603050405020304" pitchFamily="18" charset="0"/>
                <a:cs typeface="Calibri" panose="020F0502020204030204" pitchFamily="34" charset="0"/>
              </a:rPr>
              <a:t>Ponadto modele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mogłyby ułatwić realizację projektów energetycznych finansowanych przez społeczność. Uproszczone drogi wprowadzania na rynek rozproszonych generatorów energii jeszcze bardziej pobudziłyby rozwój odnawialnych źródeł energii. Pośrednio może to mieć pozytywny wpływ na struktury gospodarcze w regionie produkcji. Rozproszona produkcja może dostarczać bodźców ekonomicznych poprzez usługi, na przykład w zakresie konserwacji lub eksploatacji. Zwiększone wykorzystanie energii wiatrowej mogłoby przynieść szczególne korzyści na obszarach o słabej infrastrukturze i powolnym wzroście gospodarczym.</a:t>
            </a:r>
          </a:p>
          <a:p>
            <a:pPr algn="just"/>
            <a:endParaRPr lang="en-US" sz="105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Ryzyko</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w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sektorze</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energetyki</a:t>
            </a:r>
            <a:endPar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050" dirty="0">
                <a:effectLst/>
                <a:latin typeface="Calibri" panose="020F0502020204030204" pitchFamily="34" charset="0"/>
                <a:ea typeface="Times New Roman" panose="02020603050405020304" pitchFamily="18" charset="0"/>
                <a:cs typeface="Calibri" panose="020F0502020204030204" pitchFamily="34" charset="0"/>
              </a:rPr>
              <a:t>Ryzyko związane z łańcuchem bloków w sektorze energetycznym jest nadal w dużej mierze niezbadane, co oznacza, że wiąże się z szeregiem niepewności i zagrożeń, ponieważ nie ma dostępnej długofalowej prognozy. Wielu ekspertów podejrzewa, że technologia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może nie być tak skalowalna, jak jest to potrzebne do niektórych zastosowań. Biorąc pod uwagę niezwykle szybkie tempo wzrostu danych, same wolumeny danych gromadzące się po kilku latach działania łańcucha blokowego stawiają wysokie wymagania w zakresie bezpieczeństwa, szybkości i kosztów. Jako nowa technologia działająca w oparciu o zupełnie nowy model transakcyjny należy się spodziewać, że technologia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zostanie przynajmniej w pewnym stopniu odrzucona przez część graczy energetycznych wśród odbiorców energii, a częściowo przez ogół społeczeństwa. Technologia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to dość nieporęczny system baz danych, który wymaga przechowywania, przekazywania i dodawania wielu kopii tych samych danych przez cały czas. Anonimowość leżąca u podstaw koncepcji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niesie ze sobą również ryzyko wykorzystania systemu do działań niezgodnych z prawem (np. przestępczości zorganizowanej). Zdecentralizowany system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bez organu nadrzędnego może również okazać się niekorzystny dla konsumentów, ponieważ przynajmniej w omawianych dzisiaj modelach nie ma odpowiedzialnego podmiotu, który mógłby interweniować w charakterze regulacyjnym, świadczyć proste usługi lub korygować wcześniej wykonane transakcje. Co by się stało, gdyby użytkownik zapomniał swoich danych potrzebnych do uzyskania dostępu do własnego konta? W takim przypadku użytkownicy zostają nieodwołalnie zablokowani i tracą zapisane na swoich kontach ustawienia, informacje i zasoby.</a:t>
            </a:r>
            <a:endParaRPr lang="en-US" sz="1050" dirty="0">
              <a:solidFill>
                <a:srgbClr val="000000"/>
              </a:solidFill>
              <a:latin typeface="Calibri" panose="020F0502020204030204" pitchFamily="34" charset="0"/>
              <a:ea typeface="Times New Roman" panose="02020603050405020304" pitchFamily="18" charset="0"/>
            </a:endParaRPr>
          </a:p>
          <a:p>
            <a:pPr algn="just">
              <a:spcAft>
                <a:spcPts val="1200"/>
              </a:spcAft>
            </a:pPr>
            <a:endParaRPr lang="en-US" sz="105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8473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8D2FF2D-3119-9369-B895-AA6847DC2BFB}"/>
              </a:ext>
            </a:extLst>
          </p:cNvPr>
          <p:cNvSpPr/>
          <p:nvPr/>
        </p:nvSpPr>
        <p:spPr>
          <a:xfrm>
            <a:off x="5948282" y="8366055"/>
            <a:ext cx="1611393" cy="232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095053"/>
          </a:xfrm>
        </p:spPr>
        <p:txBody>
          <a:bodyPr numCol="2"/>
          <a:lstStyle/>
          <a:p>
            <a:pPr algn="just"/>
            <a:r>
              <a:rPr lang="en-US" sz="1050" b="1" dirty="0" err="1">
                <a:solidFill>
                  <a:srgbClr val="F79037"/>
                </a:solidFill>
                <a:effectLst/>
                <a:ea typeface="Times New Roman" panose="02020603050405020304" pitchFamily="18" charset="0"/>
              </a:rPr>
              <a:t>Ryzyka</a:t>
            </a:r>
            <a:r>
              <a:rPr lang="en-US" sz="1050" b="1" dirty="0">
                <a:solidFill>
                  <a:srgbClr val="F79037"/>
                </a:solidFill>
                <a:effectLst/>
                <a:ea typeface="Times New Roman" panose="02020603050405020304" pitchFamily="18" charset="0"/>
              </a:rPr>
              <a:t> </a:t>
            </a:r>
            <a:r>
              <a:rPr lang="en-US" sz="1050" b="1" dirty="0" err="1">
                <a:solidFill>
                  <a:srgbClr val="F79037"/>
                </a:solidFill>
                <a:effectLst/>
                <a:ea typeface="Times New Roman" panose="02020603050405020304" pitchFamily="18" charset="0"/>
              </a:rPr>
              <a:t>związane</a:t>
            </a:r>
            <a:r>
              <a:rPr lang="en-US" sz="1050" b="1" dirty="0">
                <a:solidFill>
                  <a:srgbClr val="F79037"/>
                </a:solidFill>
                <a:effectLst/>
                <a:ea typeface="Times New Roman" panose="02020603050405020304" pitchFamily="18" charset="0"/>
              </a:rPr>
              <a:t> z </a:t>
            </a:r>
            <a:r>
              <a:rPr lang="en-US" sz="1050" b="1" dirty="0" err="1">
                <a:solidFill>
                  <a:srgbClr val="F79037"/>
                </a:solidFill>
                <a:effectLst/>
                <a:ea typeface="Times New Roman" panose="02020603050405020304" pitchFamily="18" charset="0"/>
              </a:rPr>
              <a:t>bezpieczeństwem</a:t>
            </a:r>
            <a:r>
              <a:rPr lang="en-US" sz="1050" b="1" dirty="0">
                <a:solidFill>
                  <a:srgbClr val="F79037"/>
                </a:solidFill>
                <a:effectLst/>
                <a:ea typeface="Times New Roman" panose="02020603050405020304" pitchFamily="18" charset="0"/>
              </a:rPr>
              <a:t> </a:t>
            </a:r>
          </a:p>
          <a:p>
            <a:pPr algn="just"/>
            <a:r>
              <a:rPr lang="pl-PL" sz="1050" dirty="0">
                <a:effectLst/>
                <a:ea typeface="Times New Roman" panose="02020603050405020304" pitchFamily="18" charset="0"/>
              </a:rPr>
              <a:t>Przypadki użycia technologii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które nie są związane z </a:t>
            </a:r>
            <a:r>
              <a:rPr lang="pl-PL" sz="1050" dirty="0" err="1">
                <a:effectLst/>
                <a:ea typeface="Times New Roman" panose="02020603050405020304" pitchFamily="18" charset="0"/>
              </a:rPr>
              <a:t>kryptowalutami</a:t>
            </a:r>
            <a:r>
              <a:rPr lang="pl-PL" sz="1050" dirty="0">
                <a:effectLst/>
                <a:ea typeface="Times New Roman" panose="02020603050405020304" pitchFamily="18" charset="0"/>
              </a:rPr>
              <a:t>, są bardziej złożone i wymagają bezpośredniego udziału użytkowników końcowych. Muszą być bezpieczne, ale jednocześnie przyjazne dla użytkownika. Mimo to zawsze będzie istniało ryzyko manipulacji (np. ataki hakerów) i usterek technicznych (np. awarii systemu). Jak realistyczny jest scenariusz </a:t>
            </a:r>
            <a:r>
              <a:rPr lang="pl-PL" sz="1050" dirty="0" err="1">
                <a:effectLst/>
                <a:ea typeface="Times New Roman" panose="02020603050405020304" pitchFamily="18" charset="0"/>
              </a:rPr>
              <a:t>hakerski</a:t>
            </a:r>
            <a:r>
              <a:rPr lang="pl-PL" sz="1050" dirty="0">
                <a:effectLst/>
                <a:ea typeface="Times New Roman" panose="02020603050405020304" pitchFamily="18" charset="0"/>
              </a:rPr>
              <a:t>, pokazał atak na aplikację „DAO” (</a:t>
            </a:r>
            <a:r>
              <a:rPr lang="pl-PL" sz="1050" dirty="0" err="1">
                <a:effectLst/>
                <a:ea typeface="Times New Roman" panose="02020603050405020304" pitchFamily="18" charset="0"/>
              </a:rPr>
              <a:t>Decentralized</a:t>
            </a:r>
            <a:r>
              <a:rPr lang="pl-PL" sz="1050" dirty="0">
                <a:effectLst/>
                <a:ea typeface="Times New Roman" panose="02020603050405020304" pitchFamily="18" charset="0"/>
              </a:rPr>
              <a:t> </a:t>
            </a:r>
            <a:r>
              <a:rPr lang="pl-PL" sz="1050" dirty="0" err="1">
                <a:effectLst/>
                <a:ea typeface="Times New Roman" panose="02020603050405020304" pitchFamily="18" charset="0"/>
              </a:rPr>
              <a:t>Autonomous</a:t>
            </a:r>
            <a:r>
              <a:rPr lang="pl-PL" sz="1050" dirty="0">
                <a:effectLst/>
                <a:ea typeface="Times New Roman" panose="02020603050405020304" pitchFamily="18" charset="0"/>
              </a:rPr>
              <a:t> Organization).</a:t>
            </a:r>
          </a:p>
          <a:p>
            <a:pPr algn="just"/>
            <a:r>
              <a:rPr lang="en-US" sz="1050" dirty="0">
                <a:effectLst/>
                <a:ea typeface="Times New Roman" panose="02020603050405020304" pitchFamily="18" charset="0"/>
              </a:rPr>
              <a:t> </a:t>
            </a:r>
            <a:endParaRPr lang="en-LB" sz="1050" dirty="0">
              <a:effectLst/>
              <a:ea typeface="Times New Roman" panose="02020603050405020304" pitchFamily="18" charset="0"/>
            </a:endParaRPr>
          </a:p>
          <a:p>
            <a:pPr algn="just"/>
            <a:r>
              <a:rPr lang="pl-PL" sz="1050" b="1" dirty="0">
                <a:solidFill>
                  <a:srgbClr val="F79037"/>
                </a:solidFill>
                <a:effectLst/>
                <a:ea typeface="Times New Roman" panose="02020603050405020304" pitchFamily="18" charset="0"/>
              </a:rPr>
              <a:t>Typowe problemy specyficzne dla </a:t>
            </a:r>
            <a:r>
              <a:rPr lang="pl-PL" sz="1050" b="1" dirty="0" err="1">
                <a:solidFill>
                  <a:srgbClr val="F79037"/>
                </a:solidFill>
                <a:effectLst/>
                <a:ea typeface="Times New Roman" panose="02020603050405020304" pitchFamily="18" charset="0"/>
              </a:rPr>
              <a:t>blockchain</a:t>
            </a:r>
            <a:r>
              <a:rPr lang="pl-PL" sz="1050" b="1" dirty="0">
                <a:solidFill>
                  <a:srgbClr val="F79037"/>
                </a:solidFill>
                <a:effectLst/>
                <a:ea typeface="Times New Roman" panose="02020603050405020304" pitchFamily="18" charset="0"/>
              </a:rPr>
              <a:t> w gospodarce współdzielenia energii</a:t>
            </a:r>
          </a:p>
          <a:p>
            <a:pPr algn="just"/>
            <a:r>
              <a:rPr lang="pl-PL" sz="1050" dirty="0">
                <a:effectLst/>
                <a:ea typeface="Times New Roman" panose="02020603050405020304" pitchFamily="18" charset="0"/>
              </a:rPr>
              <a:t>Wyzwaniem technicznym systemów handlu energią elektryczną P2P z punktu widzenia zarządzania siecią jest to, że każdy węzeł musi reagować na warunki sieci, ceny, lokalną podaż i popyt. Może to spowodować konieczność dostarczania przez odbiorców indywidualnych prognoz zapotrzebowania do wykorzystania przez operatora systemu, podobnie jak w przypadku obecnych operacji na rynku energii elektrycznej.</a:t>
            </a:r>
          </a:p>
          <a:p>
            <a:pPr algn="just"/>
            <a:r>
              <a:rPr lang="pl-PL" sz="1050" dirty="0">
                <a:effectLst/>
                <a:ea typeface="Times New Roman" panose="02020603050405020304" pitchFamily="18" charset="0"/>
              </a:rPr>
              <a:t>Techniki uczenia maszynowego można wykorzystać do przewidywania przyszłych </a:t>
            </a:r>
            <a:r>
              <a:rPr lang="pl-PL" sz="1050" dirty="0" err="1">
                <a:effectLst/>
                <a:ea typeface="Times New Roman" panose="02020603050405020304" pitchFamily="18" charset="0"/>
              </a:rPr>
              <a:t>zachowań</a:t>
            </a:r>
            <a:r>
              <a:rPr lang="pl-PL" sz="1050" dirty="0">
                <a:effectLst/>
                <a:ea typeface="Times New Roman" panose="02020603050405020304" pitchFamily="18" charset="0"/>
              </a:rPr>
              <a:t> dużych grup prosumentów i konsumentów energii elektrycznej, ale uważa się, że agregacja wielu użytkowników łańcucha bloków w celu spełnienia wymagań dotyczących niezawodności sieci stanowi wyzwanie techniczne, ponieważ może zwiększyć niepewność i koszty bilansowania usługi. W tej sytuacji wdrożenie rozproszonych systemów magazynowania i przyjęcie pojazdów elektrycznych mogłoby pomóc w przezwyciężeniu tych wyzwań. Inną zbliżającą się konsekwencją jest to, że jeśli systemy energetyczne ewoluują w kierunku bardziej lokalnych i zdecentralizowanych, tradycyjne role w systemie energetycznym (tj. sprzedawcy detaliczni energii lub operatorzy sieci) mogą zostać zaburzone. Rosnąca samowystarczalność energetyczna mogłaby przynieść im mniejsze przychody, przy jednoczesnym wzroście kosztów związanych z eksploatacją i utrzymaniem sieci elektroenergetycznej, której wykorzystanie maleje. </a:t>
            </a:r>
            <a:endParaRPr lang="en-US" sz="1050" dirty="0">
              <a:ea typeface="Times New Roman" panose="02020603050405020304" pitchFamily="18" charset="0"/>
            </a:endParaRPr>
          </a:p>
          <a:p>
            <a:endParaRPr lang="pl-PL" sz="1050" dirty="0">
              <a:effectLst/>
              <a:ea typeface="Times New Roman" panose="02020603050405020304" pitchFamily="18" charset="0"/>
            </a:endParaRPr>
          </a:p>
          <a:p>
            <a:r>
              <a:rPr lang="pl-PL" sz="1050" dirty="0">
                <a:effectLst/>
                <a:ea typeface="Times New Roman" panose="02020603050405020304" pitchFamily="18" charset="0"/>
              </a:rPr>
              <a:t>Podczas gdy technologia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może przyczynić się do osiągnięcia celów ESG i „zazieleniania” gospodarek, </a:t>
            </a:r>
            <a:r>
              <a:rPr lang="pl-PL" sz="1050" dirty="0" err="1">
                <a:effectLst/>
                <a:ea typeface="Times New Roman" panose="02020603050405020304" pitchFamily="18" charset="0"/>
              </a:rPr>
              <a:t>Bitcoin</a:t>
            </a:r>
            <a:r>
              <a:rPr lang="pl-PL" sz="1050" dirty="0">
                <a:effectLst/>
                <a:ea typeface="Times New Roman" panose="02020603050405020304" pitchFamily="18" charset="0"/>
              </a:rPr>
              <a:t> z pewnością stanowi zagrożenie dla wysiłków na rzecz zrównoważonego rozwoju. </a:t>
            </a:r>
          </a:p>
          <a:p>
            <a:endParaRPr lang="pl-PL" sz="1050" dirty="0">
              <a:ea typeface="Times New Roman" panose="02020603050405020304" pitchFamily="18" charset="0"/>
            </a:endParaRPr>
          </a:p>
          <a:p>
            <a:r>
              <a:rPr lang="pl-PL" sz="1050" dirty="0">
                <a:effectLst/>
                <a:ea typeface="Times New Roman" panose="02020603050405020304" pitchFamily="18" charset="0"/>
                <a:hlinkClick r:id="rId2"/>
              </a:rPr>
              <a:t>Aby dowiedzieć się więcej o zużyciu energii przez </a:t>
            </a:r>
            <a:r>
              <a:rPr lang="pl-PL" sz="1050" dirty="0" err="1">
                <a:effectLst/>
                <a:ea typeface="Times New Roman" panose="02020603050405020304" pitchFamily="18" charset="0"/>
                <a:hlinkClick r:id="rId2"/>
              </a:rPr>
              <a:t>Bitcoin</a:t>
            </a:r>
            <a:r>
              <a:rPr lang="pl-PL" sz="1050" dirty="0">
                <a:effectLst/>
                <a:ea typeface="Times New Roman" panose="02020603050405020304" pitchFamily="18" charset="0"/>
                <a:hlinkClick r:id="rId2"/>
              </a:rPr>
              <a:t>, obejrzyj ten film. </a:t>
            </a:r>
            <a:endParaRPr lang="pl-PL" sz="1050" dirty="0">
              <a:effectLst/>
              <a:ea typeface="Times New Roman" panose="02020603050405020304" pitchFamily="18" charset="0"/>
            </a:endParaRPr>
          </a:p>
          <a:p>
            <a:endParaRPr lang="en-US" sz="1050" dirty="0">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25</a:t>
            </a:fld>
            <a:endParaRPr lang="en-US" dirty="0"/>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532860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41419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855412" y="6742720"/>
            <a:ext cx="824852" cy="742396"/>
            <a:chOff x="7661389"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61389" y="6565250"/>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hlinkClick r:id="rId2"/>
                </a:rPr>
                <a:t>Kliknij, aby obejrzeć</a:t>
              </a:r>
              <a:endParaRPr lang="en-US" sz="1200" b="1" dirty="0">
                <a:solidFill>
                  <a:srgbClr val="F79037"/>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3E69EE4D-92C5-AF21-EBC1-28886D78795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40" y="6433471"/>
            <a:ext cx="3555848" cy="4258342"/>
          </a:xfrm>
          <a:prstGeom prst="rect">
            <a:avLst/>
          </a:prstGeom>
        </p:spPr>
      </p:pic>
      <p:grpSp>
        <p:nvGrpSpPr>
          <p:cNvPr id="5" name="Group 4">
            <a:extLst>
              <a:ext uri="{FF2B5EF4-FFF2-40B4-BE49-F238E27FC236}">
                <a16:creationId xmlns:a16="http://schemas.microsoft.com/office/drawing/2014/main" id="{14D98F44-AADF-99B3-D3BE-1BD91EBF6478}"/>
              </a:ext>
            </a:extLst>
          </p:cNvPr>
          <p:cNvGrpSpPr/>
          <p:nvPr/>
        </p:nvGrpSpPr>
        <p:grpSpPr>
          <a:xfrm flipH="1">
            <a:off x="5177144" y="8618221"/>
            <a:ext cx="2590078" cy="2250924"/>
            <a:chOff x="-220413" y="5470274"/>
            <a:chExt cx="2590078" cy="2250924"/>
          </a:xfrm>
        </p:grpSpPr>
        <p:sp>
          <p:nvSpPr>
            <p:cNvPr id="14" name="Freeform 13">
              <a:extLst>
                <a:ext uri="{FF2B5EF4-FFF2-40B4-BE49-F238E27FC236}">
                  <a16:creationId xmlns:a16="http://schemas.microsoft.com/office/drawing/2014/main" id="{CB32F72F-528A-3F69-2197-35EDB58B5BD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818F82D-7D3F-F672-E590-C48D9CFD3A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93B5D96E-CD0F-0683-9DB4-1982E7E70BB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F050F53F-9E14-7597-58D9-042077E110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EEC481B-DBE2-839B-FE46-D6A55371EE9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5E7E690-981A-1E5F-3F04-7531ECD6534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05D444B-BE92-48BA-918A-543E55D2204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F08416C8-B931-9121-8C35-D36D25415C4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F2192C6-3F3E-F92F-CD6E-74B3045ABC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5A314585-23A4-C38C-4BDC-6F4B762EED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D653697E-82DC-F3D4-F572-768AAE3750B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E8E004EF-67BE-F2EC-C151-070DD899B71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20BC4D7A-F158-3F09-FB83-8722DB4AFFC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80F3C98E-A7B3-F974-85DE-B54A6C917B9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58A908E-336D-9D48-4B99-D38048957C6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12AF1DD-5554-E6A2-AF3A-F9B3DB261DE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E5FA7E1-EBB1-D213-E586-D5D36CC96A15}"/>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40E87072-7F5B-8990-738C-98FD5FDB66B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9480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a:t>
            </a:r>
            <a:r>
              <a:rPr lang="en-GB" dirty="0"/>
              <a:t>7</a:t>
            </a:r>
            <a:br>
              <a:rPr lang="en-GB" dirty="0"/>
            </a:b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Tree>
    <p:extLst>
      <p:ext uri="{BB962C8B-B14F-4D97-AF65-F5344CB8AC3E}">
        <p14:creationId xmlns:p14="http://schemas.microsoft.com/office/powerpoint/2010/main" val="429098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27</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lang="pl-PL" b="0" dirty="0">
                <a:effectLst/>
                <a:latin typeface="Calibri" panose="020F0502020204030204" pitchFamily="34" charset="0"/>
                <a:ea typeface="Times New Roman" panose="02020603050405020304" pitchFamily="18" charset="0"/>
                <a:cs typeface="Calibri" panose="020F0502020204030204" pitchFamily="34" charset="0"/>
                <a:hlinkClick r:id="rId3"/>
              </a:rPr>
              <a:t>teście</a:t>
            </a:r>
            <a:r>
              <a:rPr lang="pl-PL" b="0" dirty="0">
                <a:effectLst/>
                <a:latin typeface="Calibri" panose="020F0502020204030204" pitchFamily="34" charset="0"/>
                <a:ea typeface="Times New Roman" panose="02020603050405020304" pitchFamily="18" charset="0"/>
                <a:cs typeface="Calibri" panose="020F0502020204030204" pitchFamily="34" charset="0"/>
              </a:rPr>
              <a:t>.</a:t>
            </a:r>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100" b="1" dirty="0">
                  <a:solidFill>
                    <a:schemeClr val="bg1"/>
                  </a:solidFill>
                  <a:latin typeface="Calibri" panose="020F0502020204030204" pitchFamily="34" charset="0"/>
                  <a:cs typeface="Calibri" panose="020F0502020204030204" pitchFamily="34" charset="0"/>
                  <a:hlinkClick r:id="rId3"/>
                </a:rPr>
                <a:t>Kliknij, aby wziąć udział</a:t>
              </a:r>
              <a:endParaRPr lang="en-US" sz="11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3276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pl-PL" dirty="0"/>
              <a:t>Technologia </a:t>
            </a:r>
            <a:r>
              <a:rPr lang="pl-PL" dirty="0" err="1"/>
              <a:t>Blockchain</a:t>
            </a:r>
            <a:r>
              <a:rPr lang="pl-PL" dirty="0"/>
              <a:t> i inne technologie</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pPr>
              <a:spcBef>
                <a:spcPts val="0"/>
              </a:spcBef>
            </a:pPr>
            <a:r>
              <a:rPr lang="pl-PL" dirty="0"/>
              <a:t>Technologia </a:t>
            </a:r>
            <a:r>
              <a:rPr lang="pl-PL" dirty="0" err="1"/>
              <a:t>Blockchain</a:t>
            </a:r>
            <a:r>
              <a:rPr lang="pl-PL" dirty="0"/>
              <a:t> w sektorze energetycznym</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41612"/>
            <a:ext cx="3544003" cy="348400"/>
          </a:xfrm>
        </p:spPr>
        <p:txBody>
          <a:bodyPr/>
          <a:lstStyle/>
          <a:p>
            <a:r>
              <a:rPr lang="pl-PL" dirty="0"/>
              <a:t>Sprawdzian wiedzy dla modułu 7</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3324"/>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5</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349240" y="4862807"/>
            <a:ext cx="114120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1634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16</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3683000" y="5380876"/>
            <a:ext cx="28074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959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26</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02200" y="5813448"/>
            <a:ext cx="159913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533400" y="2966993"/>
            <a:ext cx="662644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7</a:t>
            </a:r>
            <a:endParaRPr lang="en-US" sz="6000" dirty="0"/>
          </a:p>
        </p:txBody>
      </p:sp>
    </p:spTree>
    <p:extLst>
      <p:ext uri="{BB962C8B-B14F-4D97-AF65-F5344CB8AC3E}">
        <p14:creationId xmlns:p14="http://schemas.microsoft.com/office/powerpoint/2010/main" val="253583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a:t>
            </a:r>
            <a:r>
              <a:rPr lang="pl-PL" dirty="0"/>
              <a:t>MODUŁ</a:t>
            </a:r>
            <a:r>
              <a:rPr lang="en-US" dirty="0"/>
              <a:t> 7</a:t>
            </a:r>
          </a:p>
          <a:p>
            <a:pPr>
              <a:spcBef>
                <a:spcPts val="0"/>
              </a:spcBef>
            </a:pPr>
            <a:r>
              <a:rPr lang="pl-PL" dirty="0"/>
              <a:t>Zastosowania przemysłowe</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Po </a:t>
            </a:r>
            <a:r>
              <a:rPr lang="en-US" dirty="0" err="1"/>
              <a:t>siódmym</a:t>
            </a:r>
            <a:r>
              <a:rPr lang="en-US" dirty="0"/>
              <a:t> module </a:t>
            </a:r>
            <a:r>
              <a:rPr lang="en-US" dirty="0" err="1"/>
              <a:t>powinieneś</a:t>
            </a:r>
            <a:r>
              <a:rPr lang="en-US" dirty="0"/>
              <a:t>:</a:t>
            </a:r>
          </a:p>
          <a:p>
            <a:r>
              <a:rPr lang="en-US" dirty="0"/>
              <a:t> </a:t>
            </a:r>
          </a:p>
          <a:p>
            <a:pPr marL="171450" indent="-171450">
              <a:buClr>
                <a:srgbClr val="DD1470"/>
              </a:buClr>
              <a:buSzPct val="120000"/>
              <a:buFont typeface="Wingdings" pitchFamily="2" charset="2"/>
              <a:buChar char="§"/>
            </a:pPr>
            <a:r>
              <a:rPr lang="pl-PL" dirty="0"/>
              <a:t>Umieć wyjaśnić, w jaki sposób technologia </a:t>
            </a:r>
            <a:r>
              <a:rPr lang="pl-PL" dirty="0" err="1"/>
              <a:t>blockchain</a:t>
            </a:r>
            <a:r>
              <a:rPr lang="pl-PL" dirty="0"/>
              <a:t> może być wykorzystywana w synergii z innymi technologiami do zarządzania danymi (np. </a:t>
            </a:r>
            <a:r>
              <a:rPr lang="pl-PL" dirty="0" err="1"/>
              <a:t>IoT</a:t>
            </a:r>
            <a:r>
              <a:rPr lang="pl-PL" dirty="0"/>
              <a:t>, AI).</a:t>
            </a:r>
          </a:p>
          <a:p>
            <a:pPr marL="171450" indent="-171450">
              <a:buClr>
                <a:srgbClr val="DD1470"/>
              </a:buClr>
              <a:buSzPct val="120000"/>
              <a:buFont typeface="Wingdings" pitchFamily="2" charset="2"/>
              <a:buChar char="§"/>
            </a:pPr>
            <a:r>
              <a:rPr lang="pl-PL" dirty="0"/>
              <a:t>Wiedzieć, w jaki sposób technologia </a:t>
            </a:r>
            <a:r>
              <a:rPr lang="pl-PL" dirty="0" err="1"/>
              <a:t>blockchain</a:t>
            </a:r>
            <a:r>
              <a:rPr lang="pl-PL" dirty="0"/>
              <a:t> kreuje odpowiedzialność za zasoby poprzez </a:t>
            </a:r>
            <a:r>
              <a:rPr lang="pl-PL" dirty="0" err="1"/>
              <a:t>tokenizację</a:t>
            </a:r>
            <a:r>
              <a:rPr lang="pl-PL" dirty="0"/>
              <a:t>.</a:t>
            </a:r>
          </a:p>
          <a:p>
            <a:pPr marL="171450" indent="-171450">
              <a:buClr>
                <a:srgbClr val="DD1470"/>
              </a:buClr>
              <a:buSzPct val="120000"/>
              <a:buFont typeface="Wingdings" pitchFamily="2" charset="2"/>
              <a:buChar char="§"/>
            </a:pPr>
            <a:r>
              <a:rPr lang="pl-PL" dirty="0"/>
              <a:t>Umieć przedstawić konkretne sposoby, poprzez które </a:t>
            </a:r>
            <a:r>
              <a:rPr lang="pl-PL" dirty="0" err="1"/>
              <a:t>blockchain</a:t>
            </a:r>
            <a:r>
              <a:rPr lang="pl-PL" dirty="0"/>
              <a:t> może poprawić gospodarkę polegającą na podziale energii.</a:t>
            </a:r>
          </a:p>
          <a:p>
            <a:pPr marL="171450" indent="-171450">
              <a:buClr>
                <a:srgbClr val="DD1470"/>
              </a:buClr>
              <a:buSzPct val="120000"/>
              <a:buFont typeface="Wingdings" pitchFamily="2" charset="2"/>
              <a:buChar char="§"/>
            </a:pPr>
            <a:r>
              <a:rPr lang="pl-PL" dirty="0"/>
              <a:t>Umieć wyjaśnić, jak role interesariuszy zaangażowanych w gospodarkę współdzielenia energii zmienią się z punktu widzenia prawnego i z punktu widzenia podziału zadań w systemach opartych na </a:t>
            </a:r>
            <a:r>
              <a:rPr lang="pl-PL" dirty="0" err="1"/>
              <a:t>blockchainie</a:t>
            </a:r>
            <a:r>
              <a:rPr lang="pl-PL" dirty="0"/>
              <a:t>.</a:t>
            </a:r>
          </a:p>
          <a:p>
            <a:pPr marL="171450" indent="-171450">
              <a:buClr>
                <a:srgbClr val="DD1470"/>
              </a:buClr>
              <a:buSzPct val="120000"/>
              <a:buFont typeface="Wingdings" pitchFamily="2" charset="2"/>
              <a:buChar char="§"/>
            </a:pPr>
            <a:r>
              <a:rPr lang="pl-PL" dirty="0"/>
              <a:t>Umieć wykryć potencjalne zagrożenia związane z wprowadzeniem technologii </a:t>
            </a:r>
            <a:r>
              <a:rPr lang="pl-PL" dirty="0" err="1"/>
              <a:t>blockchain</a:t>
            </a:r>
            <a:r>
              <a:rPr lang="pl-PL" dirty="0"/>
              <a:t> przemysłu.</a:t>
            </a:r>
          </a:p>
          <a:p>
            <a:pPr marL="171450" indent="-171450">
              <a:buClr>
                <a:srgbClr val="DD1470"/>
              </a:buClr>
              <a:buSzPct val="120000"/>
              <a:buFont typeface="Wingdings" pitchFamily="2" charset="2"/>
              <a:buChar char="§"/>
            </a:pPr>
            <a:r>
              <a:rPr lang="pl-PL" dirty="0"/>
              <a:t>Umieć przywołać przynajmniej jeden konkretny przypadek zastosowania </a:t>
            </a:r>
            <a:r>
              <a:rPr lang="pl-PL" dirty="0" err="1"/>
              <a:t>blockchain</a:t>
            </a:r>
            <a:r>
              <a:rPr lang="pl-PL" dirty="0"/>
              <a:t> w sektorze energetycznym.</a:t>
            </a:r>
          </a:p>
          <a:p>
            <a:pPr marL="171450" indent="-171450">
              <a:buClr>
                <a:srgbClr val="DD1470"/>
              </a:buClr>
              <a:buSzPct val="120000"/>
              <a:buFont typeface="Wingdings" pitchFamily="2" charset="2"/>
              <a:buChar char="§"/>
            </a:pPr>
            <a:r>
              <a:rPr lang="pl-PL" dirty="0"/>
              <a:t>Umieć oceniać krytycznie zużycie energii przez </a:t>
            </a:r>
            <a:r>
              <a:rPr lang="pl-PL" dirty="0" err="1"/>
              <a:t>Bitcoin</a:t>
            </a:r>
            <a:r>
              <a:rPr lang="pl-PL" dirty="0"/>
              <a:t>.</a:t>
            </a: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pl-PL" dirty="0"/>
              <a:t>W tym module zostanie zbadana technologia </a:t>
            </a:r>
            <a:r>
              <a:rPr lang="pl-PL" dirty="0" err="1"/>
              <a:t>blockchain</a:t>
            </a:r>
            <a:r>
              <a:rPr lang="pl-PL" dirty="0"/>
              <a:t> w kontekście produkcji (tj. zarządzania łańcuchem dostaw i odpowiedzialności za zasoby). Ponadto przedmiotem tego modułu będzie technologia </a:t>
            </a:r>
            <a:r>
              <a:rPr lang="pl-PL" dirty="0" err="1"/>
              <a:t>blockchain</a:t>
            </a:r>
            <a:r>
              <a:rPr lang="pl-PL" dirty="0"/>
              <a:t> w sektorze energetycznym (np. gospodarka współdzielenia energii i przykłady zastosowania).</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Przegląd</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rozdziału</a:t>
            </a:r>
            <a:endParaRPr lang="en-US"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Cele </a:t>
            </a:r>
            <a:r>
              <a:rPr lang="en-US" sz="1800" dirty="0" err="1">
                <a:solidFill>
                  <a:srgbClr val="F9A835"/>
                </a:solidFill>
                <a:cs typeface="Poppins SemiBold" pitchFamily="2" charset="77"/>
              </a:rPr>
              <a:t>nauczania</a:t>
            </a:r>
            <a:endParaRPr lang="en-US" sz="1800" dirty="0">
              <a:solidFill>
                <a:srgbClr val="F9A835"/>
              </a:solidFill>
              <a:cs typeface="Poppins SemiBold" pitchFamily="2" charset="77"/>
            </a:endParaRP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34514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1"/>
            <a:ext cx="6832572" cy="532355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effectLst/>
                <a:ea typeface="Times New Roman" panose="02020603050405020304" pitchFamily="18" charset="0"/>
              </a:rPr>
              <a:t>Obecnie wzajemne powiązania między tymi innowacjami są zaniedbywane. Innowacje te mogą i powinny być stosowane łącznie i będą się ze sobą zbiegać w przyszłości. Związek między tymi technologiami może polegać na tym, że </a:t>
            </a:r>
            <a:r>
              <a:rPr lang="pl-PL" dirty="0" err="1">
                <a:effectLst/>
                <a:ea typeface="Times New Roman" panose="02020603050405020304" pitchFamily="18" charset="0"/>
              </a:rPr>
              <a:t>IoT</a:t>
            </a:r>
            <a:r>
              <a:rPr lang="pl-PL" dirty="0">
                <a:effectLst/>
                <a:ea typeface="Times New Roman" panose="02020603050405020304" pitchFamily="18" charset="0"/>
              </a:rPr>
              <a:t> gromadzi i dostarcza dane, </a:t>
            </a:r>
            <a:r>
              <a:rPr lang="pl-PL" dirty="0" err="1">
                <a:effectLst/>
                <a:ea typeface="Times New Roman" panose="02020603050405020304" pitchFamily="18" charset="0"/>
              </a:rPr>
              <a:t>blockchain</a:t>
            </a:r>
            <a:r>
              <a:rPr lang="pl-PL" dirty="0">
                <a:effectLst/>
                <a:ea typeface="Times New Roman" panose="02020603050405020304" pitchFamily="18" charset="0"/>
              </a:rPr>
              <a:t> oferuje infrastrukturę i ustala zasady zaangażowania, podczas gdy sztuczna inteligencja optymalizuje procesy i reguły. Z założenia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IoT</a:t>
            </a:r>
            <a:r>
              <a:rPr lang="pl-PL" dirty="0">
                <a:effectLst/>
                <a:ea typeface="Times New Roman" panose="02020603050405020304" pitchFamily="18" charset="0"/>
              </a:rPr>
              <a:t> i AI uzupełniają się i mogą w pełni wykorzystać swój potencjał, jeśli zostaną zastosowane łącznie.</a:t>
            </a:r>
          </a:p>
          <a:p>
            <a:pPr algn="just"/>
            <a:endParaRPr lang="en-LB" dirty="0">
              <a:ea typeface="Times New Roman" panose="02020603050405020304" pitchFamily="18" charset="0"/>
            </a:endParaRPr>
          </a:p>
          <a:p>
            <a:pPr algn="just"/>
            <a:r>
              <a:rPr lang="pl-PL" dirty="0">
                <a:effectLst/>
                <a:ea typeface="Times New Roman" panose="02020603050405020304" pitchFamily="18" charset="0"/>
              </a:rPr>
              <a:t>Poniżej dowiesz się o wartości dodanej, jaką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IoT</a:t>
            </a:r>
            <a:r>
              <a:rPr lang="pl-PL" dirty="0">
                <a:effectLst/>
                <a:ea typeface="Times New Roman" panose="02020603050405020304" pitchFamily="18" charset="0"/>
              </a:rPr>
              <a:t> i AI mogą zapewnić firmom. Konwergencja tych technologii może być szczególnie korzystna dla zarządzania danymi, zarządzania tożsamością i automatyzacji procesów biznesowych.</a:t>
            </a: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b="1" dirty="0">
                <a:solidFill>
                  <a:srgbClr val="8E2F91"/>
                </a:solidFill>
                <a:effectLst/>
                <a:latin typeface="Calibri" panose="020F0502020204030204" pitchFamily="34" charset="0"/>
                <a:ea typeface="Times New Roman" panose="02020603050405020304" pitchFamily="18" charset="0"/>
              </a:rPr>
              <a:t>TECHNOLOGIA BLOCKCHAIN I INNE TECHNOLOGIE</a:t>
            </a:r>
          </a:p>
          <a:p>
            <a:endParaRPr lang="en-US" dirty="0">
              <a:solidFill>
                <a:srgbClr val="8E2F91"/>
              </a:solidFill>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706497"/>
            <a:ext cx="6036131" cy="96641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400"/>
              </a:spcAft>
            </a:pPr>
            <a:r>
              <a:rPr lang="pl-PL" sz="1100" dirty="0">
                <a:solidFill>
                  <a:srgbClr val="000000"/>
                </a:solidFill>
                <a:effectLst/>
                <a:latin typeface="Calibri" panose="020F0502020204030204" pitchFamily="34" charset="0"/>
                <a:ea typeface="Times New Roman" panose="02020603050405020304" pitchFamily="18" charset="0"/>
              </a:rPr>
              <a:t>Dziś technologia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a:t>
            </a:r>
            <a:r>
              <a:rPr lang="pl-PL" sz="1100" dirty="0" err="1">
                <a:solidFill>
                  <a:srgbClr val="000000"/>
                </a:solidFill>
                <a:effectLst/>
                <a:latin typeface="Calibri" panose="020F0502020204030204" pitchFamily="34" charset="0"/>
                <a:ea typeface="Times New Roman" panose="02020603050405020304" pitchFamily="18" charset="0"/>
              </a:rPr>
              <a:t>internet</a:t>
            </a:r>
            <a:r>
              <a:rPr lang="pl-PL" sz="1100" dirty="0">
                <a:solidFill>
                  <a:srgbClr val="000000"/>
                </a:solidFill>
                <a:effectLst/>
                <a:latin typeface="Calibri" panose="020F0502020204030204" pitchFamily="34" charset="0"/>
                <a:ea typeface="Times New Roman" panose="02020603050405020304" pitchFamily="18" charset="0"/>
              </a:rPr>
              <a:t> rzeczy (</a:t>
            </a:r>
            <a:r>
              <a:rPr lang="pl-PL" sz="1100" dirty="0" err="1">
                <a:solidFill>
                  <a:srgbClr val="000000"/>
                </a:solidFill>
                <a:effectLst/>
                <a:latin typeface="Calibri" panose="020F0502020204030204" pitchFamily="34" charset="0"/>
                <a:ea typeface="Times New Roman" panose="02020603050405020304" pitchFamily="18" charset="0"/>
              </a:rPr>
              <a:t>IoT</a:t>
            </a:r>
            <a:r>
              <a:rPr lang="pl-PL" sz="1100" dirty="0">
                <a:solidFill>
                  <a:srgbClr val="000000"/>
                </a:solidFill>
                <a:effectLst/>
                <a:latin typeface="Calibri" panose="020F0502020204030204" pitchFamily="34" charset="0"/>
                <a:ea typeface="Times New Roman" panose="02020603050405020304" pitchFamily="18" charset="0"/>
              </a:rPr>
              <a:t>) i sztuczna inteligencja (AI) to niezwykłe innowacje, które usprawnią procesy biznesowe, tworzą nowe modele biznesowe i rewolucjonizują całe branże:</a:t>
            </a:r>
          </a:p>
        </p:txBody>
      </p:sp>
      <p:sp>
        <p:nvSpPr>
          <p:cNvPr id="7" name="Text Placeholder 17">
            <a:extLst>
              <a:ext uri="{FF2B5EF4-FFF2-40B4-BE49-F238E27FC236}">
                <a16:creationId xmlns:a16="http://schemas.microsoft.com/office/drawing/2014/main" id="{6E2DD2E1-790F-ED39-0593-698DBB70761F}"/>
              </a:ext>
            </a:extLst>
          </p:cNvPr>
          <p:cNvSpPr txBox="1">
            <a:spLocks/>
          </p:cNvSpPr>
          <p:nvPr/>
        </p:nvSpPr>
        <p:spPr>
          <a:xfrm>
            <a:off x="1003213" y="2806927"/>
            <a:ext cx="3129549"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err="1">
                <a:solidFill>
                  <a:srgbClr val="000000"/>
                </a:solidFill>
              </a:rPr>
              <a:t>Blockchain</a:t>
            </a:r>
            <a:r>
              <a:rPr lang="pl-PL" dirty="0">
                <a:solidFill>
                  <a:srgbClr val="000000"/>
                </a:solidFill>
              </a:rPr>
              <a:t> może zwiększyć zaufanie, przejrzystość, bezpieczeństwo i prywatność procesów biznesowych, udostępniając wspólną, zdecentralizowaną, rozproszoną księgę. Technologia </a:t>
            </a:r>
            <a:r>
              <a:rPr lang="pl-PL" dirty="0" err="1">
                <a:solidFill>
                  <a:srgbClr val="000000"/>
                </a:solidFill>
              </a:rPr>
              <a:t>blockchain</a:t>
            </a:r>
            <a:r>
              <a:rPr lang="pl-PL" dirty="0">
                <a:solidFill>
                  <a:srgbClr val="000000"/>
                </a:solidFill>
              </a:rPr>
              <a:t> lub ogólnie technologia rozproszonych rejestrów może przechowywać wszelkiego rodzaju aktywa, podobnie jak rejestr.</a:t>
            </a:r>
            <a:endParaRPr lang="en-US" b="1" dirty="0">
              <a:solidFill>
                <a:srgbClr val="F79037"/>
              </a:solidFill>
            </a:endParaRPr>
          </a:p>
        </p:txBody>
      </p:sp>
      <p:sp>
        <p:nvSpPr>
          <p:cNvPr id="8" name="TextBox 7">
            <a:extLst>
              <a:ext uri="{FF2B5EF4-FFF2-40B4-BE49-F238E27FC236}">
                <a16:creationId xmlns:a16="http://schemas.microsoft.com/office/drawing/2014/main" id="{36CAC714-DE94-6536-9E90-8562E13FE4B3}"/>
              </a:ext>
            </a:extLst>
          </p:cNvPr>
          <p:cNvSpPr txBox="1"/>
          <p:nvPr/>
        </p:nvSpPr>
        <p:spPr>
          <a:xfrm>
            <a:off x="428272" y="28938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448B8598-4A6C-BD6A-A807-6EC732230848}"/>
              </a:ext>
            </a:extLst>
          </p:cNvPr>
          <p:cNvCxnSpPr>
            <a:cxnSpLocks/>
          </p:cNvCxnSpPr>
          <p:nvPr/>
        </p:nvCxnSpPr>
        <p:spPr>
          <a:xfrm>
            <a:off x="0" y="4050751"/>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57B103-9FFC-B9C2-FABF-9F9067623321}"/>
              </a:ext>
            </a:extLst>
          </p:cNvPr>
          <p:cNvSpPr txBox="1"/>
          <p:nvPr/>
        </p:nvSpPr>
        <p:spPr>
          <a:xfrm>
            <a:off x="4121980" y="290557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3" name="Text Placeholder 17">
            <a:extLst>
              <a:ext uri="{FF2B5EF4-FFF2-40B4-BE49-F238E27FC236}">
                <a16:creationId xmlns:a16="http://schemas.microsoft.com/office/drawing/2014/main" id="{71143E35-8A15-B733-0A3B-7253F2961530}"/>
              </a:ext>
            </a:extLst>
          </p:cNvPr>
          <p:cNvSpPr txBox="1">
            <a:spLocks/>
          </p:cNvSpPr>
          <p:nvPr/>
        </p:nvSpPr>
        <p:spPr>
          <a:xfrm>
            <a:off x="4738325" y="3146717"/>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Sztuczna inteligencja usprawnia procesy, wykrywając wzorce i optymalizując efekty tych procesów.</a:t>
            </a:r>
            <a:endParaRPr lang="en-US" b="1" dirty="0">
              <a:solidFill>
                <a:srgbClr val="F79037"/>
              </a:solidFill>
            </a:endParaRPr>
          </a:p>
        </p:txBody>
      </p:sp>
      <p:sp>
        <p:nvSpPr>
          <p:cNvPr id="14" name="TextBox 13">
            <a:extLst>
              <a:ext uri="{FF2B5EF4-FFF2-40B4-BE49-F238E27FC236}">
                <a16:creationId xmlns:a16="http://schemas.microsoft.com/office/drawing/2014/main" id="{1C50BA30-5F47-9281-4F97-46181F44F35B}"/>
              </a:ext>
            </a:extLst>
          </p:cNvPr>
          <p:cNvSpPr txBox="1"/>
          <p:nvPr/>
        </p:nvSpPr>
        <p:spPr>
          <a:xfrm>
            <a:off x="2023986" y="393486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4" name="Text Placeholder 17">
            <a:extLst>
              <a:ext uri="{FF2B5EF4-FFF2-40B4-BE49-F238E27FC236}">
                <a16:creationId xmlns:a16="http://schemas.microsoft.com/office/drawing/2014/main" id="{F74016CA-DAAD-DA14-3043-B2248E94CEC9}"/>
              </a:ext>
            </a:extLst>
          </p:cNvPr>
          <p:cNvSpPr txBox="1">
            <a:spLocks/>
          </p:cNvSpPr>
          <p:nvPr/>
        </p:nvSpPr>
        <p:spPr>
          <a:xfrm>
            <a:off x="2686464" y="4113622"/>
            <a:ext cx="2849225"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err="1">
                <a:solidFill>
                  <a:srgbClr val="000000"/>
                </a:solidFill>
              </a:rPr>
              <a:t>IoT</a:t>
            </a:r>
            <a:r>
              <a:rPr lang="pl-PL" dirty="0">
                <a:solidFill>
                  <a:srgbClr val="000000"/>
                </a:solidFill>
              </a:rPr>
              <a:t> napędza automatyzację branż i łatwość obsługi procesów biznesowych, co ma kluczowe znaczenie dla niemieckiego i całego europejskiego przemysłu.</a:t>
            </a:r>
            <a:endParaRPr lang="en-US" b="1" dirty="0">
              <a:solidFill>
                <a:srgbClr val="F79037"/>
              </a:solidFill>
            </a:endParaRPr>
          </a:p>
        </p:txBody>
      </p:sp>
      <p:pic>
        <p:nvPicPr>
          <p:cNvPr id="28" name="Picture 27">
            <a:extLst>
              <a:ext uri="{FF2B5EF4-FFF2-40B4-BE49-F238E27FC236}">
                <a16:creationId xmlns:a16="http://schemas.microsoft.com/office/drawing/2014/main" id="{EA3D0D80-1CC2-A391-F305-83A00A593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1805" y="7354296"/>
            <a:ext cx="3198541" cy="3214749"/>
          </a:xfrm>
          <a:prstGeom prst="rect">
            <a:avLst/>
          </a:prstGeom>
        </p:spPr>
      </p:pic>
      <p:sp>
        <p:nvSpPr>
          <p:cNvPr id="37" name="Text Placeholder 17">
            <a:extLst>
              <a:ext uri="{FF2B5EF4-FFF2-40B4-BE49-F238E27FC236}">
                <a16:creationId xmlns:a16="http://schemas.microsoft.com/office/drawing/2014/main" id="{77D434D6-D67B-CBDE-FB72-FF59BE25717C}"/>
              </a:ext>
            </a:extLst>
          </p:cNvPr>
          <p:cNvSpPr txBox="1">
            <a:spLocks/>
          </p:cNvSpPr>
          <p:nvPr/>
        </p:nvSpPr>
        <p:spPr>
          <a:xfrm>
            <a:off x="1096520" y="1031449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err="1">
                <a:solidFill>
                  <a:srgbClr val="F79037"/>
                </a:solidFill>
                <a:effectLst/>
                <a:latin typeface="Calibri" panose="020F0502020204030204" pitchFamily="34" charset="0"/>
                <a:ea typeface="Times New Roman" panose="02020603050405020304" pitchFamily="18" charset="0"/>
              </a:rPr>
              <a:t>Rysunek</a:t>
            </a:r>
            <a:r>
              <a:rPr lang="en-US" sz="1100" i="0" dirty="0">
                <a:solidFill>
                  <a:srgbClr val="F79037"/>
                </a:solidFill>
                <a:effectLst/>
                <a:latin typeface="Calibri" panose="020F0502020204030204" pitchFamily="34" charset="0"/>
                <a:ea typeface="Times New Roman" panose="02020603050405020304" pitchFamily="18" charset="0"/>
              </a:rPr>
              <a:t> 18: </a:t>
            </a:r>
            <a:r>
              <a:rPr lang="en-US" sz="1100" i="0" dirty="0" err="1">
                <a:solidFill>
                  <a:srgbClr val="F79037"/>
                </a:solidFill>
                <a:effectLst/>
                <a:latin typeface="Calibri" panose="020F0502020204030204" pitchFamily="34" charset="0"/>
                <a:ea typeface="Times New Roman" panose="02020603050405020304" pitchFamily="18" charset="0"/>
              </a:rPr>
              <a:t>Konwergencja</a:t>
            </a:r>
            <a:r>
              <a:rPr lang="en-US" sz="1100" i="0" dirty="0">
                <a:solidFill>
                  <a:srgbClr val="F79037"/>
                </a:solidFill>
                <a:effectLst/>
                <a:latin typeface="Calibri" panose="020F0502020204030204" pitchFamily="34" charset="0"/>
                <a:ea typeface="Times New Roman" panose="02020603050405020304" pitchFamily="18" charset="0"/>
              </a:rPr>
              <a:t> </a:t>
            </a:r>
            <a:r>
              <a:rPr lang="en-US" sz="1100" i="0" dirty="0" err="1">
                <a:solidFill>
                  <a:srgbClr val="F79037"/>
                </a:solidFill>
                <a:effectLst/>
                <a:latin typeface="Calibri" panose="020F0502020204030204" pitchFamily="34" charset="0"/>
                <a:ea typeface="Times New Roman" panose="02020603050405020304" pitchFamily="18" charset="0"/>
              </a:rPr>
              <a:t>technologii</a:t>
            </a:r>
            <a:endParaRPr lang="en-US" sz="1100" i="0" dirty="0">
              <a:solidFill>
                <a:srgbClr val="F79037"/>
              </a:solidFill>
              <a:effectLst/>
              <a:latin typeface="Calibri" panose="020F0502020204030204" pitchFamily="34" charset="0"/>
              <a:ea typeface="Times New Roman" panose="02020603050405020304" pitchFamily="18" charset="0"/>
            </a:endParaRPr>
          </a:p>
        </p:txBody>
      </p:sp>
      <p:sp>
        <p:nvSpPr>
          <p:cNvPr id="38" name="Text Placeholder 17">
            <a:extLst>
              <a:ext uri="{FF2B5EF4-FFF2-40B4-BE49-F238E27FC236}">
                <a16:creationId xmlns:a16="http://schemas.microsoft.com/office/drawing/2014/main" id="{2AF747EE-0DE2-0141-DF75-67F2EE8B2E62}"/>
              </a:ext>
            </a:extLst>
          </p:cNvPr>
          <p:cNvSpPr txBox="1">
            <a:spLocks/>
          </p:cNvSpPr>
          <p:nvPr/>
        </p:nvSpPr>
        <p:spPr>
          <a:xfrm>
            <a:off x="5473727" y="9691601"/>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AI</a:t>
            </a:r>
          </a:p>
          <a:p>
            <a:pPr algn="ctr"/>
            <a:r>
              <a:rPr lang="pl-PL"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optymalizacja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9" name="Text Placeholder 17">
            <a:extLst>
              <a:ext uri="{FF2B5EF4-FFF2-40B4-BE49-F238E27FC236}">
                <a16:creationId xmlns:a16="http://schemas.microsoft.com/office/drawing/2014/main" id="{D597997A-534F-94B4-5023-77E7429DB077}"/>
              </a:ext>
            </a:extLst>
          </p:cNvPr>
          <p:cNvSpPr txBox="1">
            <a:spLocks/>
          </p:cNvSpPr>
          <p:nvPr/>
        </p:nvSpPr>
        <p:spPr>
          <a:xfrm>
            <a:off x="3621974" y="8916376"/>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Cyfryzacja przemysłu</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0" name="Text Placeholder 17">
            <a:extLst>
              <a:ext uri="{FF2B5EF4-FFF2-40B4-BE49-F238E27FC236}">
                <a16:creationId xmlns:a16="http://schemas.microsoft.com/office/drawing/2014/main" id="{5EF2CCB5-1DF9-2F29-4E02-4C54888D130B}"/>
              </a:ext>
            </a:extLst>
          </p:cNvPr>
          <p:cNvSpPr txBox="1">
            <a:spLocks/>
          </p:cNvSpPr>
          <p:nvPr/>
        </p:nvSpPr>
        <p:spPr>
          <a:xfrm>
            <a:off x="1590496" y="9739102"/>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IoT</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pl-PL"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dane</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1" name="Text Placeholder 17">
            <a:extLst>
              <a:ext uri="{FF2B5EF4-FFF2-40B4-BE49-F238E27FC236}">
                <a16:creationId xmlns:a16="http://schemas.microsoft.com/office/drawing/2014/main" id="{6A4D8142-E7E0-3202-4B0F-96B489669248}"/>
              </a:ext>
            </a:extLst>
          </p:cNvPr>
          <p:cNvSpPr txBox="1">
            <a:spLocks/>
          </p:cNvSpPr>
          <p:nvPr/>
        </p:nvSpPr>
        <p:spPr>
          <a:xfrm>
            <a:off x="2457395" y="7269036"/>
            <a:ext cx="3304447"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pl-PL"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Infrastruktura i reguły zaangażowania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3" name="Straight Arrow Connector 2">
            <a:extLst>
              <a:ext uri="{FF2B5EF4-FFF2-40B4-BE49-F238E27FC236}">
                <a16:creationId xmlns:a16="http://schemas.microsoft.com/office/drawing/2014/main" id="{016A93DF-8720-53AE-0A79-51A8890A5974}"/>
              </a:ext>
            </a:extLst>
          </p:cNvPr>
          <p:cNvCxnSpPr>
            <a:cxnSpLocks/>
          </p:cNvCxnSpPr>
          <p:nvPr/>
        </p:nvCxnSpPr>
        <p:spPr>
          <a:xfrm>
            <a:off x="4121980" y="8410755"/>
            <a:ext cx="0" cy="218210"/>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1011A81-7175-F041-AA99-27275B03F173}"/>
              </a:ext>
            </a:extLst>
          </p:cNvPr>
          <p:cNvCxnSpPr>
            <a:cxnSpLocks/>
          </p:cNvCxnSpPr>
          <p:nvPr/>
        </p:nvCxnSpPr>
        <p:spPr>
          <a:xfrm flipH="1" flipV="1">
            <a:off x="4701284"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DC2991-4A83-9FC9-0BCD-E6396E8BCE12}"/>
              </a:ext>
            </a:extLst>
          </p:cNvPr>
          <p:cNvCxnSpPr>
            <a:cxnSpLocks/>
          </p:cNvCxnSpPr>
          <p:nvPr/>
        </p:nvCxnSpPr>
        <p:spPr>
          <a:xfrm flipV="1">
            <a:off x="3277005"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1.1 </a:t>
            </a:r>
            <a:r>
              <a:rPr lang="en-US" sz="1800" b="0" dirty="0" err="1"/>
              <a:t>Zarządzanie</a:t>
            </a:r>
            <a:r>
              <a:rPr lang="en-US" sz="1800" b="0" dirty="0"/>
              <a:t> </a:t>
            </a:r>
            <a:r>
              <a:rPr lang="en-US" sz="1800" b="0" dirty="0" err="1"/>
              <a:t>danymi</a:t>
            </a:r>
            <a:endParaRPr lang="en-US" sz="1800" b="0"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34216" y="1074617"/>
            <a:ext cx="2693750" cy="7706037"/>
          </a:xfrm>
        </p:spPr>
        <p:txBody>
          <a:bodyPr/>
          <a:lstStyle/>
          <a:p>
            <a:pPr algn="just"/>
            <a:r>
              <a:rPr lang="en-US" sz="1000" b="1" dirty="0" err="1">
                <a:solidFill>
                  <a:srgbClr val="F79037"/>
                </a:solidFill>
                <a:effectLst/>
                <a:ea typeface="Times New Roman" panose="02020603050405020304" pitchFamily="18" charset="0"/>
              </a:rPr>
              <a:t>Standaryzacja</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danych</a:t>
            </a:r>
            <a:endParaRPr lang="en-US" sz="1000" b="1" dirty="0">
              <a:solidFill>
                <a:srgbClr val="F79037"/>
              </a:solidFill>
              <a:effectLst/>
              <a:ea typeface="Times New Roman" panose="02020603050405020304" pitchFamily="18" charset="0"/>
            </a:endParaRPr>
          </a:p>
          <a:p>
            <a:pPr algn="just"/>
            <a:r>
              <a:rPr lang="pl-PL" sz="1000" dirty="0">
                <a:effectLst/>
                <a:ea typeface="Times New Roman" panose="02020603050405020304" pitchFamily="18" charset="0"/>
              </a:rPr>
              <a:t>Urządzenia </a:t>
            </a:r>
            <a:r>
              <a:rPr lang="pl-PL" sz="1000" dirty="0" err="1">
                <a:effectLst/>
                <a:ea typeface="Times New Roman" panose="02020603050405020304" pitchFamily="18" charset="0"/>
              </a:rPr>
              <a:t>IoT</a:t>
            </a:r>
            <a:r>
              <a:rPr lang="pl-PL" sz="1000" dirty="0">
                <a:effectLst/>
                <a:ea typeface="Times New Roman" panose="02020603050405020304" pitchFamily="18" charset="0"/>
              </a:rPr>
              <a:t>, takie jak czujniki, maszyny, samochody czy inteligentne sieci, gromadzą duże ilości danych. Dane te są często przechowywane w scentralizowanej bazie danych. Zazwyczaj dane te nie są ujednolicone, ponieważ wykorzystywane są różne starsze systemy ich gromadzenia i przechowywania. Technologia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mogłaby wspierać standaryzację danych poprzez utworzenie zharmonizowanej platformy cyfrowej dla danych </a:t>
            </a:r>
            <a:r>
              <a:rPr lang="pl-PL" sz="1000" dirty="0" err="1">
                <a:effectLst/>
                <a:ea typeface="Times New Roman" panose="02020603050405020304" pitchFamily="18" charset="0"/>
              </a:rPr>
              <a:t>IoT</a:t>
            </a:r>
            <a:r>
              <a:rPr lang="pl-PL" sz="1000" dirty="0">
                <a:effectLst/>
                <a:ea typeface="Times New Roman" panose="02020603050405020304" pitchFamily="18" charset="0"/>
              </a:rPr>
              <a:t> dostępnych dla wielu stron. W systemach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dane są przechowywane w jednym formacie danych dzięki zastosowaniu funkcji haszujących. W związku z tym dane byłyby wysoce wystandaryzowane. Ponadto rozmiar przechowywanych danych zostałby znacznie zmniejszony, ponieważ funkcje haszujące przekształcają uzyskane dane w łańcuch o określonej długości. W związku z tym zarządzanie danymi można zoptymalizować poprzez zwiększenie standaryzacji danych.</a:t>
            </a:r>
          </a:p>
          <a:p>
            <a:pPr algn="just"/>
            <a:endParaRPr lang="en-US" sz="1000" dirty="0">
              <a:ea typeface="Times New Roman" panose="02020603050405020304" pitchFamily="18" charset="0"/>
            </a:endParaRPr>
          </a:p>
          <a:p>
            <a:pPr algn="just"/>
            <a:r>
              <a:rPr lang="en-US" sz="1000" b="1" dirty="0" err="1">
                <a:solidFill>
                  <a:srgbClr val="F79037"/>
                </a:solidFill>
                <a:effectLst/>
                <a:ea typeface="Times New Roman" panose="02020603050405020304" pitchFamily="18" charset="0"/>
              </a:rPr>
              <a:t>Prywatność</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i</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bezpieczeństwo</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danych</a:t>
            </a:r>
            <a:endParaRPr lang="en-US" sz="1000" b="1" dirty="0">
              <a:solidFill>
                <a:srgbClr val="F79037"/>
              </a:solidFill>
              <a:effectLst/>
              <a:ea typeface="Times New Roman" panose="02020603050405020304" pitchFamily="18" charset="0"/>
            </a:endParaRPr>
          </a:p>
          <a:p>
            <a:pPr algn="just"/>
            <a:r>
              <a:rPr lang="pl-PL" sz="1000" dirty="0">
                <a:effectLst/>
                <a:ea typeface="Times New Roman" panose="02020603050405020304" pitchFamily="18" charset="0"/>
              </a:rPr>
              <a:t>W systemach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podstawowa kryptografia zapewnia wysoki stopień prywatności. Na większości </a:t>
            </a:r>
            <a:r>
              <a:rPr lang="pl-PL" sz="1000" dirty="0" err="1">
                <a:effectLst/>
                <a:ea typeface="Times New Roman" panose="02020603050405020304" pitchFamily="18" charset="0"/>
              </a:rPr>
              <a:t>blockchainów</a:t>
            </a:r>
            <a:r>
              <a:rPr lang="pl-PL" sz="1000" dirty="0">
                <a:effectLst/>
                <a:ea typeface="Times New Roman" panose="02020603050405020304" pitchFamily="18" charset="0"/>
              </a:rPr>
              <a:t>, np. na </a:t>
            </a:r>
            <a:r>
              <a:rPr lang="pl-PL" sz="1000" dirty="0" err="1">
                <a:effectLst/>
                <a:ea typeface="Times New Roman" panose="02020603050405020304" pitchFamily="18" charset="0"/>
              </a:rPr>
              <a:t>blockchainie</a:t>
            </a:r>
            <a:r>
              <a:rPr lang="pl-PL" sz="1000" dirty="0">
                <a:effectLst/>
                <a:ea typeface="Times New Roman" panose="02020603050405020304" pitchFamily="18" charset="0"/>
              </a:rPr>
              <a:t> używanym do </a:t>
            </a:r>
            <a:r>
              <a:rPr lang="pl-PL" sz="1000" dirty="0" err="1">
                <a:effectLst/>
                <a:ea typeface="Times New Roman" panose="02020603050405020304" pitchFamily="18" charset="0"/>
              </a:rPr>
              <a:t>Bitcoina</a:t>
            </a:r>
            <a:r>
              <a:rPr lang="pl-PL" sz="1000" dirty="0">
                <a:effectLst/>
                <a:ea typeface="Times New Roman" panose="02020603050405020304" pitchFamily="18" charset="0"/>
              </a:rPr>
              <a:t> czy </a:t>
            </a:r>
            <a:r>
              <a:rPr lang="pl-PL" sz="1000" dirty="0" err="1">
                <a:effectLst/>
                <a:ea typeface="Times New Roman" panose="02020603050405020304" pitchFamily="18" charset="0"/>
              </a:rPr>
              <a:t>Ethereum</a:t>
            </a:r>
            <a:r>
              <a:rPr lang="pl-PL" sz="1000" dirty="0">
                <a:effectLst/>
                <a:ea typeface="Times New Roman" panose="02020603050405020304" pitchFamily="18" charset="0"/>
              </a:rPr>
              <a:t>, transakcje są przeprowadzane pod pseudonimem. Jednak możliwe jest również prowadzenie całkowicie anonimowych transakcji, jak ma to miejsce na przykład w przypadku Monero lub </a:t>
            </a:r>
            <a:r>
              <a:rPr lang="pl-PL" sz="1000" dirty="0" err="1">
                <a:effectLst/>
                <a:ea typeface="Times New Roman" panose="02020603050405020304" pitchFamily="18" charset="0"/>
              </a:rPr>
              <a:t>Zcash</a:t>
            </a:r>
            <a:r>
              <a:rPr lang="pl-PL" sz="1000" dirty="0">
                <a:effectLst/>
                <a:ea typeface="Times New Roman" panose="02020603050405020304" pitchFamily="18" charset="0"/>
              </a:rPr>
              <a:t>. Architektura systemów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tj. infrastruktura klucza prywatnego/publicznego, umożliwia również pełne szyfrowanie przechowywanych i przesyłanych danych, tak że w razie potrzeby tylko samo urządzenie może odczytywać i zapisywać własne dane.</a:t>
            </a:r>
          </a:p>
          <a:p>
            <a:pPr algn="just"/>
            <a:endParaRPr lang="en-US" sz="1000" dirty="0">
              <a:ea typeface="Times New Roman" panose="02020603050405020304" pitchFamily="18" charset="0"/>
            </a:endParaRPr>
          </a:p>
          <a:p>
            <a:pPr algn="just"/>
            <a:r>
              <a:rPr lang="pl-PL" sz="1000" dirty="0">
                <a:effectLst/>
                <a:ea typeface="Times New Roman" panose="02020603050405020304" pitchFamily="18" charset="0"/>
              </a:rPr>
              <a:t>Prywatność danych jest szczególnie korzystna w kontekście </a:t>
            </a:r>
            <a:r>
              <a:rPr lang="pl-PL" sz="1000" dirty="0" err="1">
                <a:effectLst/>
                <a:ea typeface="Times New Roman" panose="02020603050405020304" pitchFamily="18" charset="0"/>
              </a:rPr>
              <a:t>IoT</a:t>
            </a:r>
            <a:r>
              <a:rPr lang="pl-PL" sz="1000" dirty="0">
                <a:effectLst/>
                <a:ea typeface="Times New Roman" panose="02020603050405020304" pitchFamily="18" charset="0"/>
              </a:rPr>
              <a:t>. W </a:t>
            </a:r>
            <a:r>
              <a:rPr lang="pl-PL" sz="1000" dirty="0" err="1">
                <a:effectLst/>
                <a:ea typeface="Times New Roman" panose="02020603050405020304" pitchFamily="18" charset="0"/>
              </a:rPr>
              <a:t>IoT</a:t>
            </a:r>
            <a:r>
              <a:rPr lang="pl-PL" sz="1000" dirty="0">
                <a:effectLst/>
                <a:ea typeface="Times New Roman" panose="02020603050405020304" pitchFamily="18" charset="0"/>
              </a:rPr>
              <a:t> maszyny i urządzenia przechowują dużą ilość wrażliwych danych. Niezbędne jest zapewnienie prywatności i bezpieczeństwa przechowywanych danych. Powszechną praktyką jest wysyłanie danych </a:t>
            </a:r>
            <a:r>
              <a:rPr lang="pl-PL" sz="1000" dirty="0" err="1">
                <a:effectLst/>
                <a:ea typeface="Times New Roman" panose="02020603050405020304" pitchFamily="18" charset="0"/>
              </a:rPr>
              <a:t>IoT</a:t>
            </a:r>
            <a:r>
              <a:rPr lang="pl-PL" sz="1000" dirty="0">
                <a:effectLst/>
                <a:ea typeface="Times New Roman" panose="02020603050405020304" pitchFamily="18" charset="0"/>
              </a:rPr>
              <a:t> bezpośrednio z maszyny do odpowiedniej bazy danych w celu ich gromadzenia. Dane te nie uzyskują jednak wysokiego stopnia prywatności, ponieważ nie są szyfrowane. Technologia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ma wartość dodaną, ponieważ może łatwo zapewnić prywatność gromadzonych danych</a:t>
            </a:r>
            <a:endParaRPr lang="en-LB" sz="1000"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834908"/>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effectLst/>
                <a:ea typeface="Times New Roman" panose="02020603050405020304" pitchFamily="18" charset="0"/>
              </a:rPr>
              <a:t>Istnieje jednak kompromis między wysokim poziomem prywatności a kontrolą nielegalnych działań. W przypadku transakcji anonimowych nie można uzyskać nazwy i adresu zleceniodawcy transakcji. Ta anonimowość ułatwia nielegalne działania, takie jak pranie pieniędzy lub finansowanie terroryzmu. W tym przypadku, sztuczna inteligencja może być pomocna - może zwiększyć bezpieczeństwo poprzez wykrywanie nielegalnych działań. Niektóre badania proponują wykorzystanie sztucznej inteligencji wykorzystującej analitykę danych do zmniejszenia ryzyka nielegalnych działań na </a:t>
            </a:r>
            <a:r>
              <a:rPr lang="pl-PL" dirty="0" err="1">
                <a:solidFill>
                  <a:srgbClr val="000000"/>
                </a:solidFill>
                <a:effectLst/>
                <a:ea typeface="Times New Roman" panose="02020603050405020304" pitchFamily="18" charset="0"/>
              </a:rPr>
              <a:t>blockchainie</a:t>
            </a:r>
            <a:r>
              <a:rPr lang="pl-PL" dirty="0">
                <a:solidFill>
                  <a:srgbClr val="000000"/>
                </a:solidFill>
                <a:effectLst/>
                <a:ea typeface="Times New Roman" panose="02020603050405020304" pitchFamily="18" charset="0"/>
              </a:rPr>
              <a:t>, które wynikają z anonimowości transakcji. Należy pamiętać, że sztuczna inteligencja korzysta z dużej ilości danych dostarczanych przez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 algorytmy sztucznej inteligencji uczą się na ich podstawie.</a:t>
            </a:r>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045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0"/>
            <a:ext cx="7559675" cy="692186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468351"/>
          </a:xfrm>
        </p:spPr>
        <p:txBody>
          <a:bodyPr numCol="2"/>
          <a:lstStyle/>
          <a:p>
            <a:pPr algn="just"/>
            <a:r>
              <a:rPr lang="en-US" b="1" dirty="0" err="1">
                <a:solidFill>
                  <a:srgbClr val="F79037"/>
                </a:solidFill>
                <a:effectLst/>
                <a:ea typeface="Times New Roman" panose="02020603050405020304" pitchFamily="18" charset="0"/>
              </a:rPr>
              <a:t>Skalowalność</a:t>
            </a:r>
            <a:endParaRPr lang="en-LB"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Kluczowym ograniczeniem </a:t>
            </a:r>
            <a:r>
              <a:rPr lang="pl-PL" dirty="0" err="1">
                <a:effectLst/>
                <a:ea typeface="Times New Roman" panose="02020603050405020304" pitchFamily="18" charset="0"/>
              </a:rPr>
              <a:t>IoT</a:t>
            </a:r>
            <a:r>
              <a:rPr lang="pl-PL" dirty="0">
                <a:effectLst/>
                <a:ea typeface="Times New Roman" panose="02020603050405020304" pitchFamily="18" charset="0"/>
              </a:rPr>
              <a:t> jest zarządzanie ogromną ilością danych. Wykorzystanie technologii </a:t>
            </a:r>
            <a:r>
              <a:rPr lang="pl-PL" dirty="0" err="1">
                <a:effectLst/>
                <a:ea typeface="Times New Roman" panose="02020603050405020304" pitchFamily="18" charset="0"/>
              </a:rPr>
              <a:t>blockchain</a:t>
            </a:r>
            <a:r>
              <a:rPr lang="pl-PL" dirty="0">
                <a:effectLst/>
                <a:ea typeface="Times New Roman" panose="02020603050405020304" pitchFamily="18" charset="0"/>
              </a:rPr>
              <a:t> i sztucznej inteligencji może być bardzo korzystne, jeśli chodzi o poprawę skalowalności. Przeciwnicy technologii </a:t>
            </a:r>
            <a:r>
              <a:rPr lang="pl-PL" dirty="0" err="1">
                <a:effectLst/>
                <a:ea typeface="Times New Roman" panose="02020603050405020304" pitchFamily="18" charset="0"/>
              </a:rPr>
              <a:t>blockchain</a:t>
            </a:r>
            <a:r>
              <a:rPr lang="pl-PL" dirty="0">
                <a:effectLst/>
                <a:ea typeface="Times New Roman" panose="02020603050405020304" pitchFamily="18" charset="0"/>
              </a:rPr>
              <a:t> argumentują, że systemy </a:t>
            </a:r>
            <a:r>
              <a:rPr lang="pl-PL" dirty="0" err="1">
                <a:effectLst/>
                <a:ea typeface="Times New Roman" panose="02020603050405020304" pitchFamily="18" charset="0"/>
              </a:rPr>
              <a:t>blockchain</a:t>
            </a:r>
            <a:r>
              <a:rPr lang="pl-PL" dirty="0">
                <a:effectLst/>
                <a:ea typeface="Times New Roman" panose="02020603050405020304" pitchFamily="18" charset="0"/>
              </a:rPr>
              <a:t> same w sobie nie są skalowalne, ponieważ mechanizmy konsensusu, takie jak proof-of-</a:t>
            </a:r>
            <a:r>
              <a:rPr lang="pl-PL" dirty="0" err="1">
                <a:effectLst/>
                <a:ea typeface="Times New Roman" panose="02020603050405020304" pitchFamily="18" charset="0"/>
              </a:rPr>
              <a:t>work</a:t>
            </a:r>
            <a:r>
              <a:rPr lang="pl-PL" dirty="0">
                <a:effectLst/>
                <a:ea typeface="Times New Roman" panose="02020603050405020304" pitchFamily="18" charset="0"/>
              </a:rPr>
              <a:t>, są bardzo energochłonne. Istnieją jednak alternatywne mechanizmy konsensusu, takie jak proof-of-</a:t>
            </a:r>
            <a:r>
              <a:rPr lang="pl-PL" dirty="0" err="1">
                <a:effectLst/>
                <a:ea typeface="Times New Roman" panose="02020603050405020304" pitchFamily="18" charset="0"/>
              </a:rPr>
              <a:t>stake</a:t>
            </a:r>
            <a:r>
              <a:rPr lang="pl-PL" dirty="0">
                <a:effectLst/>
                <a:ea typeface="Times New Roman" panose="02020603050405020304" pitchFamily="18" charset="0"/>
              </a:rPr>
              <a:t> lub proof-of-authority, które są bardziej energooszczędne i skalowalne. Oczywiście mechanizmy konsensusu muszą być i będą dalej ulepszane. Aby osiągnąć wyższy poziom skalowalności w łańcuchu bloków, pomocna może być sztuczna inteligencja. W środowisku akademickim pojawia się sugestia wykorzystania struktury optymalizacji wydajności dla systemów </a:t>
            </a:r>
            <a:r>
              <a:rPr lang="pl-PL" dirty="0" err="1">
                <a:effectLst/>
                <a:ea typeface="Times New Roman" panose="02020603050405020304" pitchFamily="18" charset="0"/>
              </a:rPr>
              <a:t>IoT</a:t>
            </a:r>
            <a:r>
              <a:rPr lang="pl-PL" dirty="0">
                <a:effectLst/>
                <a:ea typeface="Times New Roman" panose="02020603050405020304" pitchFamily="18" charset="0"/>
              </a:rPr>
              <a:t> z obsługą łańcucha bloków.</a:t>
            </a:r>
          </a:p>
          <a:p>
            <a:pPr algn="just"/>
            <a:endParaRPr lang="en-US" dirty="0">
              <a:ea typeface="Times New Roman" panose="02020603050405020304" pitchFamily="18" charset="0"/>
            </a:endParaRPr>
          </a:p>
          <a:p>
            <a:pPr algn="just"/>
            <a:r>
              <a:rPr lang="pl-PL" b="1" dirty="0">
                <a:solidFill>
                  <a:srgbClr val="F79037"/>
                </a:solidFill>
                <a:effectLst/>
                <a:ea typeface="Times New Roman" panose="02020603050405020304" pitchFamily="18" charset="0"/>
              </a:rPr>
              <a:t>Uwierzytelnianie za pomocą tożsamości opartej na łańcuchu bloków</a:t>
            </a:r>
          </a:p>
          <a:p>
            <a:pPr algn="just"/>
            <a:r>
              <a:rPr lang="pl-PL" dirty="0">
                <a:effectLst/>
                <a:ea typeface="Times New Roman" panose="02020603050405020304" pitchFamily="18" charset="0"/>
              </a:rPr>
              <a:t>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może być stosowana do celów uwierzytelniania i jest w stanie zwiększyć zaufanie do uczestników sieci poprzez zarządzanie tożsamością urządzeń </a:t>
            </a:r>
            <a:r>
              <a:rPr lang="pl-PL" dirty="0" err="1">
                <a:effectLst/>
                <a:ea typeface="Times New Roman" panose="02020603050405020304" pitchFamily="18" charset="0"/>
              </a:rPr>
              <a:t>IoT</a:t>
            </a:r>
            <a:r>
              <a:rPr lang="pl-PL" dirty="0">
                <a:effectLst/>
                <a:ea typeface="Times New Roman" panose="02020603050405020304" pitchFamily="18" charset="0"/>
              </a:rPr>
              <a:t>. Ogólnie rzecz biorąc, zarządzanie tożsamością zwykle odnosi się do osób i firm, ale może również odnosić się do urządzeń i maszyn </a:t>
            </a:r>
            <a:r>
              <a:rPr lang="pl-PL" dirty="0" err="1">
                <a:effectLst/>
                <a:ea typeface="Times New Roman" panose="02020603050405020304" pitchFamily="18" charset="0"/>
              </a:rPr>
              <a:t>IoT</a:t>
            </a:r>
            <a:r>
              <a:rPr lang="pl-PL" dirty="0">
                <a:effectLst/>
                <a:ea typeface="Times New Roman" panose="02020603050405020304" pitchFamily="18" charset="0"/>
              </a:rPr>
              <a:t>. Tożsamości oparte na </a:t>
            </a:r>
            <a:r>
              <a:rPr lang="pl-PL" dirty="0" err="1">
                <a:effectLst/>
                <a:ea typeface="Times New Roman" panose="02020603050405020304" pitchFamily="18" charset="0"/>
              </a:rPr>
              <a:t>blockchainie</a:t>
            </a:r>
            <a:r>
              <a:rPr lang="pl-PL" dirty="0">
                <a:effectLst/>
                <a:ea typeface="Times New Roman" panose="02020603050405020304" pitchFamily="18" charset="0"/>
              </a:rPr>
              <a:t> zapewnią, że strony transakcji otrzymają tożsamość cyfrową, opartą na ich rzeczywistej „prawdziwej” tożsamości fizycznej: dowodach osobistych (w przypadku osób fizycznych) i wpisach do rejestru handlowego (dla firm). Na podstawie takich tożsamości mogą być przeprowadzane i przetwarzane transakcje między osobami fizycznymi i firmami (np. car-</a:t>
            </a:r>
            <a:r>
              <a:rPr lang="pl-PL" dirty="0" err="1">
                <a:effectLst/>
                <a:ea typeface="Times New Roman" panose="02020603050405020304" pitchFamily="18" charset="0"/>
              </a:rPr>
              <a:t>sharing</a:t>
            </a:r>
            <a:r>
              <a:rPr lang="pl-PL" dirty="0">
                <a:effectLst/>
                <a:ea typeface="Times New Roman" panose="02020603050405020304" pitchFamily="18" charset="0"/>
              </a:rPr>
              <a:t>), ale także między osobami fizycznymi a maszynami (np. przewóz pasażerów samochodem autonomicznym) lub między dwiema maszynami (np. autonomiczny samochód płaci za parkowanie) w efektywny sposób przy niskich kosztach transakcyjnych i dużej szybkości transakcji.</a:t>
            </a:r>
          </a:p>
          <a:p>
            <a:pPr algn="just"/>
            <a:endParaRPr lang="pl-PL" dirty="0">
              <a:ea typeface="Times New Roman" panose="02020603050405020304" pitchFamily="18" charset="0"/>
            </a:endParaRPr>
          </a:p>
          <a:p>
            <a:pPr algn="just"/>
            <a:r>
              <a:rPr lang="pl-PL" dirty="0" err="1">
                <a:effectLst/>
                <a:ea typeface="Times New Roman" panose="02020603050405020304" pitchFamily="18" charset="0"/>
              </a:rPr>
              <a:t>IoT</a:t>
            </a:r>
            <a:r>
              <a:rPr lang="pl-PL" dirty="0">
                <a:effectLst/>
                <a:ea typeface="Times New Roman" panose="02020603050405020304" pitchFamily="18" charset="0"/>
              </a:rPr>
              <a:t> Analytics szacuje, że do 2025 roku ponad 20 miliardów urządzeń będzie podłączonych do Internetu. Urządzenia te będą częściowo podłączone do sieci płatniczej wymagającej nowej infrastruktury płatniczej. Osoby fizyczne, firmy i maszyny muszą być zarejestrowane przy użyciu swoich cyfrowych tożsamości, aby móc uczestniczyć w tej nowej sieci płatniczej. 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idealnie pasuje do zapewnienia systemu do instalowania i zarządzania cyfrowymi tożsamościami w bezpieczny i wydajny sposób. Dlatego zarządzanie tożsamością w łańcuchu bloków będzie miało w przyszłości ogromne znaczenie. Podobnie jak w przypadku konwencjonalnych systemów scentralizowanych, również system tożsamości typu </a:t>
            </a:r>
            <a:r>
              <a:rPr lang="pl-PL" dirty="0" err="1">
                <a:effectLst/>
                <a:ea typeface="Times New Roman" panose="02020603050405020304" pitchFamily="18" charset="0"/>
              </a:rPr>
              <a:t>blockchain</a:t>
            </a:r>
            <a:r>
              <a:rPr lang="pl-PL" dirty="0">
                <a:effectLst/>
                <a:ea typeface="Times New Roman" panose="02020603050405020304" pitchFamily="18" charset="0"/>
              </a:rPr>
              <a:t> musi być zgodny z przepisami o ochronie danych. W rzeczywistości 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z jej nieodłącznymi systemami dostępu i procesami szyfrowania jest nawet lepsza niż systemy nieoparte na </a:t>
            </a:r>
            <a:r>
              <a:rPr lang="pl-PL" dirty="0" err="1">
                <a:effectLst/>
                <a:ea typeface="Times New Roman" panose="02020603050405020304" pitchFamily="18" charset="0"/>
              </a:rPr>
              <a:t>blockchain</a:t>
            </a:r>
            <a:r>
              <a:rPr lang="pl-PL" dirty="0">
                <a:effectLst/>
                <a:ea typeface="Times New Roman" panose="02020603050405020304" pitchFamily="18" charset="0"/>
              </a:rPr>
              <a:t>, które są w stanie, po pierwsze, chronić dane już w fazie projektowania, po drugie, organizować własność danych, a po trzecie ułatwiać </a:t>
            </a:r>
            <a:r>
              <a:rPr lang="pl-PL" dirty="0" err="1">
                <a:effectLst/>
                <a:ea typeface="Times New Roman" panose="02020603050405020304" pitchFamily="18" charset="0"/>
              </a:rPr>
              <a:t>monetyzację</a:t>
            </a:r>
            <a:r>
              <a:rPr lang="pl-PL" dirty="0">
                <a:effectLst/>
                <a:ea typeface="Times New Roman" panose="02020603050405020304" pitchFamily="18" charset="0"/>
              </a:rPr>
              <a:t> danych. </a:t>
            </a:r>
            <a:r>
              <a:rPr lang="pl-PL" dirty="0" err="1">
                <a:effectLst/>
                <a:ea typeface="Times New Roman" panose="02020603050405020304" pitchFamily="18" charset="0"/>
              </a:rPr>
              <a:t>Blockchain</a:t>
            </a:r>
            <a:r>
              <a:rPr lang="pl-PL" dirty="0">
                <a:effectLst/>
                <a:ea typeface="Times New Roman" panose="02020603050405020304" pitchFamily="18" charset="0"/>
              </a:rPr>
              <a:t> umożliwia również zabezpieczenie tożsamości, ponieważ zapisy są niezmienne i trudne do sfałszowania.</a:t>
            </a:r>
          </a:p>
          <a:p>
            <a:pPr algn="just"/>
            <a:endParaRPr lang="pl-PL"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7779434"/>
            <a:ext cx="6051578" cy="236763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Automatyzacja</a:t>
            </a:r>
            <a:r>
              <a:rPr lang="en-US" b="1" dirty="0">
                <a:solidFill>
                  <a:srgbClr val="F79037"/>
                </a:solidFill>
              </a:rPr>
              <a:t> </a:t>
            </a:r>
            <a:r>
              <a:rPr lang="en-US" b="1" dirty="0" err="1">
                <a:solidFill>
                  <a:srgbClr val="F79037"/>
                </a:solidFill>
              </a:rPr>
              <a:t>poprzez</a:t>
            </a:r>
            <a:r>
              <a:rPr lang="en-US" b="1" dirty="0">
                <a:solidFill>
                  <a:srgbClr val="F79037"/>
                </a:solidFill>
              </a:rPr>
              <a:t> </a:t>
            </a:r>
            <a:r>
              <a:rPr lang="en-US" b="1" dirty="0" err="1">
                <a:solidFill>
                  <a:srgbClr val="F79037"/>
                </a:solidFill>
              </a:rPr>
              <a:t>inteligentne</a:t>
            </a:r>
            <a:r>
              <a:rPr lang="en-US" b="1" dirty="0">
                <a:solidFill>
                  <a:srgbClr val="F79037"/>
                </a:solidFill>
              </a:rPr>
              <a:t> </a:t>
            </a:r>
            <a:r>
              <a:rPr lang="en-US" b="1" dirty="0" err="1">
                <a:solidFill>
                  <a:srgbClr val="F79037"/>
                </a:solidFill>
              </a:rPr>
              <a:t>kontrakty</a:t>
            </a:r>
            <a:endParaRPr lang="en-US" b="1" dirty="0">
              <a:solidFill>
                <a:srgbClr val="F79037"/>
              </a:solidFill>
            </a:endParaRPr>
          </a:p>
          <a:p>
            <a:r>
              <a:rPr lang="pl-PL" dirty="0">
                <a:solidFill>
                  <a:schemeClr val="tx1"/>
                </a:solidFill>
              </a:rPr>
              <a:t>Kolejną dziedziną, która czerpie duże korzyści z łącznego zastosowania </a:t>
            </a:r>
            <a:r>
              <a:rPr lang="pl-PL" dirty="0" err="1">
                <a:solidFill>
                  <a:schemeClr val="tx1"/>
                </a:solidFill>
              </a:rPr>
              <a:t>blockchain</a:t>
            </a:r>
            <a:r>
              <a:rPr lang="pl-PL" dirty="0">
                <a:solidFill>
                  <a:schemeClr val="tx1"/>
                </a:solidFill>
              </a:rPr>
              <a:t>, </a:t>
            </a:r>
            <a:r>
              <a:rPr lang="pl-PL" dirty="0" err="1">
                <a:solidFill>
                  <a:schemeClr val="tx1"/>
                </a:solidFill>
              </a:rPr>
              <a:t>IoT</a:t>
            </a:r>
            <a:r>
              <a:rPr lang="pl-PL" dirty="0">
                <a:solidFill>
                  <a:schemeClr val="tx1"/>
                </a:solidFill>
              </a:rPr>
              <a:t> i AI, jest automatyzacja procesów biznesowych. Inteligentne kontrakty mają ogromny potencjał w zakresie zwiększania wydajności w różnych sektorach, ale obecnie nie są szeroko stosowane w branży. Wynika to z faktu, że klasyczne inteligentne kontrakty wymagają aktywów kryptograficznych. Firmy zazwyczaj niechętnie korzystają z aktywów kryptograficznych ze względu na ograniczenia regulacyjne i ekonomiczne. Główną wadą aktywów kryptograficznych są ich wahania cen. Jeśli inteligentny kontrakt jest denominowany w aktywach kryptograficznych, strona otrzymująca jest narażona na wysokie ryzyko kursowe ze względu na zmienną cenę. Nawet jeśli monety zapewniają wysoki poziom stabilności cen (</a:t>
            </a:r>
            <a:r>
              <a:rPr lang="pl-PL" dirty="0" err="1">
                <a:solidFill>
                  <a:schemeClr val="tx1"/>
                </a:solidFill>
              </a:rPr>
              <a:t>stablecoiny</a:t>
            </a:r>
            <a:r>
              <a:rPr lang="pl-PL" dirty="0">
                <a:solidFill>
                  <a:schemeClr val="tx1"/>
                </a:solidFill>
              </a:rPr>
              <a:t>), większość firm przemysłowych może ich nie przyjąć ze względu na kilka wad. Po pierwsze, </a:t>
            </a:r>
            <a:r>
              <a:rPr lang="pl-PL" dirty="0" err="1">
                <a:solidFill>
                  <a:schemeClr val="tx1"/>
                </a:solidFill>
              </a:rPr>
              <a:t>stablecoiny</a:t>
            </a:r>
            <a:r>
              <a:rPr lang="pl-PL" dirty="0">
                <a:solidFill>
                  <a:schemeClr val="tx1"/>
                </a:solidFill>
              </a:rPr>
              <a:t> są obecnie nieuregulowane, dlatego firmy niechętne ryzyku starają się nie korzystać z tych aktywów. Po drugie, systemy informatyczne i księgowe firm nie są denominowane w aktywach kryptograficznych, ale w walutach </a:t>
            </a:r>
            <a:r>
              <a:rPr lang="pl-PL" dirty="0" err="1">
                <a:solidFill>
                  <a:schemeClr val="tx1"/>
                </a:solidFill>
              </a:rPr>
              <a:t>fiducjarnych</a:t>
            </a:r>
            <a:r>
              <a:rPr lang="pl-PL" dirty="0">
                <a:solidFill>
                  <a:schemeClr val="tx1"/>
                </a:solidFill>
              </a:rPr>
              <a:t>, takich jak euro lub dolar amerykański. Konwersja </a:t>
            </a:r>
            <a:r>
              <a:rPr lang="pl-PL" dirty="0" err="1">
                <a:solidFill>
                  <a:schemeClr val="tx1"/>
                </a:solidFill>
              </a:rPr>
              <a:t>stablecoinów</a:t>
            </a:r>
            <a:r>
              <a:rPr lang="pl-PL" dirty="0">
                <a:solidFill>
                  <a:schemeClr val="tx1"/>
                </a:solidFill>
              </a:rPr>
              <a:t> na waluty </a:t>
            </a:r>
            <a:r>
              <a:rPr lang="pl-PL" dirty="0" err="1">
                <a:solidFill>
                  <a:schemeClr val="tx1"/>
                </a:solidFill>
              </a:rPr>
              <a:t>fiducjarne</a:t>
            </a:r>
            <a:r>
              <a:rPr lang="pl-PL" dirty="0">
                <a:solidFill>
                  <a:schemeClr val="tx1"/>
                </a:solidFill>
              </a:rPr>
              <a:t> do celów księgowych jest obciążeniem operacyjnym, ponieważ wymaga zarówno personelu, jak i poświęcenia odpowiednich zasobów finansowych.</a:t>
            </a:r>
          </a:p>
        </p:txBody>
      </p:sp>
    </p:spTree>
    <p:extLst>
      <p:ext uri="{BB962C8B-B14F-4D97-AF65-F5344CB8AC3E}">
        <p14:creationId xmlns:p14="http://schemas.microsoft.com/office/powerpoint/2010/main" val="251607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Bef>
                <a:spcPts val="200"/>
              </a:spcBef>
            </a:pP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Blockchainowe</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euro</a:t>
            </a: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Jest tylko jeden sposób, w jaki inteligentne kontrakty mogą rozwinąć swój pełny potencjał. Waluta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fiducjarna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oparta na łańcuchu bloków jest niezbędna do „przepływu” inteligentnej umowy. Tylko cyfrowe euro oparte 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umożliwiłoby istnienie denominowanych w euro inteligentnych kontraktów, dzięki którym urządzenia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mogą bezpośrednio oferować usługi, takie jak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leasing i faktoring. </a:t>
            </a:r>
          </a:p>
          <a:p>
            <a:pPr algn="just">
              <a:spcBef>
                <a:spcPts val="1200"/>
              </a:spcBef>
              <a:spcAft>
                <a:spcPts val="1200"/>
              </a:spcAft>
            </a:pP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Dzięki cyfrowej walucie opartej na łańcuchu bloków mikropłatności za urządzenia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mogłyby być przeprowadzane łatwo i ekonomicznie. Wszystkie transakcje denominowane w walucie opartej 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byłyby bezpośrednio uwzględniane w wewnętrznych systemach księgowych i informatycznych i nie musiałyby być przeliczane. Kolejną zaletą byłoby to, że takie euro oparte na łańcuchu bloków byłoby zgodne z obowiązującymi przepisami. Pierwsze startupy, takie jak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CashOnLedger</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Monerium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opracowały takie waluty w 2019 roku. Wykorzystują licencje pieniądza elektronicznego do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walut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fiducjarnych</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przeciwieństwie do aktywów kryptograficznych, a w szczególności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stablecoinów</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firmy wymagające takich rozwiązań płatniczych nie muszą obawiać się niepewności regulacyjnej, ponieważ wszyscy gracze działają zgodnie z obowiązującymi przepisami.</a:t>
            </a:r>
          </a:p>
          <a:p>
            <a:pPr algn="just">
              <a:spcBef>
                <a:spcPts val="1200"/>
              </a:spcBef>
              <a:spcAft>
                <a:spcPts val="1200"/>
              </a:spcAft>
            </a:pP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Cyfrowe</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waluty</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banku</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centralnego</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Jak opisano wcześniej, euro oparte na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dirty="0">
                <a:effectLst/>
                <a:latin typeface="Calibri" panose="020F0502020204030204" pitchFamily="34" charset="0"/>
                <a:ea typeface="Times New Roman" panose="02020603050405020304" pitchFamily="18" charset="0"/>
                <a:cs typeface="Calibri" panose="020F0502020204030204" pitchFamily="34" charset="0"/>
              </a:rPr>
              <a:t> jest obecnie emitowane przez banki i instytucje pieniądza elektronicznego. Również bank centralny mógłby uruchomić taką cyfrową walutę. W literaturze nazywa się to „cyfrową walutą banku centralnego” (CBDC). Według niedawnego badania Banku Rozrachunków Międzynarodowych ponad 70 banków centralnych na całym świecie analizuje implikacje CBDC. Jednak tylko garstka banków centralnych wprowadziła taką walutę. Niemniej, banki centralne zaczynają angażować się w cyfrowe waluty, np. Europejski Bank Centralny ogłosił projekt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EUROchain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który będzie prototypem CBDC opracowanym w ramach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Corda</a:t>
            </a:r>
            <a:r>
              <a:rPr lang="pl-PL" sz="1100" dirty="0">
                <a:effectLst/>
                <a:latin typeface="Calibri" panose="020F0502020204030204" pitchFamily="34" charset="0"/>
                <a:ea typeface="Times New Roman" panose="02020603050405020304" pitchFamily="18" charset="0"/>
                <a:cs typeface="Calibri" panose="020F0502020204030204" pitchFamily="34" charset="0"/>
              </a:rPr>
              <a:t> DLT.</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Wydana przez EBC cyfrowa waluta banku centralnego oparta na </a:t>
            </a:r>
            <a:r>
              <a:rPr lang="pl-PL"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umożliwiłaby wykorzystanie pieniędzy banku centralnego do inteligentnych kontraktów.</a:t>
            </a:r>
          </a:p>
          <a:p>
            <a:pPr algn="just"/>
            <a:endParaRPr lang="pl-PL"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Dlaczego jest to konieczne? Jakie są zalety cyfrowego euro emitowanego przez bank centralny w porównaniu z cyfrowym euro emitowanym przez instytucje pieniądza elektronicznego? Pieniądz elektroniczny uznawany jest za pieniądz banku komercyjnego, podczas gdy pieniądz dostarczany przez bank centralny to pieniądz banku centralnego. Nawet jeśli oba rodzaje pieniądza reprezentują cyfrową wersję euro, w przypadku bankructwa pieniądz banku komercyjnego może zostać niewypłacalny, podczas gdy pieniądz banku centralnego jest roszczeniem wobec banku centralnego i nie może zostać niewypłacalny. Ta różnica staje się bardzo istotna w przypadku zawirowań finansowych, gdy bankom i instytucjom pieniądza elektronicznego grozi bankructwo.</a:t>
            </a:r>
            <a:endParaRPr lang="en-US" sz="1100" dirty="0">
              <a:solidFill>
                <a:srgbClr val="000000"/>
              </a:solidFill>
              <a:latin typeface="Calibri" panose="020F0502020204030204" pitchFamily="34" charset="0"/>
              <a:ea typeface="Times New Roman" panose="02020603050405020304" pitchFamily="18" charset="0"/>
            </a:endParaRP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7035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2"/>
            <a:ext cx="6051635" cy="3827305"/>
          </a:xfrm>
        </p:spPr>
        <p:txBody>
          <a:bodyPr numCol="2"/>
          <a:lstStyle/>
          <a:p>
            <a:pPr algn="just"/>
            <a:r>
              <a:rPr lang="pl-PL" b="1" dirty="0" err="1">
                <a:solidFill>
                  <a:srgbClr val="F79037"/>
                </a:solidFill>
                <a:effectLst/>
                <a:ea typeface="Times New Roman" panose="02020603050405020304" pitchFamily="18" charset="0"/>
              </a:rPr>
              <a:t>Monetyzacja</a:t>
            </a:r>
            <a:r>
              <a:rPr lang="pl-PL" b="1" dirty="0">
                <a:solidFill>
                  <a:srgbClr val="F79037"/>
                </a:solidFill>
                <a:effectLst/>
                <a:ea typeface="Times New Roman" panose="02020603050405020304" pitchFamily="18" charset="0"/>
              </a:rPr>
              <a:t> urządzeń </a:t>
            </a:r>
            <a:r>
              <a:rPr lang="pl-PL" b="1" dirty="0" err="1">
                <a:solidFill>
                  <a:srgbClr val="F79037"/>
                </a:solidFill>
                <a:effectLst/>
                <a:ea typeface="Times New Roman" panose="02020603050405020304" pitchFamily="18" charset="0"/>
              </a:rPr>
              <a:t>IoT</a:t>
            </a:r>
            <a:r>
              <a:rPr lang="pl-PL" b="1" dirty="0">
                <a:solidFill>
                  <a:srgbClr val="F79037"/>
                </a:solidFill>
                <a:effectLst/>
                <a:ea typeface="Times New Roman" panose="02020603050405020304" pitchFamily="18" charset="0"/>
              </a:rPr>
              <a:t> poprzez </a:t>
            </a:r>
            <a:r>
              <a:rPr lang="pl-PL" b="1" dirty="0" err="1">
                <a:solidFill>
                  <a:srgbClr val="F79037"/>
                </a:solidFill>
                <a:effectLst/>
                <a:ea typeface="Times New Roman" panose="02020603050405020304" pitchFamily="18" charset="0"/>
              </a:rPr>
              <a:t>tokenizację</a:t>
            </a:r>
            <a:endParaRPr lang="pl-PL"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Poza usprawnieniem zarządzania danymi, wspieraniem uwierzytelniania uczestników sieci i ułatwianiem automatyzacji procesów biznesowych, 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może odblokować nowe modele biznesowe umożliwiające </a:t>
            </a:r>
            <a:r>
              <a:rPr lang="pl-PL" dirty="0" err="1">
                <a:effectLst/>
                <a:ea typeface="Times New Roman" panose="02020603050405020304" pitchFamily="18" charset="0"/>
              </a:rPr>
              <a:t>monetyzację</a:t>
            </a:r>
            <a:r>
              <a:rPr lang="pl-PL" dirty="0">
                <a:effectLst/>
                <a:ea typeface="Times New Roman" panose="02020603050405020304" pitchFamily="18" charset="0"/>
              </a:rPr>
              <a:t> urządzeń </a:t>
            </a:r>
            <a:r>
              <a:rPr lang="pl-PL" dirty="0" err="1">
                <a:effectLst/>
                <a:ea typeface="Times New Roman" panose="02020603050405020304" pitchFamily="18" charset="0"/>
              </a:rPr>
              <a:t>IoT</a:t>
            </a:r>
            <a:r>
              <a:rPr lang="pl-PL" dirty="0">
                <a:effectLst/>
                <a:ea typeface="Times New Roman" panose="02020603050405020304" pitchFamily="18" charset="0"/>
              </a:rPr>
              <a:t>. 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umożliwia dematerializację aktywów („</a:t>
            </a:r>
            <a:r>
              <a:rPr lang="pl-PL" dirty="0" err="1">
                <a:effectLst/>
                <a:ea typeface="Times New Roman" panose="02020603050405020304" pitchFamily="18" charset="0"/>
              </a:rPr>
              <a:t>tokenizację</a:t>
            </a:r>
            <a:r>
              <a:rPr lang="pl-PL" dirty="0">
                <a:effectLst/>
                <a:ea typeface="Times New Roman" panose="02020603050405020304" pitchFamily="18" charset="0"/>
              </a:rPr>
              <a:t>”).</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Przykład: pomyśl o lampie (np. latarni ulicznej), która ma swoją własną tożsamość (opartą na łańcuchu bloków) i działa z euro opartym na łańcuchu bloków. Zastosowanie technologii </a:t>
            </a:r>
            <a:r>
              <a:rPr lang="pl-PL" dirty="0" err="1">
                <a:effectLst/>
                <a:ea typeface="Times New Roman" panose="02020603050405020304" pitchFamily="18" charset="0"/>
              </a:rPr>
              <a:t>blockchain</a:t>
            </a:r>
            <a:r>
              <a:rPr lang="pl-PL" dirty="0">
                <a:effectLst/>
                <a:ea typeface="Times New Roman" panose="02020603050405020304" pitchFamily="18" charset="0"/>
              </a:rPr>
              <a:t> sprawia, że lampa jest bytem autonomicznym, działającym „na swoim”. Za pomocą inteligentnych kontraktów możliwe są bezpośrednie płatności na lampę. Po otrzymaniu odpowiedniej płatności lampka się włączy. Takie płatności mogą być zapewniane przez osoby fizyczne, firmy, a nawet administrację publiczną. W rezultacie możliwe stają się systemy płatności typu „</a:t>
            </a:r>
            <a:r>
              <a:rPr lang="pl-PL" dirty="0" err="1">
                <a:effectLst/>
                <a:ea typeface="Times New Roman" panose="02020603050405020304" pitchFamily="18" charset="0"/>
              </a:rPr>
              <a:t>pay</a:t>
            </a:r>
            <a:r>
              <a:rPr lang="pl-PL" dirty="0">
                <a:effectLst/>
                <a:ea typeface="Times New Roman" panose="02020603050405020304" pitchFamily="18" charset="0"/>
              </a:rPr>
              <a:t>-per-</a:t>
            </a:r>
            <a:r>
              <a:rPr lang="pl-PL" dirty="0" err="1">
                <a:effectLst/>
                <a:ea typeface="Times New Roman" panose="02020603050405020304" pitchFamily="18" charset="0"/>
              </a:rPr>
              <a:t>use</a:t>
            </a:r>
            <a:r>
              <a:rPr lang="pl-PL" dirty="0">
                <a:effectLst/>
                <a:ea typeface="Times New Roman" panose="02020603050405020304" pitchFamily="18" charset="0"/>
              </a:rPr>
              <a:t>”.</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Lampy te można dalej </a:t>
            </a:r>
            <a:r>
              <a:rPr lang="pl-PL" dirty="0" err="1">
                <a:effectLst/>
                <a:ea typeface="Times New Roman" panose="02020603050405020304" pitchFamily="18" charset="0"/>
              </a:rPr>
              <a:t>tokenizować</a:t>
            </a:r>
            <a:r>
              <a:rPr lang="pl-PL" dirty="0">
                <a:effectLst/>
                <a:ea typeface="Times New Roman" panose="02020603050405020304" pitchFamily="18" charset="0"/>
              </a:rPr>
              <a:t>, aby inwestorzy mogli w nie inwestować w postaci aktywów cyfrowych. Inwestorzy mieliby motywację do budowy i konserwacji lamp na pełną skalę, ponieważ inwestorzy otrzymują udział w zyskach z lampy. Zapewniając zachęty dla inwestorów do inwestowania w budowę i konserwację lamp, można wygenerować nową falę inwestycji. </a:t>
            </a:r>
            <a:r>
              <a:rPr lang="pl-PL" dirty="0" err="1">
                <a:effectLst/>
                <a:ea typeface="Times New Roman" panose="02020603050405020304" pitchFamily="18" charset="0"/>
              </a:rPr>
              <a:t>Tokenizacja</a:t>
            </a:r>
            <a:r>
              <a:rPr lang="pl-PL" dirty="0">
                <a:effectLst/>
                <a:ea typeface="Times New Roman" panose="02020603050405020304" pitchFamily="18" charset="0"/>
              </a:rPr>
              <a:t> jest korzystna nie tylko w przypadku lamp, ale także wszelkiego rodzaju urządzeń </a:t>
            </a:r>
            <a:r>
              <a:rPr lang="pl-PL" dirty="0" err="1">
                <a:effectLst/>
                <a:ea typeface="Times New Roman" panose="02020603050405020304" pitchFamily="18" charset="0"/>
              </a:rPr>
              <a:t>IoT</a:t>
            </a:r>
            <a:r>
              <a:rPr lang="pl-PL" dirty="0">
                <a:effectLst/>
                <a:ea typeface="Times New Roman" panose="02020603050405020304" pitchFamily="18" charset="0"/>
              </a:rPr>
              <a:t>, takich jak czujniki, samochody, maszyny czy kamery. Jedynym wymogiem do </a:t>
            </a:r>
            <a:r>
              <a:rPr lang="pl-PL" dirty="0" err="1">
                <a:effectLst/>
                <a:ea typeface="Times New Roman" panose="02020603050405020304" pitchFamily="18" charset="0"/>
              </a:rPr>
              <a:t>tokenizacji</a:t>
            </a:r>
            <a:r>
              <a:rPr lang="pl-PL" dirty="0">
                <a:effectLst/>
                <a:ea typeface="Times New Roman" panose="02020603050405020304" pitchFamily="18" charset="0"/>
              </a:rPr>
              <a:t> jest połączenie z Internetem i siecią </a:t>
            </a:r>
            <a:r>
              <a:rPr lang="pl-PL" dirty="0" err="1">
                <a:effectLst/>
                <a:ea typeface="Times New Roman" panose="02020603050405020304" pitchFamily="18" charset="0"/>
              </a:rPr>
              <a:t>blockchain</a:t>
            </a:r>
            <a:r>
              <a:rPr lang="pl-PL" dirty="0">
                <a:effectLst/>
                <a:ea typeface="Times New Roman" panose="02020603050405020304" pitchFamily="18" charset="0"/>
              </a:rPr>
              <a:t>.</a:t>
            </a:r>
          </a:p>
          <a:p>
            <a:pPr algn="just"/>
            <a:endParaRPr lang="en-US" dirty="0">
              <a:effectLst/>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a:effectLst/>
                <a:ea typeface="Times New Roman" panose="02020603050405020304" pitchFamily="18" charset="0"/>
              </a:rPr>
              <a:t> </a:t>
            </a:r>
            <a:endParaRPr lang="en-LB"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0" t="-2404" b="-2406"/>
          <a:stretch/>
        </p:blipFill>
        <p:spPr>
          <a:xfrm>
            <a:off x="478306" y="4676857"/>
            <a:ext cx="6603063" cy="2126316"/>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61772" y="66375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rPr>
              <a:t>Rysunek 19: Przykłady konwergencji </a:t>
            </a:r>
            <a:r>
              <a:rPr lang="pl-PL" sz="1100" i="0" dirty="0" err="1">
                <a:solidFill>
                  <a:srgbClr val="F79037"/>
                </a:solidFill>
                <a:effectLst/>
                <a:latin typeface="Calibri" panose="020F0502020204030204" pitchFamily="34" charset="0"/>
                <a:ea typeface="Times New Roman" panose="02020603050405020304" pitchFamily="18" charset="0"/>
              </a:rPr>
              <a:t>Blockchain</a:t>
            </a:r>
            <a:r>
              <a:rPr lang="pl-PL" sz="1100" i="0" dirty="0">
                <a:solidFill>
                  <a:srgbClr val="F79037"/>
                </a:solidFill>
                <a:effectLst/>
                <a:latin typeface="Calibri" panose="020F0502020204030204" pitchFamily="34" charset="0"/>
                <a:ea typeface="Times New Roman" panose="02020603050405020304" pitchFamily="18" charset="0"/>
              </a:rPr>
              <a:t>, </a:t>
            </a:r>
            <a:r>
              <a:rPr lang="pl-PL" sz="1100" i="0" dirty="0" err="1">
                <a:solidFill>
                  <a:srgbClr val="F79037"/>
                </a:solidFill>
                <a:effectLst/>
                <a:latin typeface="Calibri" panose="020F0502020204030204" pitchFamily="34" charset="0"/>
                <a:ea typeface="Times New Roman" panose="02020603050405020304" pitchFamily="18" charset="0"/>
              </a:rPr>
              <a:t>IoT</a:t>
            </a:r>
            <a:r>
              <a:rPr lang="pl-PL" sz="1100" i="0" dirty="0">
                <a:solidFill>
                  <a:srgbClr val="F79037"/>
                </a:solidFill>
                <a:effectLst/>
                <a:latin typeface="Calibri" panose="020F0502020204030204" pitchFamily="34" charset="0"/>
                <a:ea typeface="Times New Roman" panose="02020603050405020304" pitchFamily="18" charset="0"/>
              </a:rPr>
              <a:t> i AI</a:t>
            </a:r>
          </a:p>
        </p:txBody>
      </p:sp>
      <p:grpSp>
        <p:nvGrpSpPr>
          <p:cNvPr id="7" name="Group 6">
            <a:extLst>
              <a:ext uri="{FF2B5EF4-FFF2-40B4-BE49-F238E27FC236}">
                <a16:creationId xmlns:a16="http://schemas.microsoft.com/office/drawing/2014/main" id="{C90A905B-FABF-E92B-B4BE-E3DF3E0B8C0F}"/>
              </a:ext>
            </a:extLst>
          </p:cNvPr>
          <p:cNvGrpSpPr/>
          <p:nvPr/>
        </p:nvGrpSpPr>
        <p:grpSpPr>
          <a:xfrm flipH="1">
            <a:off x="6034987" y="3078134"/>
            <a:ext cx="1712396" cy="1673613"/>
            <a:chOff x="-220413" y="5797823"/>
            <a:chExt cx="1967946" cy="1923375"/>
          </a:xfrm>
        </p:grpSpPr>
        <p:sp>
          <p:nvSpPr>
            <p:cNvPr id="8" name="Freeform 7">
              <a:extLst>
                <a:ext uri="{FF2B5EF4-FFF2-40B4-BE49-F238E27FC236}">
                  <a16:creationId xmlns:a16="http://schemas.microsoft.com/office/drawing/2014/main" id="{0040D8E9-4552-62B1-AADA-9989DE2A12F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096AC63-2E66-2093-DC38-898CC5E78731}"/>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014E83CE-6FB5-E5DE-0596-9C78B511E049}"/>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4FDACA2E-888E-F6AF-48CD-4062F590891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102317F-1D27-1CD6-421F-3BE301BE283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6C86822-EA0A-58A2-B40D-B6689D526A4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9E570AA6-F3B7-FE4E-1C75-7FC8754D963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31565213-88FD-F8DE-AF2A-B6D88CA7C0E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63E4F48E-D931-CA24-ED1C-ADF9370542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C2FBB3E8-30BA-B18F-682A-8E8AA241A81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D40537C3-154B-2860-9C58-16F911D298C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9655259-5C44-AACC-4364-48A4D886636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6D442652-5972-3929-24A4-5F338A38889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8D4D68E-EA38-9247-30BE-E3C09C7083C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9" name="Text Placeholder 17">
            <a:extLst>
              <a:ext uri="{FF2B5EF4-FFF2-40B4-BE49-F238E27FC236}">
                <a16:creationId xmlns:a16="http://schemas.microsoft.com/office/drawing/2014/main" id="{D1E867CD-E623-5248-6E12-4B1738B2B367}"/>
              </a:ext>
            </a:extLst>
          </p:cNvPr>
          <p:cNvSpPr txBox="1">
            <a:spLocks/>
          </p:cNvSpPr>
          <p:nvPr/>
        </p:nvSpPr>
        <p:spPr>
          <a:xfrm>
            <a:off x="771149" y="7104184"/>
            <a:ext cx="6051578" cy="3235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Wnioski</a:t>
            </a:r>
            <a:endParaRPr lang="en-US" b="1" dirty="0">
              <a:solidFill>
                <a:srgbClr val="F79037"/>
              </a:solidFill>
            </a:endParaRPr>
          </a:p>
          <a:p>
            <a:pPr algn="just"/>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i AI to innowacje zapewniające ogromne korzyści w zakresie bezpieczeństwa, przejrzystości, niezmienności, prywatności i automatyzacji procesów biznesowych. Jednak wpływ tych innowacji jest jeszcze większy, gdy się je ze sobą połączy. Uważamy, że w przyszłości innowacje te będą wspólnie napędzać cyfryzację branży. Ta konwergencja podniesie jakość zarządzania danymi poprzez osiągnięcie wyższego stopnia standaryzacji, prywatności i bezpieczeństwa danych. Ponadto możliwe są nowe modele biznesowe, dzięki którym autonomiczni agenci (np. czujniki, samochody, maszyny, ciężarówki, kamery i inne urządzenia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mogą być konfigurowani jako źródła zysków, które autonomicznie wysyłają i odbierają pieniądze. Zalecamy osobom decyzyjnym zaangażowanie się w te technologie w celu osiągnięcia wzrostu wydajności. Technologia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połączona z AI i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prowadzą do nowej epoki digitalizacji.</a:t>
            </a:r>
          </a:p>
          <a:p>
            <a:pPr algn="just"/>
            <a:endParaRPr lang="pl-PL" dirty="0">
              <a:solidFill>
                <a:srgbClr val="000000"/>
              </a:solidFill>
              <a:effectLst/>
              <a:ea typeface="Times New Roman" panose="02020603050405020304" pitchFamily="18" charset="0"/>
            </a:endParaRPr>
          </a:p>
          <a:p>
            <a:pPr algn="just"/>
            <a:r>
              <a:rPr lang="pl-PL" dirty="0">
                <a:solidFill>
                  <a:srgbClr val="000000"/>
                </a:solidFill>
                <a:effectLst/>
                <a:ea typeface="Times New Roman" panose="02020603050405020304" pitchFamily="18" charset="0"/>
                <a:hlinkClick r:id="rId3"/>
              </a:rPr>
              <a:t>Aby dowiedzieć się więcej o czynnikach sukcesu związanych z wykorzystaniem technologii </a:t>
            </a:r>
            <a:r>
              <a:rPr lang="pl-PL" dirty="0" err="1">
                <a:solidFill>
                  <a:srgbClr val="000000"/>
                </a:solidFill>
                <a:effectLst/>
                <a:ea typeface="Times New Roman" panose="02020603050405020304" pitchFamily="18" charset="0"/>
                <a:hlinkClick r:id="rId3"/>
              </a:rPr>
              <a:t>blockchain</a:t>
            </a:r>
            <a:r>
              <a:rPr lang="pl-PL" dirty="0">
                <a:solidFill>
                  <a:srgbClr val="000000"/>
                </a:solidFill>
                <a:effectLst/>
                <a:ea typeface="Times New Roman" panose="02020603050405020304" pitchFamily="18" charset="0"/>
                <a:hlinkClick r:id="rId3"/>
              </a:rPr>
              <a:t> we wszystkich dziedzinach biznesu, posłuchaj odcinka </a:t>
            </a:r>
            <a:r>
              <a:rPr lang="pl-PL" dirty="0" err="1">
                <a:solidFill>
                  <a:srgbClr val="000000"/>
                </a:solidFill>
                <a:effectLst/>
                <a:ea typeface="Times New Roman" panose="02020603050405020304" pitchFamily="18" charset="0"/>
                <a:hlinkClick r:id="rId3"/>
              </a:rPr>
              <a:t>podcastu</a:t>
            </a:r>
            <a:r>
              <a:rPr lang="pl-PL" dirty="0">
                <a:solidFill>
                  <a:srgbClr val="000000"/>
                </a:solidFill>
                <a:effectLst/>
                <a:ea typeface="Times New Roman" panose="02020603050405020304" pitchFamily="18" charset="0"/>
                <a:hlinkClick r:id="rId3"/>
              </a:rPr>
              <a:t> </a:t>
            </a:r>
            <a:r>
              <a:rPr lang="pl-PL" dirty="0" err="1">
                <a:solidFill>
                  <a:srgbClr val="000000"/>
                </a:solidFill>
                <a:effectLst/>
                <a:ea typeface="Times New Roman" panose="02020603050405020304" pitchFamily="18" charset="0"/>
                <a:hlinkClick r:id="rId3"/>
              </a:rPr>
              <a:t>Generation</a:t>
            </a:r>
            <a:r>
              <a:rPr lang="pl-PL" dirty="0">
                <a:solidFill>
                  <a:srgbClr val="000000"/>
                </a:solidFill>
                <a:effectLst/>
                <a:ea typeface="Times New Roman" panose="02020603050405020304" pitchFamily="18" charset="0"/>
                <a:hlinkClick r:id="rId3"/>
              </a:rPr>
              <a:t> </a:t>
            </a:r>
            <a:r>
              <a:rPr lang="pl-PL" dirty="0" err="1">
                <a:solidFill>
                  <a:srgbClr val="000000"/>
                </a:solidFill>
                <a:effectLst/>
                <a:ea typeface="Times New Roman" panose="02020603050405020304" pitchFamily="18" charset="0"/>
                <a:hlinkClick r:id="rId3"/>
              </a:rPr>
              <a:t>Blockchain</a:t>
            </a:r>
            <a:r>
              <a:rPr lang="pl-PL" dirty="0">
                <a:solidFill>
                  <a:srgbClr val="000000"/>
                </a:solidFill>
                <a:effectLst/>
                <a:ea typeface="Times New Roman" panose="02020603050405020304" pitchFamily="18" charset="0"/>
                <a:hlinkClick r:id="rId3"/>
              </a:rPr>
              <a:t>. </a:t>
            </a:r>
            <a:endParaRPr lang="pl-PL" dirty="0">
              <a:solidFill>
                <a:srgbClr val="000000"/>
              </a:solidFill>
              <a:effectLst/>
              <a:ea typeface="Times New Roman" panose="02020603050405020304" pitchFamily="18" charset="0"/>
            </a:endParaRPr>
          </a:p>
        </p:txBody>
      </p:sp>
      <p:grpSp>
        <p:nvGrpSpPr>
          <p:cNvPr id="39" name="Group 38">
            <a:extLst>
              <a:ext uri="{FF2B5EF4-FFF2-40B4-BE49-F238E27FC236}">
                <a16:creationId xmlns:a16="http://schemas.microsoft.com/office/drawing/2014/main" id="{DAC1133D-4EB4-AEC9-84D9-9C868E979A1D}"/>
              </a:ext>
            </a:extLst>
          </p:cNvPr>
          <p:cNvGrpSpPr/>
          <p:nvPr/>
        </p:nvGrpSpPr>
        <p:grpSpPr>
          <a:xfrm>
            <a:off x="5569671" y="8892026"/>
            <a:ext cx="847095" cy="1129232"/>
            <a:chOff x="1778162" y="2675755"/>
            <a:chExt cx="4006677" cy="5341157"/>
          </a:xfrm>
        </p:grpSpPr>
        <p:sp>
          <p:nvSpPr>
            <p:cNvPr id="40" name="Freeform 39">
              <a:extLst>
                <a:ext uri="{FF2B5EF4-FFF2-40B4-BE49-F238E27FC236}">
                  <a16:creationId xmlns:a16="http://schemas.microsoft.com/office/drawing/2014/main" id="{FB35D3BD-9627-F7D8-920D-D3201388A69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5291B2C-6224-2E2D-E5EF-92B25867684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B7FC11F-8054-430E-B690-74FA3F633AFB}"/>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3" name="Straight Connector 42">
            <a:extLst>
              <a:ext uri="{FF2B5EF4-FFF2-40B4-BE49-F238E27FC236}">
                <a16:creationId xmlns:a16="http://schemas.microsoft.com/office/drawing/2014/main" id="{F427F848-E6B0-7B27-5D70-83E5B3D91B62}"/>
              </a:ext>
            </a:extLst>
          </p:cNvPr>
          <p:cNvCxnSpPr>
            <a:cxnSpLocks/>
          </p:cNvCxnSpPr>
          <p:nvPr/>
        </p:nvCxnSpPr>
        <p:spPr>
          <a:xfrm>
            <a:off x="4119141" y="1003810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17969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7402</TotalTime>
  <Words>7552</Words>
  <Application>Microsoft Office PowerPoint</Application>
  <PresentationFormat>Niestandardowy</PresentationFormat>
  <Paragraphs>358</Paragraphs>
  <Slides>28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28</vt:i4>
      </vt:variant>
    </vt:vector>
  </HeadingPairs>
  <TitlesOfParts>
    <vt:vector size="36"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449</cp:revision>
  <dcterms:created xsi:type="dcterms:W3CDTF">2021-06-15T11:45:52Z</dcterms:created>
  <dcterms:modified xsi:type="dcterms:W3CDTF">2023-03-07T12:16:31Z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