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handoutMasterIdLst>
    <p:handoutMasterId r:id="rId33"/>
  </p:handoutMasterIdLst>
  <p:sldIdLst>
    <p:sldId id="256" r:id="rId5"/>
    <p:sldId id="376" r:id="rId6"/>
    <p:sldId id="377" r:id="rId7"/>
    <p:sldId id="378" r:id="rId8"/>
    <p:sldId id="379" r:id="rId9"/>
    <p:sldId id="382"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401" r:id="rId29"/>
    <p:sldId id="402" r:id="rId30"/>
    <p:sldId id="268" r:id="rId31"/>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80B214-B5EB-4313-A601-C422EDEAA06F}" v="22" dt="2023-03-02T10:40:59.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96281"/>
  </p:normalViewPr>
  <p:slideViewPr>
    <p:cSldViewPr snapToGrid="0" snapToObjects="1">
      <p:cViewPr varScale="1">
        <p:scale>
          <a:sx n="50" d="100"/>
          <a:sy n="50" d="100"/>
        </p:scale>
        <p:origin x="2789" y="62"/>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iamin Zawilla" userId="ddf0d743-5318-4a4c-9abc-8826c9d150fb" providerId="ADAL" clId="{AA80B214-B5EB-4313-A601-C422EDEAA06F}"/>
    <pc:docChg chg="undo redo custSel modSld">
      <pc:chgData name="Beniamin Zawilla" userId="ddf0d743-5318-4a4c-9abc-8826c9d150fb" providerId="ADAL" clId="{AA80B214-B5EB-4313-A601-C422EDEAA06F}" dt="2023-03-02T10:41:09.541" v="556" actId="6549"/>
      <pc:docMkLst>
        <pc:docMk/>
      </pc:docMkLst>
      <pc:sldChg chg="addSp delSp modSp mod">
        <pc:chgData name="Beniamin Zawilla" userId="ddf0d743-5318-4a4c-9abc-8826c9d150fb" providerId="ADAL" clId="{AA80B214-B5EB-4313-A601-C422EDEAA06F}" dt="2023-03-02T10:14:52.669" v="50" actId="20577"/>
        <pc:sldMkLst>
          <pc:docMk/>
          <pc:sldMk cId="2653974582" sldId="256"/>
        </pc:sldMkLst>
        <pc:spChg chg="add del mod">
          <ac:chgData name="Beniamin Zawilla" userId="ddf0d743-5318-4a4c-9abc-8826c9d150fb" providerId="ADAL" clId="{AA80B214-B5EB-4313-A601-C422EDEAA06F}" dt="2023-03-02T10:14:21.712" v="1" actId="478"/>
          <ac:spMkLst>
            <pc:docMk/>
            <pc:sldMk cId="2653974582" sldId="256"/>
            <ac:spMk id="3" creationId="{D9BBCE0A-1689-610E-5C68-1B11FEF41D71}"/>
          </ac:spMkLst>
        </pc:spChg>
        <pc:spChg chg="add mod">
          <ac:chgData name="Beniamin Zawilla" userId="ddf0d743-5318-4a4c-9abc-8826c9d150fb" providerId="ADAL" clId="{AA80B214-B5EB-4313-A601-C422EDEAA06F}" dt="2023-03-02T10:14:21.920" v="2"/>
          <ac:spMkLst>
            <pc:docMk/>
            <pc:sldMk cId="2653974582" sldId="256"/>
            <ac:spMk id="4" creationId="{F598533B-6DCA-54AB-6A2A-253C3C3E3407}"/>
          </ac:spMkLst>
        </pc:spChg>
        <pc:spChg chg="del">
          <ac:chgData name="Beniamin Zawilla" userId="ddf0d743-5318-4a4c-9abc-8826c9d150fb" providerId="ADAL" clId="{AA80B214-B5EB-4313-A601-C422EDEAA06F}" dt="2023-03-02T10:14:20.472" v="0" actId="478"/>
          <ac:spMkLst>
            <pc:docMk/>
            <pc:sldMk cId="2653974582" sldId="256"/>
            <ac:spMk id="7" creationId="{5CC3D78D-571C-3349-9B96-DC1B11CD436E}"/>
          </ac:spMkLst>
        </pc:spChg>
        <pc:spChg chg="mod">
          <ac:chgData name="Beniamin Zawilla" userId="ddf0d743-5318-4a4c-9abc-8826c9d150fb" providerId="ADAL" clId="{AA80B214-B5EB-4313-A601-C422EDEAA06F}" dt="2023-03-02T10:14:52.669" v="50" actId="20577"/>
          <ac:spMkLst>
            <pc:docMk/>
            <pc:sldMk cId="2653974582" sldId="256"/>
            <ac:spMk id="9" creationId="{66BF8509-8F0B-6D46-898D-B662022E8B4C}"/>
          </ac:spMkLst>
        </pc:spChg>
      </pc:sldChg>
      <pc:sldChg chg="modSp mod">
        <pc:chgData name="Beniamin Zawilla" userId="ddf0d743-5318-4a4c-9abc-8826c9d150fb" providerId="ADAL" clId="{AA80B214-B5EB-4313-A601-C422EDEAA06F}" dt="2023-03-02T10:41:09.541" v="556" actId="6549"/>
        <pc:sldMkLst>
          <pc:docMk/>
          <pc:sldMk cId="3595039658" sldId="268"/>
        </pc:sldMkLst>
        <pc:spChg chg="mod">
          <ac:chgData name="Beniamin Zawilla" userId="ddf0d743-5318-4a4c-9abc-8826c9d150fb" providerId="ADAL" clId="{AA80B214-B5EB-4313-A601-C422EDEAA06F}" dt="2023-03-02T10:41:09.541" v="556" actId="6549"/>
          <ac:spMkLst>
            <pc:docMk/>
            <pc:sldMk cId="3595039658" sldId="268"/>
            <ac:spMk id="20" creationId="{56856879-AC8B-D94D-9AD0-D477C0BF1729}"/>
          </ac:spMkLst>
        </pc:spChg>
      </pc:sldChg>
      <pc:sldChg chg="modSp mod">
        <pc:chgData name="Beniamin Zawilla" userId="ddf0d743-5318-4a4c-9abc-8826c9d150fb" providerId="ADAL" clId="{AA80B214-B5EB-4313-A601-C422EDEAA06F}" dt="2023-03-02T10:14:44.490" v="49" actId="20577"/>
        <pc:sldMkLst>
          <pc:docMk/>
          <pc:sldMk cId="2355376707" sldId="376"/>
        </pc:sldMkLst>
        <pc:spChg chg="mod">
          <ac:chgData name="Beniamin Zawilla" userId="ddf0d743-5318-4a4c-9abc-8826c9d150fb" providerId="ADAL" clId="{AA80B214-B5EB-4313-A601-C422EDEAA06F}" dt="2023-03-02T10:14:44.490" v="49" actId="20577"/>
          <ac:spMkLst>
            <pc:docMk/>
            <pc:sldMk cId="2355376707" sldId="376"/>
            <ac:spMk id="18" creationId="{3D13EB9D-DE55-5D4D-BEA7-6A984DDA5380}"/>
          </ac:spMkLst>
        </pc:spChg>
      </pc:sldChg>
      <pc:sldChg chg="modSp mod">
        <pc:chgData name="Beniamin Zawilla" userId="ddf0d743-5318-4a4c-9abc-8826c9d150fb" providerId="ADAL" clId="{AA80B214-B5EB-4313-A601-C422EDEAA06F}" dt="2023-03-02T10:16:29.517" v="159" actId="20577"/>
        <pc:sldMkLst>
          <pc:docMk/>
          <pc:sldMk cId="2194917083" sldId="377"/>
        </pc:sldMkLst>
        <pc:spChg chg="mod">
          <ac:chgData name="Beniamin Zawilla" userId="ddf0d743-5318-4a4c-9abc-8826c9d150fb" providerId="ADAL" clId="{AA80B214-B5EB-4313-A601-C422EDEAA06F}" dt="2023-03-02T10:16:27.280" v="155" actId="20577"/>
          <ac:spMkLst>
            <pc:docMk/>
            <pc:sldMk cId="2194917083" sldId="377"/>
            <ac:spMk id="2" creationId="{05C68F19-0B70-BC6F-3123-A0E1EAC01A11}"/>
          </ac:spMkLst>
        </pc:spChg>
        <pc:spChg chg="mod">
          <ac:chgData name="Beniamin Zawilla" userId="ddf0d743-5318-4a4c-9abc-8826c9d150fb" providerId="ADAL" clId="{AA80B214-B5EB-4313-A601-C422EDEAA06F}" dt="2023-03-02T10:16:29.517" v="159" actId="20577"/>
          <ac:spMkLst>
            <pc:docMk/>
            <pc:sldMk cId="2194917083" sldId="377"/>
            <ac:spMk id="3" creationId="{CF48956A-94E1-9F98-64C5-9BD68357E6A4}"/>
          </ac:spMkLst>
        </pc:spChg>
        <pc:spChg chg="mod">
          <ac:chgData name="Beniamin Zawilla" userId="ddf0d743-5318-4a4c-9abc-8826c9d150fb" providerId="ADAL" clId="{AA80B214-B5EB-4313-A601-C422EDEAA06F}" dt="2023-03-02T10:16:28.252" v="157" actId="20577"/>
          <ac:spMkLst>
            <pc:docMk/>
            <pc:sldMk cId="2194917083" sldId="377"/>
            <ac:spMk id="5" creationId="{0CE89D1F-FBA8-1D20-F324-68576FBEC2CA}"/>
          </ac:spMkLst>
        </pc:spChg>
        <pc:spChg chg="mod">
          <ac:chgData name="Beniamin Zawilla" userId="ddf0d743-5318-4a4c-9abc-8826c9d150fb" providerId="ADAL" clId="{AA80B214-B5EB-4313-A601-C422EDEAA06F}" dt="2023-03-02T10:15:30.833" v="71" actId="14100"/>
          <ac:spMkLst>
            <pc:docMk/>
            <pc:sldMk cId="2194917083" sldId="377"/>
            <ac:spMk id="15" creationId="{F87CB1D8-0D68-D6AC-22F6-38DF8C37DBC5}"/>
          </ac:spMkLst>
        </pc:spChg>
        <pc:spChg chg="mod">
          <ac:chgData name="Beniamin Zawilla" userId="ddf0d743-5318-4a4c-9abc-8826c9d150fb" providerId="ADAL" clId="{AA80B214-B5EB-4313-A601-C422EDEAA06F}" dt="2023-03-02T10:15:54.414" v="116" actId="20577"/>
          <ac:spMkLst>
            <pc:docMk/>
            <pc:sldMk cId="2194917083" sldId="377"/>
            <ac:spMk id="19" creationId="{6FF67CFC-32FD-BE49-BCF4-8410339E3C05}"/>
          </ac:spMkLst>
        </pc:spChg>
        <pc:spChg chg="mod">
          <ac:chgData name="Beniamin Zawilla" userId="ddf0d743-5318-4a4c-9abc-8826c9d150fb" providerId="ADAL" clId="{AA80B214-B5EB-4313-A601-C422EDEAA06F}" dt="2023-03-02T10:16:07.695" v="154" actId="20577"/>
          <ac:spMkLst>
            <pc:docMk/>
            <pc:sldMk cId="2194917083" sldId="377"/>
            <ac:spMk id="22" creationId="{B9D4620C-2DF1-3748-AF08-789912CE2FA0}"/>
          </ac:spMkLst>
        </pc:spChg>
        <pc:spChg chg="mod">
          <ac:chgData name="Beniamin Zawilla" userId="ddf0d743-5318-4a4c-9abc-8826c9d150fb" providerId="ADAL" clId="{AA80B214-B5EB-4313-A601-C422EDEAA06F}" dt="2023-03-02T10:15:41.690" v="95" actId="20577"/>
          <ac:spMkLst>
            <pc:docMk/>
            <pc:sldMk cId="2194917083" sldId="377"/>
            <ac:spMk id="27" creationId="{8AFD43CD-900B-364C-9180-A56DC4255D91}"/>
          </ac:spMkLst>
        </pc:spChg>
        <pc:cxnChg chg="mod">
          <ac:chgData name="Beniamin Zawilla" userId="ddf0d743-5318-4a4c-9abc-8826c9d150fb" providerId="ADAL" clId="{AA80B214-B5EB-4313-A601-C422EDEAA06F}" dt="2023-03-02T10:16:00.396" v="118" actId="14100"/>
          <ac:cxnSpMkLst>
            <pc:docMk/>
            <pc:sldMk cId="2194917083" sldId="377"/>
            <ac:cxnSpMk id="4" creationId="{5395D201-739F-CCEB-8A21-7F390B67CA70}"/>
          </ac:cxnSpMkLst>
        </pc:cxnChg>
        <pc:cxnChg chg="mod">
          <ac:chgData name="Beniamin Zawilla" userId="ddf0d743-5318-4a4c-9abc-8826c9d150fb" providerId="ADAL" clId="{AA80B214-B5EB-4313-A601-C422EDEAA06F}" dt="2023-03-02T10:15:57.890" v="117" actId="14100"/>
          <ac:cxnSpMkLst>
            <pc:docMk/>
            <pc:sldMk cId="2194917083" sldId="377"/>
            <ac:cxnSpMk id="6" creationId="{C81A195D-61F6-BDE0-C22C-B639E09606E2}"/>
          </ac:cxnSpMkLst>
        </pc:cxnChg>
      </pc:sldChg>
      <pc:sldChg chg="modSp mod">
        <pc:chgData name="Beniamin Zawilla" userId="ddf0d743-5318-4a4c-9abc-8826c9d150fb" providerId="ADAL" clId="{AA80B214-B5EB-4313-A601-C422EDEAA06F}" dt="2023-03-02T10:17:09.106" v="165"/>
        <pc:sldMkLst>
          <pc:docMk/>
          <pc:sldMk cId="2450254545" sldId="378"/>
        </pc:sldMkLst>
        <pc:spChg chg="mod">
          <ac:chgData name="Beniamin Zawilla" userId="ddf0d743-5318-4a4c-9abc-8826c9d150fb" providerId="ADAL" clId="{AA80B214-B5EB-4313-A601-C422EDEAA06F}" dt="2023-03-02T10:16:47.639" v="161"/>
          <ac:spMkLst>
            <pc:docMk/>
            <pc:sldMk cId="2450254545" sldId="378"/>
            <ac:spMk id="3" creationId="{2590601F-6D1A-64B6-995C-5693B1A36503}"/>
          </ac:spMkLst>
        </pc:spChg>
        <pc:spChg chg="mod">
          <ac:chgData name="Beniamin Zawilla" userId="ddf0d743-5318-4a4c-9abc-8826c9d150fb" providerId="ADAL" clId="{AA80B214-B5EB-4313-A601-C422EDEAA06F}" dt="2023-03-02T10:16:54.297" v="163"/>
          <ac:spMkLst>
            <pc:docMk/>
            <pc:sldMk cId="2450254545" sldId="378"/>
            <ac:spMk id="4" creationId="{6123F66F-6962-80AF-2FCC-A6AB1FA8637C}"/>
          </ac:spMkLst>
        </pc:spChg>
        <pc:spChg chg="mod">
          <ac:chgData name="Beniamin Zawilla" userId="ddf0d743-5318-4a4c-9abc-8826c9d150fb" providerId="ADAL" clId="{AA80B214-B5EB-4313-A601-C422EDEAA06F}" dt="2023-03-02T10:16:43.080" v="160"/>
          <ac:spMkLst>
            <pc:docMk/>
            <pc:sldMk cId="2450254545" sldId="378"/>
            <ac:spMk id="17" creationId="{E38A8262-ED03-574D-9429-78BE253D323C}"/>
          </ac:spMkLst>
        </pc:spChg>
        <pc:spChg chg="mod">
          <ac:chgData name="Beniamin Zawilla" userId="ddf0d743-5318-4a4c-9abc-8826c9d150fb" providerId="ADAL" clId="{AA80B214-B5EB-4313-A601-C422EDEAA06F}" dt="2023-03-02T10:17:09.106" v="165"/>
          <ac:spMkLst>
            <pc:docMk/>
            <pc:sldMk cId="2450254545" sldId="378"/>
            <ac:spMk id="19" creationId="{9BD126B6-CAE0-9848-BCF8-9184D07F01B1}"/>
          </ac:spMkLst>
        </pc:spChg>
        <pc:spChg chg="mod">
          <ac:chgData name="Beniamin Zawilla" userId="ddf0d743-5318-4a4c-9abc-8826c9d150fb" providerId="ADAL" clId="{AA80B214-B5EB-4313-A601-C422EDEAA06F}" dt="2023-03-02T10:16:50.021" v="162"/>
          <ac:spMkLst>
            <pc:docMk/>
            <pc:sldMk cId="2450254545" sldId="378"/>
            <ac:spMk id="20" creationId="{74C730EC-639F-014A-96B0-EBA758122072}"/>
          </ac:spMkLst>
        </pc:spChg>
      </pc:sldChg>
      <pc:sldChg chg="modSp mod">
        <pc:chgData name="Beniamin Zawilla" userId="ddf0d743-5318-4a4c-9abc-8826c9d150fb" providerId="ADAL" clId="{AA80B214-B5EB-4313-A601-C422EDEAA06F}" dt="2023-03-02T10:19:57.242" v="202" actId="20577"/>
        <pc:sldMkLst>
          <pc:docMk/>
          <pc:sldMk cId="2352851468" sldId="379"/>
        </pc:sldMkLst>
        <pc:spChg chg="mod">
          <ac:chgData name="Beniamin Zawilla" userId="ddf0d743-5318-4a4c-9abc-8826c9d150fb" providerId="ADAL" clId="{AA80B214-B5EB-4313-A601-C422EDEAA06F}" dt="2023-03-02T10:17:24.201" v="167"/>
          <ac:spMkLst>
            <pc:docMk/>
            <pc:sldMk cId="2352851468" sldId="379"/>
            <ac:spMk id="4" creationId="{2DFD753F-CBD9-E4B5-A411-BD00072EDC76}"/>
          </ac:spMkLst>
        </pc:spChg>
        <pc:spChg chg="mod">
          <ac:chgData name="Beniamin Zawilla" userId="ddf0d743-5318-4a4c-9abc-8826c9d150fb" providerId="ADAL" clId="{AA80B214-B5EB-4313-A601-C422EDEAA06F}" dt="2023-03-02T10:17:30.461" v="170" actId="20577"/>
          <ac:spMkLst>
            <pc:docMk/>
            <pc:sldMk cId="2352851468" sldId="379"/>
            <ac:spMk id="9" creationId="{3A356DCB-0FFA-1847-FB3A-D220A475A74A}"/>
          </ac:spMkLst>
        </pc:spChg>
        <pc:spChg chg="mod">
          <ac:chgData name="Beniamin Zawilla" userId="ddf0d743-5318-4a4c-9abc-8826c9d150fb" providerId="ADAL" clId="{AA80B214-B5EB-4313-A601-C422EDEAA06F}" dt="2023-03-02T10:18:14.217" v="177" actId="20577"/>
          <ac:spMkLst>
            <pc:docMk/>
            <pc:sldMk cId="2352851468" sldId="379"/>
            <ac:spMk id="10" creationId="{A98E35EB-0473-1DE6-7362-C0770B8CCFF7}"/>
          </ac:spMkLst>
        </pc:spChg>
        <pc:spChg chg="mod">
          <ac:chgData name="Beniamin Zawilla" userId="ddf0d743-5318-4a4c-9abc-8826c9d150fb" providerId="ADAL" clId="{AA80B214-B5EB-4313-A601-C422EDEAA06F}" dt="2023-03-02T10:17:19.043" v="166"/>
          <ac:spMkLst>
            <pc:docMk/>
            <pc:sldMk cId="2352851468" sldId="379"/>
            <ac:spMk id="17" creationId="{428B317D-2D08-3045-B095-5358A7C7BCC0}"/>
          </ac:spMkLst>
        </pc:spChg>
        <pc:spChg chg="mod">
          <ac:chgData name="Beniamin Zawilla" userId="ddf0d743-5318-4a4c-9abc-8826c9d150fb" providerId="ADAL" clId="{AA80B214-B5EB-4313-A601-C422EDEAA06F}" dt="2023-03-02T10:18:55.242" v="181" actId="1076"/>
          <ac:spMkLst>
            <pc:docMk/>
            <pc:sldMk cId="2352851468" sldId="379"/>
            <ac:spMk id="22" creationId="{F102F08B-F33F-D0BE-CCC0-FA8448E0A685}"/>
          </ac:spMkLst>
        </pc:spChg>
        <pc:spChg chg="mod">
          <ac:chgData name="Beniamin Zawilla" userId="ddf0d743-5318-4a4c-9abc-8826c9d150fb" providerId="ADAL" clId="{AA80B214-B5EB-4313-A601-C422EDEAA06F}" dt="2023-03-02T10:19:08.183" v="183"/>
          <ac:spMkLst>
            <pc:docMk/>
            <pc:sldMk cId="2352851468" sldId="379"/>
            <ac:spMk id="25" creationId="{0C6AF86A-EF1F-E436-A10A-07E042C1A035}"/>
          </ac:spMkLst>
        </pc:spChg>
        <pc:spChg chg="mod">
          <ac:chgData name="Beniamin Zawilla" userId="ddf0d743-5318-4a4c-9abc-8826c9d150fb" providerId="ADAL" clId="{AA80B214-B5EB-4313-A601-C422EDEAA06F}" dt="2023-03-02T10:19:13.200" v="185"/>
          <ac:spMkLst>
            <pc:docMk/>
            <pc:sldMk cId="2352851468" sldId="379"/>
            <ac:spMk id="31" creationId="{A062D48A-A00C-D6CC-59CA-7DB76E69ED7C}"/>
          </ac:spMkLst>
        </pc:spChg>
        <pc:spChg chg="mod">
          <ac:chgData name="Beniamin Zawilla" userId="ddf0d743-5318-4a4c-9abc-8826c9d150fb" providerId="ADAL" clId="{AA80B214-B5EB-4313-A601-C422EDEAA06F}" dt="2023-03-02T10:19:02.124" v="182"/>
          <ac:spMkLst>
            <pc:docMk/>
            <pc:sldMk cId="2352851468" sldId="379"/>
            <ac:spMk id="34" creationId="{3D99AF6C-4378-EA35-DB42-2B30A0589B0C}"/>
          </ac:spMkLst>
        </pc:spChg>
        <pc:spChg chg="mod">
          <ac:chgData name="Beniamin Zawilla" userId="ddf0d743-5318-4a4c-9abc-8826c9d150fb" providerId="ADAL" clId="{AA80B214-B5EB-4313-A601-C422EDEAA06F}" dt="2023-03-02T10:19:57.242" v="202" actId="20577"/>
          <ac:spMkLst>
            <pc:docMk/>
            <pc:sldMk cId="2352851468" sldId="379"/>
            <ac:spMk id="36" creationId="{27C29596-3285-C552-D750-C3970372A13D}"/>
          </ac:spMkLst>
        </pc:spChg>
      </pc:sldChg>
      <pc:sldChg chg="modSp mod">
        <pc:chgData name="Beniamin Zawilla" userId="ddf0d743-5318-4a4c-9abc-8826c9d150fb" providerId="ADAL" clId="{AA80B214-B5EB-4313-A601-C422EDEAA06F}" dt="2023-03-02T10:21:44.182" v="241" actId="1076"/>
        <pc:sldMkLst>
          <pc:docMk/>
          <pc:sldMk cId="651418954" sldId="382"/>
        </pc:sldMkLst>
        <pc:spChg chg="mod">
          <ac:chgData name="Beniamin Zawilla" userId="ddf0d743-5318-4a4c-9abc-8826c9d150fb" providerId="ADAL" clId="{AA80B214-B5EB-4313-A601-C422EDEAA06F}" dt="2023-03-02T10:20:11.447" v="204"/>
          <ac:spMkLst>
            <pc:docMk/>
            <pc:sldMk cId="651418954" sldId="382"/>
            <ac:spMk id="4" creationId="{2DFD753F-CBD9-E4B5-A411-BD00072EDC76}"/>
          </ac:spMkLst>
        </pc:spChg>
        <pc:spChg chg="mod">
          <ac:chgData name="Beniamin Zawilla" userId="ddf0d743-5318-4a4c-9abc-8826c9d150fb" providerId="ADAL" clId="{AA80B214-B5EB-4313-A601-C422EDEAA06F}" dt="2023-03-02T10:21:35.922" v="236" actId="1076"/>
          <ac:spMkLst>
            <pc:docMk/>
            <pc:sldMk cId="651418954" sldId="382"/>
            <ac:spMk id="5" creationId="{BAB49149-89E8-BF13-C6E6-85767BC77D35}"/>
          </ac:spMkLst>
        </pc:spChg>
        <pc:spChg chg="mod">
          <ac:chgData name="Beniamin Zawilla" userId="ddf0d743-5318-4a4c-9abc-8826c9d150fb" providerId="ADAL" clId="{AA80B214-B5EB-4313-A601-C422EDEAA06F}" dt="2023-03-02T10:20:27.912" v="214" actId="20577"/>
          <ac:spMkLst>
            <pc:docMk/>
            <pc:sldMk cId="651418954" sldId="382"/>
            <ac:spMk id="6" creationId="{2112DA09-19C0-700A-83E0-0E1CCDDE9BD5}"/>
          </ac:spMkLst>
        </pc:spChg>
        <pc:spChg chg="mod">
          <ac:chgData name="Beniamin Zawilla" userId="ddf0d743-5318-4a4c-9abc-8826c9d150fb" providerId="ADAL" clId="{AA80B214-B5EB-4313-A601-C422EDEAA06F}" dt="2023-03-02T10:20:20.960" v="210" actId="5793"/>
          <ac:spMkLst>
            <pc:docMk/>
            <pc:sldMk cId="651418954" sldId="382"/>
            <ac:spMk id="7" creationId="{9FE7D42F-0347-3E29-C6F0-78EB2A7EBA82}"/>
          </ac:spMkLst>
        </pc:spChg>
        <pc:spChg chg="mod">
          <ac:chgData name="Beniamin Zawilla" userId="ddf0d743-5318-4a4c-9abc-8826c9d150fb" providerId="ADAL" clId="{AA80B214-B5EB-4313-A601-C422EDEAA06F}" dt="2023-03-02T10:21:44.182" v="241" actId="1076"/>
          <ac:spMkLst>
            <pc:docMk/>
            <pc:sldMk cId="651418954" sldId="382"/>
            <ac:spMk id="12" creationId="{B5B16444-D34F-82E3-A7A2-48BF248B59DA}"/>
          </ac:spMkLst>
        </pc:spChg>
        <pc:spChg chg="mod">
          <ac:chgData name="Beniamin Zawilla" userId="ddf0d743-5318-4a4c-9abc-8826c9d150fb" providerId="ADAL" clId="{AA80B214-B5EB-4313-A601-C422EDEAA06F}" dt="2023-03-02T10:21:42.554" v="239" actId="1076"/>
          <ac:spMkLst>
            <pc:docMk/>
            <pc:sldMk cId="651418954" sldId="382"/>
            <ac:spMk id="72" creationId="{699EDA2A-8951-7382-AB9C-ED576ED550A2}"/>
          </ac:spMkLst>
        </pc:spChg>
        <pc:spChg chg="mod">
          <ac:chgData name="Beniamin Zawilla" userId="ddf0d743-5318-4a4c-9abc-8826c9d150fb" providerId="ADAL" clId="{AA80B214-B5EB-4313-A601-C422EDEAA06F}" dt="2023-03-02T10:20:16.681" v="207" actId="5793"/>
          <ac:spMkLst>
            <pc:docMk/>
            <pc:sldMk cId="651418954" sldId="382"/>
            <ac:spMk id="96" creationId="{657EE6D4-48F7-8344-5DE1-79DAE98A3633}"/>
          </ac:spMkLst>
        </pc:spChg>
        <pc:grpChg chg="mod">
          <ac:chgData name="Beniamin Zawilla" userId="ddf0d743-5318-4a4c-9abc-8826c9d150fb" providerId="ADAL" clId="{AA80B214-B5EB-4313-A601-C422EDEAA06F}" dt="2023-03-02T10:21:40.448" v="238" actId="1076"/>
          <ac:grpSpMkLst>
            <pc:docMk/>
            <pc:sldMk cId="651418954" sldId="382"/>
            <ac:grpSpMk id="57" creationId="{DEA2B5A0-EF48-91EC-29F5-E49596BA851B}"/>
          </ac:grpSpMkLst>
        </pc:grpChg>
        <pc:grpChg chg="mod">
          <ac:chgData name="Beniamin Zawilla" userId="ddf0d743-5318-4a4c-9abc-8826c9d150fb" providerId="ADAL" clId="{AA80B214-B5EB-4313-A601-C422EDEAA06F}" dt="2023-03-02T10:21:39.345" v="237" actId="1076"/>
          <ac:grpSpMkLst>
            <pc:docMk/>
            <pc:sldMk cId="651418954" sldId="382"/>
            <ac:grpSpMk id="63" creationId="{5550B76A-B32F-244D-FB5E-539FCE011C01}"/>
          </ac:grpSpMkLst>
        </pc:grpChg>
      </pc:sldChg>
      <pc:sldChg chg="addSp delSp modSp mod">
        <pc:chgData name="Beniamin Zawilla" userId="ddf0d743-5318-4a4c-9abc-8826c9d150fb" providerId="ADAL" clId="{AA80B214-B5EB-4313-A601-C422EDEAA06F}" dt="2023-03-02T10:23:04.903" v="266"/>
        <pc:sldMkLst>
          <pc:docMk/>
          <pc:sldMk cId="2942715097" sldId="383"/>
        </pc:sldMkLst>
        <pc:spChg chg="mod">
          <ac:chgData name="Beniamin Zawilla" userId="ddf0d743-5318-4a4c-9abc-8826c9d150fb" providerId="ADAL" clId="{AA80B214-B5EB-4313-A601-C422EDEAA06F}" dt="2023-03-02T10:22:30.791" v="251" actId="404"/>
          <ac:spMkLst>
            <pc:docMk/>
            <pc:sldMk cId="2942715097" sldId="383"/>
            <ac:spMk id="2" creationId="{FD8DDDCD-6BDC-4DAB-EAA6-389F42F8D9D6}"/>
          </ac:spMkLst>
        </pc:spChg>
        <pc:spChg chg="mod">
          <ac:chgData name="Beniamin Zawilla" userId="ddf0d743-5318-4a4c-9abc-8826c9d150fb" providerId="ADAL" clId="{AA80B214-B5EB-4313-A601-C422EDEAA06F}" dt="2023-03-02T10:22:37.613" v="253" actId="20577"/>
          <ac:spMkLst>
            <pc:docMk/>
            <pc:sldMk cId="2942715097" sldId="383"/>
            <ac:spMk id="4" creationId="{CEBE1ED6-8933-808B-2493-214BCDBF7B54}"/>
          </ac:spMkLst>
        </pc:spChg>
        <pc:spChg chg="mod">
          <ac:chgData name="Beniamin Zawilla" userId="ddf0d743-5318-4a4c-9abc-8826c9d150fb" providerId="ADAL" clId="{AA80B214-B5EB-4313-A601-C422EDEAA06F}" dt="2023-03-02T10:22:45.164" v="257" actId="20577"/>
          <ac:spMkLst>
            <pc:docMk/>
            <pc:sldMk cId="2942715097" sldId="383"/>
            <ac:spMk id="8" creationId="{BA2C9552-EE88-4187-5ADF-717DC280A578}"/>
          </ac:spMkLst>
        </pc:spChg>
        <pc:spChg chg="mod">
          <ac:chgData name="Beniamin Zawilla" userId="ddf0d743-5318-4a4c-9abc-8826c9d150fb" providerId="ADAL" clId="{AA80B214-B5EB-4313-A601-C422EDEAA06F}" dt="2023-03-02T10:22:53.245" v="262" actId="20577"/>
          <ac:spMkLst>
            <pc:docMk/>
            <pc:sldMk cId="2942715097" sldId="383"/>
            <ac:spMk id="10" creationId="{0B3D395B-549E-0BC0-4C2E-224B5AC5B2E5}"/>
          </ac:spMkLst>
        </pc:spChg>
        <pc:spChg chg="mod">
          <ac:chgData name="Beniamin Zawilla" userId="ddf0d743-5318-4a4c-9abc-8826c9d150fb" providerId="ADAL" clId="{AA80B214-B5EB-4313-A601-C422EDEAA06F}" dt="2023-03-02T10:22:59.777" v="265" actId="20577"/>
          <ac:spMkLst>
            <pc:docMk/>
            <pc:sldMk cId="2942715097" sldId="383"/>
            <ac:spMk id="12" creationId="{AB725140-3D0E-6B47-CB1B-3B584752CD2F}"/>
          </ac:spMkLst>
        </pc:spChg>
        <pc:spChg chg="add del">
          <ac:chgData name="Beniamin Zawilla" userId="ddf0d743-5318-4a4c-9abc-8826c9d150fb" providerId="ADAL" clId="{AA80B214-B5EB-4313-A601-C422EDEAA06F}" dt="2023-03-02T10:22:42.733" v="255" actId="22"/>
          <ac:spMkLst>
            <pc:docMk/>
            <pc:sldMk cId="2942715097" sldId="383"/>
            <ac:spMk id="14" creationId="{75E416E7-9E44-F789-D675-56A6AFA3F65B}"/>
          </ac:spMkLst>
        </pc:spChg>
        <pc:spChg chg="mod">
          <ac:chgData name="Beniamin Zawilla" userId="ddf0d743-5318-4a4c-9abc-8826c9d150fb" providerId="ADAL" clId="{AA80B214-B5EB-4313-A601-C422EDEAA06F}" dt="2023-03-02T10:23:04.903" v="266"/>
          <ac:spMkLst>
            <pc:docMk/>
            <pc:sldMk cId="2942715097" sldId="383"/>
            <ac:spMk id="15" creationId="{277E7091-15E4-243C-CFDA-FF9545D8437D}"/>
          </ac:spMkLst>
        </pc:spChg>
        <pc:spChg chg="mod">
          <ac:chgData name="Beniamin Zawilla" userId="ddf0d743-5318-4a4c-9abc-8826c9d150fb" providerId="ADAL" clId="{AA80B214-B5EB-4313-A601-C422EDEAA06F}" dt="2023-03-02T10:22:24.183" v="250"/>
          <ac:spMkLst>
            <pc:docMk/>
            <pc:sldMk cId="2942715097" sldId="383"/>
            <ac:spMk id="49" creationId="{6793AE86-D03A-2BB0-78F1-FEA564DDECE2}"/>
          </ac:spMkLst>
        </pc:spChg>
      </pc:sldChg>
      <pc:sldChg chg="modSp mod">
        <pc:chgData name="Beniamin Zawilla" userId="ddf0d743-5318-4a4c-9abc-8826c9d150fb" providerId="ADAL" clId="{AA80B214-B5EB-4313-A601-C422EDEAA06F}" dt="2023-03-02T10:23:43.508" v="275" actId="1076"/>
        <pc:sldMkLst>
          <pc:docMk/>
          <pc:sldMk cId="792744925" sldId="384"/>
        </pc:sldMkLst>
        <pc:spChg chg="mod">
          <ac:chgData name="Beniamin Zawilla" userId="ddf0d743-5318-4a4c-9abc-8826c9d150fb" providerId="ADAL" clId="{AA80B214-B5EB-4313-A601-C422EDEAA06F}" dt="2023-03-02T10:23:43.508" v="275" actId="1076"/>
          <ac:spMkLst>
            <pc:docMk/>
            <pc:sldMk cId="792744925" sldId="384"/>
            <ac:spMk id="18" creationId="{71D87097-9F85-4445-8AD6-171970E061A0}"/>
          </ac:spMkLst>
        </pc:spChg>
      </pc:sldChg>
      <pc:sldChg chg="modSp mod">
        <pc:chgData name="Beniamin Zawilla" userId="ddf0d743-5318-4a4c-9abc-8826c9d150fb" providerId="ADAL" clId="{AA80B214-B5EB-4313-A601-C422EDEAA06F}" dt="2023-03-02T10:25:31.993" v="296" actId="14734"/>
        <pc:sldMkLst>
          <pc:docMk/>
          <pc:sldMk cId="1367167735" sldId="385"/>
        </pc:sldMkLst>
        <pc:spChg chg="mod">
          <ac:chgData name="Beniamin Zawilla" userId="ddf0d743-5318-4a4c-9abc-8826c9d150fb" providerId="ADAL" clId="{AA80B214-B5EB-4313-A601-C422EDEAA06F}" dt="2023-03-02T10:23:55.050" v="277"/>
          <ac:spMkLst>
            <pc:docMk/>
            <pc:sldMk cId="1367167735" sldId="385"/>
            <ac:spMk id="4" creationId="{2DFD753F-CBD9-E4B5-A411-BD00072EDC76}"/>
          </ac:spMkLst>
        </pc:spChg>
        <pc:graphicFrameChg chg="mod modGraphic">
          <ac:chgData name="Beniamin Zawilla" userId="ddf0d743-5318-4a4c-9abc-8826c9d150fb" providerId="ADAL" clId="{AA80B214-B5EB-4313-A601-C422EDEAA06F}" dt="2023-03-02T10:25:31.993" v="296" actId="14734"/>
          <ac:graphicFrameMkLst>
            <pc:docMk/>
            <pc:sldMk cId="1367167735" sldId="385"/>
            <ac:graphicFrameMk id="10" creationId="{E78188CB-D952-003D-EC01-281B2D342AEF}"/>
          </ac:graphicFrameMkLst>
        </pc:graphicFrameChg>
      </pc:sldChg>
      <pc:sldChg chg="modSp mod">
        <pc:chgData name="Beniamin Zawilla" userId="ddf0d743-5318-4a4c-9abc-8826c9d150fb" providerId="ADAL" clId="{AA80B214-B5EB-4313-A601-C422EDEAA06F}" dt="2023-03-02T10:27:31.331" v="314"/>
        <pc:sldMkLst>
          <pc:docMk/>
          <pc:sldMk cId="2409067977" sldId="386"/>
        </pc:sldMkLst>
        <pc:spChg chg="mod">
          <ac:chgData name="Beniamin Zawilla" userId="ddf0d743-5318-4a4c-9abc-8826c9d150fb" providerId="ADAL" clId="{AA80B214-B5EB-4313-A601-C422EDEAA06F}" dt="2023-03-02T10:25:42.746" v="305" actId="20577"/>
          <ac:spMkLst>
            <pc:docMk/>
            <pc:sldMk cId="2409067977" sldId="386"/>
            <ac:spMk id="3" creationId="{F733E0B0-CB08-9E1B-932E-1157DD90C5EE}"/>
          </ac:spMkLst>
        </pc:spChg>
        <pc:spChg chg="mod">
          <ac:chgData name="Beniamin Zawilla" userId="ddf0d743-5318-4a4c-9abc-8826c9d150fb" providerId="ADAL" clId="{AA80B214-B5EB-4313-A601-C422EDEAA06F}" dt="2023-03-02T10:27:31.331" v="314"/>
          <ac:spMkLst>
            <pc:docMk/>
            <pc:sldMk cId="2409067977" sldId="386"/>
            <ac:spMk id="10" creationId="{6BA3FB0F-85E6-5A30-B5C4-5AF57893F8EC}"/>
          </ac:spMkLst>
        </pc:spChg>
        <pc:spChg chg="mod">
          <ac:chgData name="Beniamin Zawilla" userId="ddf0d743-5318-4a4c-9abc-8826c9d150fb" providerId="ADAL" clId="{AA80B214-B5EB-4313-A601-C422EDEAA06F}" dt="2023-03-02T10:27:20.255" v="312" actId="20577"/>
          <ac:spMkLst>
            <pc:docMk/>
            <pc:sldMk cId="2409067977" sldId="386"/>
            <ac:spMk id="18" creationId="{8CEBD022-B986-A341-BE7E-A2F9BD119657}"/>
          </ac:spMkLst>
        </pc:spChg>
      </pc:sldChg>
      <pc:sldChg chg="modSp mod">
        <pc:chgData name="Beniamin Zawilla" userId="ddf0d743-5318-4a4c-9abc-8826c9d150fb" providerId="ADAL" clId="{AA80B214-B5EB-4313-A601-C422EDEAA06F}" dt="2023-03-02T10:27:47.515" v="319"/>
        <pc:sldMkLst>
          <pc:docMk/>
          <pc:sldMk cId="2980070473" sldId="387"/>
        </pc:sldMkLst>
        <pc:spChg chg="mod">
          <ac:chgData name="Beniamin Zawilla" userId="ddf0d743-5318-4a4c-9abc-8826c9d150fb" providerId="ADAL" clId="{AA80B214-B5EB-4313-A601-C422EDEAA06F}" dt="2023-03-02T10:27:47.515" v="319"/>
          <ac:spMkLst>
            <pc:docMk/>
            <pc:sldMk cId="2980070473" sldId="387"/>
            <ac:spMk id="29" creationId="{FF1968FD-C822-7C4B-8B3F-6643A42A69F2}"/>
          </ac:spMkLst>
        </pc:spChg>
        <pc:spChg chg="mod">
          <ac:chgData name="Beniamin Zawilla" userId="ddf0d743-5318-4a4c-9abc-8826c9d150fb" providerId="ADAL" clId="{AA80B214-B5EB-4313-A601-C422EDEAA06F}" dt="2023-03-02T10:27:39.726" v="317" actId="404"/>
          <ac:spMkLst>
            <pc:docMk/>
            <pc:sldMk cId="2980070473" sldId="387"/>
            <ac:spMk id="31" creationId="{A3B7D3D2-D83C-B6D1-86A5-71660EABD5FB}"/>
          </ac:spMkLst>
        </pc:spChg>
      </pc:sldChg>
      <pc:sldChg chg="modSp mod">
        <pc:chgData name="Beniamin Zawilla" userId="ddf0d743-5318-4a4c-9abc-8826c9d150fb" providerId="ADAL" clId="{AA80B214-B5EB-4313-A601-C422EDEAA06F}" dt="2023-03-02T10:29:20.483" v="386" actId="20577"/>
        <pc:sldMkLst>
          <pc:docMk/>
          <pc:sldMk cId="2104339599" sldId="388"/>
        </pc:sldMkLst>
        <pc:spChg chg="mod">
          <ac:chgData name="Beniamin Zawilla" userId="ddf0d743-5318-4a4c-9abc-8826c9d150fb" providerId="ADAL" clId="{AA80B214-B5EB-4313-A601-C422EDEAA06F}" dt="2023-03-02T10:29:20.483" v="386" actId="20577"/>
          <ac:spMkLst>
            <pc:docMk/>
            <pc:sldMk cId="2104339599" sldId="388"/>
            <ac:spMk id="4" creationId="{2DFD753F-CBD9-E4B5-A411-BD00072EDC76}"/>
          </ac:spMkLst>
        </pc:spChg>
      </pc:sldChg>
      <pc:sldChg chg="modSp mod">
        <pc:chgData name="Beniamin Zawilla" userId="ddf0d743-5318-4a4c-9abc-8826c9d150fb" providerId="ADAL" clId="{AA80B214-B5EB-4313-A601-C422EDEAA06F}" dt="2023-03-02T10:29:29.371" v="387"/>
        <pc:sldMkLst>
          <pc:docMk/>
          <pc:sldMk cId="3982921384" sldId="389"/>
        </pc:sldMkLst>
        <pc:spChg chg="mod">
          <ac:chgData name="Beniamin Zawilla" userId="ddf0d743-5318-4a4c-9abc-8826c9d150fb" providerId="ADAL" clId="{AA80B214-B5EB-4313-A601-C422EDEAA06F}" dt="2023-03-02T10:29:29.371" v="387"/>
          <ac:spMkLst>
            <pc:docMk/>
            <pc:sldMk cId="3982921384" sldId="389"/>
            <ac:spMk id="3" creationId="{3F6D5F74-B1E1-FC55-A172-B019DBCF0AD1}"/>
          </ac:spMkLst>
        </pc:spChg>
      </pc:sldChg>
      <pc:sldChg chg="delSp modSp mod">
        <pc:chgData name="Beniamin Zawilla" userId="ddf0d743-5318-4a4c-9abc-8826c9d150fb" providerId="ADAL" clId="{AA80B214-B5EB-4313-A601-C422EDEAA06F}" dt="2023-03-02T10:30:29.346" v="403" actId="1076"/>
        <pc:sldMkLst>
          <pc:docMk/>
          <pc:sldMk cId="5735755" sldId="390"/>
        </pc:sldMkLst>
        <pc:spChg chg="mod">
          <ac:chgData name="Beniamin Zawilla" userId="ddf0d743-5318-4a4c-9abc-8826c9d150fb" providerId="ADAL" clId="{AA80B214-B5EB-4313-A601-C422EDEAA06F}" dt="2023-03-02T10:30:25.511" v="401" actId="6549"/>
          <ac:spMkLst>
            <pc:docMk/>
            <pc:sldMk cId="5735755" sldId="390"/>
            <ac:spMk id="4" creationId="{2DFD753F-CBD9-E4B5-A411-BD00072EDC76}"/>
          </ac:spMkLst>
        </pc:spChg>
        <pc:spChg chg="mod">
          <ac:chgData name="Beniamin Zawilla" userId="ddf0d743-5318-4a4c-9abc-8826c9d150fb" providerId="ADAL" clId="{AA80B214-B5EB-4313-A601-C422EDEAA06F}" dt="2023-03-02T10:29:41.957" v="390"/>
          <ac:spMkLst>
            <pc:docMk/>
            <pc:sldMk cId="5735755" sldId="390"/>
            <ac:spMk id="5" creationId="{EF7D0488-FC31-7CB7-713F-1F823A572EB9}"/>
          </ac:spMkLst>
        </pc:spChg>
        <pc:spChg chg="mod">
          <ac:chgData name="Beniamin Zawilla" userId="ddf0d743-5318-4a4c-9abc-8826c9d150fb" providerId="ADAL" clId="{AA80B214-B5EB-4313-A601-C422EDEAA06F}" dt="2023-03-02T10:29:35.132" v="388"/>
          <ac:spMkLst>
            <pc:docMk/>
            <pc:sldMk cId="5735755" sldId="390"/>
            <ac:spMk id="21" creationId="{CF621938-E87D-F3C9-48ED-E21569CF0713}"/>
          </ac:spMkLst>
        </pc:spChg>
        <pc:grpChg chg="mod">
          <ac:chgData name="Beniamin Zawilla" userId="ddf0d743-5318-4a4c-9abc-8826c9d150fb" providerId="ADAL" clId="{AA80B214-B5EB-4313-A601-C422EDEAA06F}" dt="2023-03-02T10:30:29.346" v="403" actId="1076"/>
          <ac:grpSpMkLst>
            <pc:docMk/>
            <pc:sldMk cId="5735755" sldId="390"/>
            <ac:grpSpMk id="36" creationId="{474CAFC9-8D26-7851-BF6E-05125D3B71E6}"/>
          </ac:grpSpMkLst>
        </pc:grpChg>
        <pc:cxnChg chg="del">
          <ac:chgData name="Beniamin Zawilla" userId="ddf0d743-5318-4a4c-9abc-8826c9d150fb" providerId="ADAL" clId="{AA80B214-B5EB-4313-A601-C422EDEAA06F}" dt="2023-03-02T10:30:27.605" v="402" actId="478"/>
          <ac:cxnSpMkLst>
            <pc:docMk/>
            <pc:sldMk cId="5735755" sldId="390"/>
            <ac:cxnSpMk id="40" creationId="{80C2B760-5DFF-4F68-2589-7BF25FD789EF}"/>
          </ac:cxnSpMkLst>
        </pc:cxnChg>
      </pc:sldChg>
      <pc:sldChg chg="modSp mod">
        <pc:chgData name="Beniamin Zawilla" userId="ddf0d743-5318-4a4c-9abc-8826c9d150fb" providerId="ADAL" clId="{AA80B214-B5EB-4313-A601-C422EDEAA06F}" dt="2023-03-02T10:31:22.201" v="408"/>
        <pc:sldMkLst>
          <pc:docMk/>
          <pc:sldMk cId="1467164198" sldId="391"/>
        </pc:sldMkLst>
        <pc:spChg chg="mod">
          <ac:chgData name="Beniamin Zawilla" userId="ddf0d743-5318-4a4c-9abc-8826c9d150fb" providerId="ADAL" clId="{AA80B214-B5EB-4313-A601-C422EDEAA06F}" dt="2023-03-02T10:31:22.201" v="408"/>
          <ac:spMkLst>
            <pc:docMk/>
            <pc:sldMk cId="1467164198" sldId="391"/>
            <ac:spMk id="5" creationId="{0F99E17D-5F7B-9192-1ECA-B033ECDE530F}"/>
          </ac:spMkLst>
        </pc:spChg>
        <pc:spChg chg="mod">
          <ac:chgData name="Beniamin Zawilla" userId="ddf0d743-5318-4a4c-9abc-8826c9d150fb" providerId="ADAL" clId="{AA80B214-B5EB-4313-A601-C422EDEAA06F}" dt="2023-03-02T10:30:48.552" v="404"/>
          <ac:spMkLst>
            <pc:docMk/>
            <pc:sldMk cId="1467164198" sldId="391"/>
            <ac:spMk id="17" creationId="{9FED0288-FE45-C34D-80A8-732D306C1FFF}"/>
          </ac:spMkLst>
        </pc:spChg>
        <pc:spChg chg="mod">
          <ac:chgData name="Beniamin Zawilla" userId="ddf0d743-5318-4a4c-9abc-8826c9d150fb" providerId="ADAL" clId="{AA80B214-B5EB-4313-A601-C422EDEAA06F}" dt="2023-03-02T10:31:13.003" v="406" actId="1076"/>
          <ac:spMkLst>
            <pc:docMk/>
            <pc:sldMk cId="1467164198" sldId="391"/>
            <ac:spMk id="18" creationId="{71D87097-9F85-4445-8AD6-171970E061A0}"/>
          </ac:spMkLst>
        </pc:spChg>
      </pc:sldChg>
      <pc:sldChg chg="modSp mod">
        <pc:chgData name="Beniamin Zawilla" userId="ddf0d743-5318-4a4c-9abc-8826c9d150fb" providerId="ADAL" clId="{AA80B214-B5EB-4313-A601-C422EDEAA06F}" dt="2023-03-02T10:31:35.946" v="411"/>
        <pc:sldMkLst>
          <pc:docMk/>
          <pc:sldMk cId="974506871" sldId="392"/>
        </pc:sldMkLst>
        <pc:spChg chg="mod">
          <ac:chgData name="Beniamin Zawilla" userId="ddf0d743-5318-4a4c-9abc-8826c9d150fb" providerId="ADAL" clId="{AA80B214-B5EB-4313-A601-C422EDEAA06F}" dt="2023-03-02T10:31:35.946" v="411"/>
          <ac:spMkLst>
            <pc:docMk/>
            <pc:sldMk cId="974506871" sldId="392"/>
            <ac:spMk id="4" creationId="{2DFD753F-CBD9-E4B5-A411-BD00072EDC76}"/>
          </ac:spMkLst>
        </pc:spChg>
        <pc:spChg chg="mod">
          <ac:chgData name="Beniamin Zawilla" userId="ddf0d743-5318-4a4c-9abc-8826c9d150fb" providerId="ADAL" clId="{AA80B214-B5EB-4313-A601-C422EDEAA06F}" dt="2023-03-02T10:31:29.212" v="409"/>
          <ac:spMkLst>
            <pc:docMk/>
            <pc:sldMk cId="974506871" sldId="392"/>
            <ac:spMk id="6" creationId="{9AF8D89E-3BCE-8ACB-962D-48A4CEB5697E}"/>
          </ac:spMkLst>
        </pc:spChg>
      </pc:sldChg>
      <pc:sldChg chg="modSp mod">
        <pc:chgData name="Beniamin Zawilla" userId="ddf0d743-5318-4a4c-9abc-8826c9d150fb" providerId="ADAL" clId="{AA80B214-B5EB-4313-A601-C422EDEAA06F}" dt="2023-03-02T10:32:04.530" v="420"/>
        <pc:sldMkLst>
          <pc:docMk/>
          <pc:sldMk cId="3900069549" sldId="393"/>
        </pc:sldMkLst>
        <pc:spChg chg="mod">
          <ac:chgData name="Beniamin Zawilla" userId="ddf0d743-5318-4a4c-9abc-8826c9d150fb" providerId="ADAL" clId="{AA80B214-B5EB-4313-A601-C422EDEAA06F}" dt="2023-03-02T10:31:45.731" v="415" actId="20577"/>
          <ac:spMkLst>
            <pc:docMk/>
            <pc:sldMk cId="3900069549" sldId="393"/>
            <ac:spMk id="4" creationId="{2DFD753F-CBD9-E4B5-A411-BD00072EDC76}"/>
          </ac:spMkLst>
        </pc:spChg>
        <pc:spChg chg="mod">
          <ac:chgData name="Beniamin Zawilla" userId="ddf0d743-5318-4a4c-9abc-8826c9d150fb" providerId="ADAL" clId="{AA80B214-B5EB-4313-A601-C422EDEAA06F}" dt="2023-03-02T10:31:50.571" v="416"/>
          <ac:spMkLst>
            <pc:docMk/>
            <pc:sldMk cId="3900069549" sldId="393"/>
            <ac:spMk id="6" creationId="{9AF8D89E-3BCE-8ACB-962D-48A4CEB5697E}"/>
          </ac:spMkLst>
        </pc:spChg>
        <pc:spChg chg="mod">
          <ac:chgData name="Beniamin Zawilla" userId="ddf0d743-5318-4a4c-9abc-8826c9d150fb" providerId="ADAL" clId="{AA80B214-B5EB-4313-A601-C422EDEAA06F}" dt="2023-03-02T10:31:57.735" v="418"/>
          <ac:spMkLst>
            <pc:docMk/>
            <pc:sldMk cId="3900069549" sldId="393"/>
            <ac:spMk id="7" creationId="{9E2C8F62-B224-6795-3A0C-61C2A5D123DF}"/>
          </ac:spMkLst>
        </pc:spChg>
        <pc:spChg chg="mod">
          <ac:chgData name="Beniamin Zawilla" userId="ddf0d743-5318-4a4c-9abc-8826c9d150fb" providerId="ADAL" clId="{AA80B214-B5EB-4313-A601-C422EDEAA06F}" dt="2023-03-02T10:32:01.276" v="419"/>
          <ac:spMkLst>
            <pc:docMk/>
            <pc:sldMk cId="3900069549" sldId="393"/>
            <ac:spMk id="8" creationId="{7239B6AB-8D58-E0BF-5635-AF9D282BFAB1}"/>
          </ac:spMkLst>
        </pc:spChg>
        <pc:spChg chg="mod">
          <ac:chgData name="Beniamin Zawilla" userId="ddf0d743-5318-4a4c-9abc-8826c9d150fb" providerId="ADAL" clId="{AA80B214-B5EB-4313-A601-C422EDEAA06F}" dt="2023-03-02T10:32:04.530" v="420"/>
          <ac:spMkLst>
            <pc:docMk/>
            <pc:sldMk cId="3900069549" sldId="393"/>
            <ac:spMk id="11" creationId="{F5065BEC-0332-946E-4DBC-1D08AB4C1561}"/>
          </ac:spMkLst>
        </pc:spChg>
      </pc:sldChg>
      <pc:sldChg chg="modSp mod">
        <pc:chgData name="Beniamin Zawilla" userId="ddf0d743-5318-4a4c-9abc-8826c9d150fb" providerId="ADAL" clId="{AA80B214-B5EB-4313-A601-C422EDEAA06F}" dt="2023-03-02T10:33:03.141" v="435" actId="1076"/>
        <pc:sldMkLst>
          <pc:docMk/>
          <pc:sldMk cId="3229144056" sldId="394"/>
        </pc:sldMkLst>
        <pc:spChg chg="mod">
          <ac:chgData name="Beniamin Zawilla" userId="ddf0d743-5318-4a4c-9abc-8826c9d150fb" providerId="ADAL" clId="{AA80B214-B5EB-4313-A601-C422EDEAA06F}" dt="2023-03-02T10:33:03.141" v="435" actId="1076"/>
          <ac:spMkLst>
            <pc:docMk/>
            <pc:sldMk cId="3229144056" sldId="394"/>
            <ac:spMk id="17" creationId="{133F85DB-4807-00AB-B9A6-AED450660EFC}"/>
          </ac:spMkLst>
        </pc:spChg>
        <pc:spChg chg="mod">
          <ac:chgData name="Beniamin Zawilla" userId="ddf0d743-5318-4a4c-9abc-8826c9d150fb" providerId="ADAL" clId="{AA80B214-B5EB-4313-A601-C422EDEAA06F}" dt="2023-03-02T10:32:45.943" v="431" actId="20577"/>
          <ac:spMkLst>
            <pc:docMk/>
            <pc:sldMk cId="3229144056" sldId="394"/>
            <ac:spMk id="31" creationId="{A3B7D3D2-D83C-B6D1-86A5-71660EABD5FB}"/>
          </ac:spMkLst>
        </pc:spChg>
      </pc:sldChg>
      <pc:sldChg chg="modSp mod">
        <pc:chgData name="Beniamin Zawilla" userId="ddf0d743-5318-4a4c-9abc-8826c9d150fb" providerId="ADAL" clId="{AA80B214-B5EB-4313-A601-C422EDEAA06F}" dt="2023-03-02T10:34:43.680" v="452"/>
        <pc:sldMkLst>
          <pc:docMk/>
          <pc:sldMk cId="3425283425" sldId="395"/>
        </pc:sldMkLst>
        <pc:spChg chg="mod">
          <ac:chgData name="Beniamin Zawilla" userId="ddf0d743-5318-4a4c-9abc-8826c9d150fb" providerId="ADAL" clId="{AA80B214-B5EB-4313-A601-C422EDEAA06F}" dt="2023-03-02T10:33:54.015" v="436"/>
          <ac:spMkLst>
            <pc:docMk/>
            <pc:sldMk cId="3425283425" sldId="395"/>
            <ac:spMk id="3" creationId="{F733E0B0-CB08-9E1B-932E-1157DD90C5EE}"/>
          </ac:spMkLst>
        </pc:spChg>
        <pc:spChg chg="mod">
          <ac:chgData name="Beniamin Zawilla" userId="ddf0d743-5318-4a4c-9abc-8826c9d150fb" providerId="ADAL" clId="{AA80B214-B5EB-4313-A601-C422EDEAA06F}" dt="2023-03-02T10:34:43.680" v="452"/>
          <ac:spMkLst>
            <pc:docMk/>
            <pc:sldMk cId="3425283425" sldId="395"/>
            <ac:spMk id="15" creationId="{3D221CC9-8603-65F4-5E34-73F7C51AB700}"/>
          </ac:spMkLst>
        </pc:spChg>
        <pc:spChg chg="mod">
          <ac:chgData name="Beniamin Zawilla" userId="ddf0d743-5318-4a4c-9abc-8826c9d150fb" providerId="ADAL" clId="{AA80B214-B5EB-4313-A601-C422EDEAA06F}" dt="2023-03-02T10:34:24.020" v="446"/>
          <ac:spMkLst>
            <pc:docMk/>
            <pc:sldMk cId="3425283425" sldId="395"/>
            <ac:spMk id="18" creationId="{8CEBD022-B986-A341-BE7E-A2F9BD119657}"/>
          </ac:spMkLst>
        </pc:spChg>
      </pc:sldChg>
      <pc:sldChg chg="modSp mod">
        <pc:chgData name="Beniamin Zawilla" userId="ddf0d743-5318-4a4c-9abc-8826c9d150fb" providerId="ADAL" clId="{AA80B214-B5EB-4313-A601-C422EDEAA06F}" dt="2023-03-02T10:35:26.439" v="463"/>
        <pc:sldMkLst>
          <pc:docMk/>
          <pc:sldMk cId="4037738901" sldId="396"/>
        </pc:sldMkLst>
        <pc:spChg chg="mod">
          <ac:chgData name="Beniamin Zawilla" userId="ddf0d743-5318-4a4c-9abc-8826c9d150fb" providerId="ADAL" clId="{AA80B214-B5EB-4313-A601-C422EDEAA06F}" dt="2023-03-02T10:35:26.439" v="463"/>
          <ac:spMkLst>
            <pc:docMk/>
            <pc:sldMk cId="4037738901" sldId="396"/>
            <ac:spMk id="6" creationId="{7C1C97EC-1667-5DC1-BE4A-A23940A3348C}"/>
          </ac:spMkLst>
        </pc:spChg>
        <pc:spChg chg="mod">
          <ac:chgData name="Beniamin Zawilla" userId="ddf0d743-5318-4a4c-9abc-8826c9d150fb" providerId="ADAL" clId="{AA80B214-B5EB-4313-A601-C422EDEAA06F}" dt="2023-03-02T10:35:21.689" v="462"/>
          <ac:spMkLst>
            <pc:docMk/>
            <pc:sldMk cId="4037738901" sldId="396"/>
            <ac:spMk id="8" creationId="{BEFF650A-BD20-1FB8-6F07-55873F2127A4}"/>
          </ac:spMkLst>
        </pc:spChg>
        <pc:spChg chg="mod">
          <ac:chgData name="Beniamin Zawilla" userId="ddf0d743-5318-4a4c-9abc-8826c9d150fb" providerId="ADAL" clId="{AA80B214-B5EB-4313-A601-C422EDEAA06F}" dt="2023-03-02T10:35:16.699" v="461"/>
          <ac:spMkLst>
            <pc:docMk/>
            <pc:sldMk cId="4037738901" sldId="396"/>
            <ac:spMk id="29" creationId="{FF1968FD-C822-7C4B-8B3F-6643A42A69F2}"/>
          </ac:spMkLst>
        </pc:spChg>
        <pc:spChg chg="mod">
          <ac:chgData name="Beniamin Zawilla" userId="ddf0d743-5318-4a4c-9abc-8826c9d150fb" providerId="ADAL" clId="{AA80B214-B5EB-4313-A601-C422EDEAA06F}" dt="2023-03-02T10:34:57.402" v="456"/>
          <ac:spMkLst>
            <pc:docMk/>
            <pc:sldMk cId="4037738901" sldId="396"/>
            <ac:spMk id="31" creationId="{A3B7D3D2-D83C-B6D1-86A5-71660EABD5FB}"/>
          </ac:spMkLst>
        </pc:spChg>
      </pc:sldChg>
      <pc:sldChg chg="modSp mod">
        <pc:chgData name="Beniamin Zawilla" userId="ddf0d743-5318-4a4c-9abc-8826c9d150fb" providerId="ADAL" clId="{AA80B214-B5EB-4313-A601-C422EDEAA06F}" dt="2023-03-02T10:36:51.705" v="488"/>
        <pc:sldMkLst>
          <pc:docMk/>
          <pc:sldMk cId="87022055" sldId="397"/>
        </pc:sldMkLst>
        <pc:spChg chg="mod">
          <ac:chgData name="Beniamin Zawilla" userId="ddf0d743-5318-4a4c-9abc-8826c9d150fb" providerId="ADAL" clId="{AA80B214-B5EB-4313-A601-C422EDEAA06F}" dt="2023-03-02T10:36:34.133" v="483" actId="404"/>
          <ac:spMkLst>
            <pc:docMk/>
            <pc:sldMk cId="87022055" sldId="397"/>
            <ac:spMk id="3" creationId="{23D05551-3067-025D-A424-EF245C3A749A}"/>
          </ac:spMkLst>
        </pc:spChg>
        <pc:spChg chg="mod">
          <ac:chgData name="Beniamin Zawilla" userId="ddf0d743-5318-4a4c-9abc-8826c9d150fb" providerId="ADAL" clId="{AA80B214-B5EB-4313-A601-C422EDEAA06F}" dt="2023-03-02T10:35:59.540" v="472" actId="404"/>
          <ac:spMkLst>
            <pc:docMk/>
            <pc:sldMk cId="87022055" sldId="397"/>
            <ac:spMk id="4" creationId="{2DFD753F-CBD9-E4B5-A411-BD00072EDC76}"/>
          </ac:spMkLst>
        </pc:spChg>
        <pc:spChg chg="mod">
          <ac:chgData name="Beniamin Zawilla" userId="ddf0d743-5318-4a4c-9abc-8826c9d150fb" providerId="ADAL" clId="{AA80B214-B5EB-4313-A601-C422EDEAA06F}" dt="2023-03-02T10:36:45.041" v="486" actId="1076"/>
          <ac:spMkLst>
            <pc:docMk/>
            <pc:sldMk cId="87022055" sldId="397"/>
            <ac:spMk id="10" creationId="{A89A98D2-38BF-517A-4886-54D45BD6B470}"/>
          </ac:spMkLst>
        </pc:spChg>
        <pc:spChg chg="mod">
          <ac:chgData name="Beniamin Zawilla" userId="ddf0d743-5318-4a4c-9abc-8826c9d150fb" providerId="ADAL" clId="{AA80B214-B5EB-4313-A601-C422EDEAA06F}" dt="2023-03-02T10:36:41.574" v="485"/>
          <ac:spMkLst>
            <pc:docMk/>
            <pc:sldMk cId="87022055" sldId="397"/>
            <ac:spMk id="13" creationId="{46E99571-F839-3E04-ECC9-5B39FF4756CF}"/>
          </ac:spMkLst>
        </pc:spChg>
        <pc:spChg chg="mod">
          <ac:chgData name="Beniamin Zawilla" userId="ddf0d743-5318-4a4c-9abc-8826c9d150fb" providerId="ADAL" clId="{AA80B214-B5EB-4313-A601-C422EDEAA06F}" dt="2023-03-02T10:36:51.705" v="488"/>
          <ac:spMkLst>
            <pc:docMk/>
            <pc:sldMk cId="87022055" sldId="397"/>
            <ac:spMk id="17" creationId="{FD833ABD-27E5-9D90-466A-2FA65D8DD810}"/>
          </ac:spMkLst>
        </pc:spChg>
      </pc:sldChg>
      <pc:sldChg chg="modSp mod">
        <pc:chgData name="Beniamin Zawilla" userId="ddf0d743-5318-4a4c-9abc-8826c9d150fb" providerId="ADAL" clId="{AA80B214-B5EB-4313-A601-C422EDEAA06F}" dt="2023-03-02T10:37:43.344" v="503"/>
        <pc:sldMkLst>
          <pc:docMk/>
          <pc:sldMk cId="1700686383" sldId="398"/>
        </pc:sldMkLst>
        <pc:spChg chg="mod">
          <ac:chgData name="Beniamin Zawilla" userId="ddf0d743-5318-4a4c-9abc-8826c9d150fb" providerId="ADAL" clId="{AA80B214-B5EB-4313-A601-C422EDEAA06F}" dt="2023-03-02T10:37:34.495" v="500"/>
          <ac:spMkLst>
            <pc:docMk/>
            <pc:sldMk cId="1700686383" sldId="398"/>
            <ac:spMk id="14" creationId="{D1EE3E9B-D967-9DB5-E228-5CC32005732E}"/>
          </ac:spMkLst>
        </pc:spChg>
        <pc:spChg chg="mod">
          <ac:chgData name="Beniamin Zawilla" userId="ddf0d743-5318-4a4c-9abc-8826c9d150fb" providerId="ADAL" clId="{AA80B214-B5EB-4313-A601-C422EDEAA06F}" dt="2023-03-02T10:37:05.601" v="491"/>
          <ac:spMkLst>
            <pc:docMk/>
            <pc:sldMk cId="1700686383" sldId="398"/>
            <ac:spMk id="18" creationId="{71D87097-9F85-4445-8AD6-171970E061A0}"/>
          </ac:spMkLst>
        </pc:spChg>
        <pc:spChg chg="mod">
          <ac:chgData name="Beniamin Zawilla" userId="ddf0d743-5318-4a4c-9abc-8826c9d150fb" providerId="ADAL" clId="{AA80B214-B5EB-4313-A601-C422EDEAA06F}" dt="2023-03-02T10:37:43.344" v="503"/>
          <ac:spMkLst>
            <pc:docMk/>
            <pc:sldMk cId="1700686383" sldId="398"/>
            <ac:spMk id="37" creationId="{02A049C0-F166-2079-8063-54BF2CEA81B1}"/>
          </ac:spMkLst>
        </pc:spChg>
        <pc:spChg chg="mod">
          <ac:chgData name="Beniamin Zawilla" userId="ddf0d743-5318-4a4c-9abc-8826c9d150fb" providerId="ADAL" clId="{AA80B214-B5EB-4313-A601-C422EDEAA06F}" dt="2023-03-02T10:37:16.217" v="494"/>
          <ac:spMkLst>
            <pc:docMk/>
            <pc:sldMk cId="1700686383" sldId="398"/>
            <ac:spMk id="43" creationId="{75E72316-33B2-988B-1896-75E2F626F714}"/>
          </ac:spMkLst>
        </pc:spChg>
        <pc:spChg chg="mod">
          <ac:chgData name="Beniamin Zawilla" userId="ddf0d743-5318-4a4c-9abc-8826c9d150fb" providerId="ADAL" clId="{AA80B214-B5EB-4313-A601-C422EDEAA06F}" dt="2023-03-02T10:37:24.813" v="497"/>
          <ac:spMkLst>
            <pc:docMk/>
            <pc:sldMk cId="1700686383" sldId="398"/>
            <ac:spMk id="45" creationId="{8FAA6243-ABCA-1CA4-D2D6-A815BA9B9205}"/>
          </ac:spMkLst>
        </pc:spChg>
      </pc:sldChg>
      <pc:sldChg chg="modSp mod">
        <pc:chgData name="Beniamin Zawilla" userId="ddf0d743-5318-4a4c-9abc-8826c9d150fb" providerId="ADAL" clId="{AA80B214-B5EB-4313-A601-C422EDEAA06F}" dt="2023-03-02T10:39:29.277" v="527"/>
        <pc:sldMkLst>
          <pc:docMk/>
          <pc:sldMk cId="3334792095" sldId="399"/>
        </pc:sldMkLst>
        <pc:spChg chg="mod">
          <ac:chgData name="Beniamin Zawilla" userId="ddf0d743-5318-4a4c-9abc-8826c9d150fb" providerId="ADAL" clId="{AA80B214-B5EB-4313-A601-C422EDEAA06F}" dt="2023-03-02T10:38:33.074" v="505"/>
          <ac:spMkLst>
            <pc:docMk/>
            <pc:sldMk cId="3334792095" sldId="399"/>
            <ac:spMk id="4" creationId="{2DFD753F-CBD9-E4B5-A411-BD00072EDC76}"/>
          </ac:spMkLst>
        </pc:spChg>
        <pc:spChg chg="mod">
          <ac:chgData name="Beniamin Zawilla" userId="ddf0d743-5318-4a4c-9abc-8826c9d150fb" providerId="ADAL" clId="{AA80B214-B5EB-4313-A601-C422EDEAA06F}" dt="2023-03-02T10:38:41.273" v="508"/>
          <ac:spMkLst>
            <pc:docMk/>
            <pc:sldMk cId="3334792095" sldId="399"/>
            <ac:spMk id="7" creationId="{4FA09644-291E-1A4D-1951-4EE35D7D6A31}"/>
          </ac:spMkLst>
        </pc:spChg>
        <pc:spChg chg="mod">
          <ac:chgData name="Beniamin Zawilla" userId="ddf0d743-5318-4a4c-9abc-8826c9d150fb" providerId="ADAL" clId="{AA80B214-B5EB-4313-A601-C422EDEAA06F}" dt="2023-03-02T10:38:48.235" v="512"/>
          <ac:spMkLst>
            <pc:docMk/>
            <pc:sldMk cId="3334792095" sldId="399"/>
            <ac:spMk id="12" creationId="{BD9C8463-D558-2F84-3F1A-77C1B11AC200}"/>
          </ac:spMkLst>
        </pc:spChg>
        <pc:spChg chg="mod">
          <ac:chgData name="Beniamin Zawilla" userId="ddf0d743-5318-4a4c-9abc-8826c9d150fb" providerId="ADAL" clId="{AA80B214-B5EB-4313-A601-C422EDEAA06F}" dt="2023-03-02T10:39:14.483" v="523" actId="1076"/>
          <ac:spMkLst>
            <pc:docMk/>
            <pc:sldMk cId="3334792095" sldId="399"/>
            <ac:spMk id="15" creationId="{0ABF7334-C0EB-742E-036A-DE824802D120}"/>
          </ac:spMkLst>
        </pc:spChg>
        <pc:spChg chg="mod">
          <ac:chgData name="Beniamin Zawilla" userId="ddf0d743-5318-4a4c-9abc-8826c9d150fb" providerId="ADAL" clId="{AA80B214-B5EB-4313-A601-C422EDEAA06F}" dt="2023-03-02T10:39:29.277" v="527"/>
          <ac:spMkLst>
            <pc:docMk/>
            <pc:sldMk cId="3334792095" sldId="399"/>
            <ac:spMk id="16" creationId="{E8B4F182-287D-DAF9-BDC5-80216F2FE6CA}"/>
          </ac:spMkLst>
        </pc:spChg>
        <pc:spChg chg="mod">
          <ac:chgData name="Beniamin Zawilla" userId="ddf0d743-5318-4a4c-9abc-8826c9d150fb" providerId="ADAL" clId="{AA80B214-B5EB-4313-A601-C422EDEAA06F}" dt="2023-03-02T10:39:11.267" v="522" actId="20577"/>
          <ac:spMkLst>
            <pc:docMk/>
            <pc:sldMk cId="3334792095" sldId="399"/>
            <ac:spMk id="20" creationId="{1D4FC15A-8ED0-1D10-E6B7-E3FD166766EF}"/>
          </ac:spMkLst>
        </pc:spChg>
      </pc:sldChg>
      <pc:sldChg chg="modSp mod">
        <pc:chgData name="Beniamin Zawilla" userId="ddf0d743-5318-4a4c-9abc-8826c9d150fb" providerId="ADAL" clId="{AA80B214-B5EB-4313-A601-C422EDEAA06F}" dt="2023-03-02T10:40:32.312" v="550" actId="404"/>
        <pc:sldMkLst>
          <pc:docMk/>
          <pc:sldMk cId="306264289" sldId="400"/>
        </pc:sldMkLst>
        <pc:spChg chg="mod">
          <ac:chgData name="Beniamin Zawilla" userId="ddf0d743-5318-4a4c-9abc-8826c9d150fb" providerId="ADAL" clId="{AA80B214-B5EB-4313-A601-C422EDEAA06F}" dt="2023-03-02T10:40:32.312" v="550" actId="404"/>
          <ac:spMkLst>
            <pc:docMk/>
            <pc:sldMk cId="306264289" sldId="400"/>
            <ac:spMk id="18" creationId="{8CEBD022-B986-A341-BE7E-A2F9BD119657}"/>
          </ac:spMkLst>
        </pc:spChg>
      </pc:sldChg>
      <pc:sldChg chg="modSp mod">
        <pc:chgData name="Beniamin Zawilla" userId="ddf0d743-5318-4a4c-9abc-8826c9d150fb" providerId="ADAL" clId="{AA80B214-B5EB-4313-A601-C422EDEAA06F}" dt="2023-03-02T10:40:38.479" v="551"/>
        <pc:sldMkLst>
          <pc:docMk/>
          <pc:sldMk cId="2565891917" sldId="401"/>
        </pc:sldMkLst>
        <pc:spChg chg="mod">
          <ac:chgData name="Beniamin Zawilla" userId="ddf0d743-5318-4a4c-9abc-8826c9d150fb" providerId="ADAL" clId="{AA80B214-B5EB-4313-A601-C422EDEAA06F}" dt="2023-03-02T10:40:38.479" v="551"/>
          <ac:spMkLst>
            <pc:docMk/>
            <pc:sldMk cId="2565891917" sldId="401"/>
            <ac:spMk id="3" creationId="{3F6D5F74-B1E1-FC55-A172-B019DBCF0AD1}"/>
          </ac:spMkLst>
        </pc:spChg>
      </pc:sldChg>
      <pc:sldChg chg="modSp mod">
        <pc:chgData name="Beniamin Zawilla" userId="ddf0d743-5318-4a4c-9abc-8826c9d150fb" providerId="ADAL" clId="{AA80B214-B5EB-4313-A601-C422EDEAA06F}" dt="2023-03-02T10:40:52.097" v="555" actId="20577"/>
        <pc:sldMkLst>
          <pc:docMk/>
          <pc:sldMk cId="2542762035" sldId="402"/>
        </pc:sldMkLst>
        <pc:spChg chg="mod">
          <ac:chgData name="Beniamin Zawilla" userId="ddf0d743-5318-4a4c-9abc-8826c9d150fb" providerId="ADAL" clId="{AA80B214-B5EB-4313-A601-C422EDEAA06F}" dt="2023-03-02T10:40:52.097" v="555" actId="20577"/>
          <ac:spMkLst>
            <pc:docMk/>
            <pc:sldMk cId="2542762035" sldId="402"/>
            <ac:spMk id="7" creationId="{24704B68-53DB-A8E4-D5A0-E82E3105B11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3/2/2023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3/2/2023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undcloud.com/catherine-318107926/tokenization-of-assets?in=catherine-318107926/sets/generation-blockchain&amp;utm_source=clipboard&amp;utm_medium=text&amp;utm_campaign=social_sharing"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youtube.com/watch?v=K4OlOgIK9Nk" TargetMode="External"/><Relationship Id="rId7"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forms.gle/xbkGPm7JyG2Qh83z6" TargetMode="External"/><Relationship Id="rId7"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money.usnews.com/loans/articles/what-is-crypto-lending" TargetMode="Externa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dirty="0"/>
              <a:t>Frankfurt School of Finance &amp; Management</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
        <p:nvSpPr>
          <p:cNvPr id="4" name="Text Placeholder 6">
            <a:extLst>
              <a:ext uri="{FF2B5EF4-FFF2-40B4-BE49-F238E27FC236}">
                <a16:creationId xmlns:a16="http://schemas.microsoft.com/office/drawing/2014/main" id="{F598533B-6DCA-54AB-6A2A-253C3C3E3407}"/>
              </a:ext>
            </a:extLst>
          </p:cNvPr>
          <p:cNvSpPr txBox="1">
            <a:spLocks/>
          </p:cNvSpPr>
          <p:nvPr/>
        </p:nvSpPr>
        <p:spPr>
          <a:xfrm>
            <a:off x="605556" y="7156000"/>
            <a:ext cx="6343884" cy="1224685"/>
          </a:xfrm>
          <a:prstGeom prst="rect">
            <a:avLst/>
          </a:prstGeom>
        </p:spPr>
        <p:txBody>
          <a:bodyPr>
            <a:noAutofit/>
          </a:bodyPr>
          <a:lstStyle>
            <a:lvl1pPr marL="0" indent="0" algn="l" defTabSz="2073036" rtl="0" eaLnBrk="1" latinLnBrk="0" hangingPunct="1">
              <a:lnSpc>
                <a:spcPts val="3720"/>
              </a:lnSpc>
              <a:spcBef>
                <a:spcPts val="0"/>
              </a:spcBef>
              <a:buFont typeface="Arial" panose="020B0604020202020204" pitchFamily="34" charset="0"/>
              <a:buNone/>
              <a:defRPr sz="3600" b="1" i="0" kern="120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8600">
              <a:lnSpc>
                <a:spcPct val="90000"/>
              </a:lnSpc>
            </a:pPr>
            <a:r>
              <a:rPr lang="de-DE" sz="2800">
                <a:solidFill>
                  <a:srgbClr val="FFFFFF"/>
                </a:solidFill>
                <a:ea typeface="Times New Roman" panose="02020603050405020304" pitchFamily="18" charset="0"/>
              </a:rPr>
              <a:t>Program dla studiów magisterskich </a:t>
            </a:r>
            <a:endParaRPr lang="pl-PL" sz="2800">
              <a:solidFill>
                <a:srgbClr val="FFFFFF"/>
              </a:solidFill>
              <a:ea typeface="Times New Roman" panose="02020603050405020304" pitchFamily="18" charset="0"/>
            </a:endParaRPr>
          </a:p>
          <a:p>
            <a:pPr marL="228600">
              <a:lnSpc>
                <a:spcPct val="90000"/>
              </a:lnSpc>
            </a:pPr>
            <a:br>
              <a:rPr lang="de-DE" sz="2800">
                <a:solidFill>
                  <a:srgbClr val="FFFFFF"/>
                </a:solidFill>
                <a:ea typeface="Times New Roman" panose="02020603050405020304" pitchFamily="18" charset="0"/>
              </a:rPr>
            </a:br>
            <a:r>
              <a:rPr lang="de-DE" sz="2800">
                <a:solidFill>
                  <a:srgbClr val="FFFFFF"/>
                </a:solidFill>
                <a:ea typeface="Times New Roman" panose="02020603050405020304" pitchFamily="18" charset="0"/>
              </a:rPr>
              <a:t>Technologia blockchain i kryptowaluty </a:t>
            </a:r>
            <a:endParaRPr lang="pl-PL"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6F8899-15F3-86B5-FEC7-6080E67CAD45}"/>
              </a:ext>
            </a:extLst>
          </p:cNvPr>
          <p:cNvSpPr/>
          <p:nvPr/>
        </p:nvSpPr>
        <p:spPr>
          <a:xfrm flipV="1">
            <a:off x="-1" y="323003"/>
            <a:ext cx="7559675" cy="48170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2590286"/>
          </a:xfrm>
        </p:spPr>
        <p:txBody>
          <a:bodyPr numCol="2"/>
          <a:lstStyle/>
          <a:p>
            <a:pPr algn="just"/>
            <a:r>
              <a:rPr lang="pl-PL" spc="-5" dirty="0">
                <a:effectLst/>
                <a:ea typeface="Times New Roman" panose="02020603050405020304" pitchFamily="18" charset="0"/>
              </a:rPr>
              <a:t>Kiedy </a:t>
            </a:r>
            <a:r>
              <a:rPr lang="pl-PL" spc="-5" dirty="0" err="1">
                <a:effectLst/>
                <a:ea typeface="Times New Roman" panose="02020603050405020304" pitchFamily="18" charset="0"/>
              </a:rPr>
              <a:t>Bitcoin</a:t>
            </a:r>
            <a:r>
              <a:rPr lang="pl-PL" spc="-5" dirty="0">
                <a:effectLst/>
                <a:ea typeface="Times New Roman" panose="02020603050405020304" pitchFamily="18" charset="0"/>
              </a:rPr>
              <a:t> został wprowadzony na rynek w 2099 roku, jedynym sposobem na zdobycie </a:t>
            </a:r>
            <a:r>
              <a:rPr lang="pl-PL" spc="-5" dirty="0" err="1">
                <a:effectLst/>
                <a:ea typeface="Times New Roman" panose="02020603050405020304" pitchFamily="18" charset="0"/>
              </a:rPr>
              <a:t>bitcoinów</a:t>
            </a:r>
            <a:r>
              <a:rPr lang="pl-PL" spc="-5" dirty="0">
                <a:effectLst/>
                <a:ea typeface="Times New Roman" panose="02020603050405020304" pitchFamily="18" charset="0"/>
              </a:rPr>
              <a:t> był handel na forach lub czatach internetowych, co wymagało dużego zaufania.</a:t>
            </a:r>
          </a:p>
          <a:p>
            <a:pPr algn="just"/>
            <a:r>
              <a:rPr lang="en-US" spc="-5" dirty="0">
                <a:effectLst/>
                <a:ea typeface="Times New Roman" panose="02020603050405020304" pitchFamily="18" charset="0"/>
              </a:rPr>
              <a:t> </a:t>
            </a:r>
            <a:endParaRPr lang="en-LB" dirty="0">
              <a:effectLst/>
              <a:ea typeface="Times New Roman" panose="02020603050405020304" pitchFamily="18" charset="0"/>
            </a:endParaRPr>
          </a:p>
          <a:p>
            <a:pPr algn="just"/>
            <a:r>
              <a:rPr lang="pl-PL" spc="-5" dirty="0">
                <a:effectLst/>
                <a:ea typeface="Times New Roman" panose="02020603050405020304" pitchFamily="18" charset="0"/>
              </a:rPr>
              <a:t>W marcu 2010 roku uruchomiono pierwszą giełdę </a:t>
            </a:r>
            <a:r>
              <a:rPr lang="pl-PL" spc="-5" dirty="0" err="1">
                <a:effectLst/>
                <a:ea typeface="Times New Roman" panose="02020603050405020304" pitchFamily="18" charset="0"/>
              </a:rPr>
              <a:t>kryptowalut</a:t>
            </a:r>
            <a:r>
              <a:rPr lang="pl-PL" spc="-5" dirty="0">
                <a:effectLst/>
                <a:ea typeface="Times New Roman" panose="02020603050405020304" pitchFamily="18" charset="0"/>
              </a:rPr>
              <a:t> o nazwie bitcoinmarket.com. Użytkownik forum </a:t>
            </a:r>
            <a:r>
              <a:rPr lang="pl-PL" spc="-5" dirty="0" err="1">
                <a:effectLst/>
                <a:ea typeface="Times New Roman" panose="02020603050405020304" pitchFamily="18" charset="0"/>
              </a:rPr>
              <a:t>Bitcointalk</a:t>
            </a:r>
            <a:r>
              <a:rPr lang="pl-PL" spc="-5" dirty="0">
                <a:effectLst/>
                <a:ea typeface="Times New Roman" panose="02020603050405020304" pitchFamily="18" charset="0"/>
              </a:rPr>
              <a:t> o nazwie „</a:t>
            </a:r>
            <a:r>
              <a:rPr lang="pl-PL" spc="-5" dirty="0" err="1">
                <a:effectLst/>
                <a:ea typeface="Times New Roman" panose="02020603050405020304" pitchFamily="18" charset="0"/>
              </a:rPr>
              <a:t>dwdollar</a:t>
            </a:r>
            <a:r>
              <a:rPr lang="pl-PL" spc="-5" dirty="0">
                <a:effectLst/>
                <a:ea typeface="Times New Roman" panose="02020603050405020304" pitchFamily="18" charset="0"/>
              </a:rPr>
              <a:t>” zaproponował stworzenie pierwszego prawdziwego rynku, na którym ludzie mogliby kupować i sprzedawać </a:t>
            </a:r>
            <a:r>
              <a:rPr lang="pl-PL" spc="-5" dirty="0" err="1">
                <a:effectLst/>
                <a:ea typeface="Times New Roman" panose="02020603050405020304" pitchFamily="18" charset="0"/>
              </a:rPr>
              <a:t>bitcoiny</a:t>
            </a:r>
            <a:r>
              <a:rPr lang="pl-PL" spc="-5" dirty="0">
                <a:effectLst/>
                <a:ea typeface="Times New Roman" panose="02020603050405020304" pitchFamily="18" charset="0"/>
              </a:rPr>
              <a:t> między sobą. Pojawiła się potrzeba opracowania użytecznego systemu wyceny jako punktu wyjścia, który miał być oparty na zapotrzebowaniu na energię dla </a:t>
            </a:r>
            <a:r>
              <a:rPr lang="pl-PL" spc="-5" dirty="0" err="1">
                <a:effectLst/>
                <a:ea typeface="Times New Roman" panose="02020603050405020304" pitchFamily="18" charset="0"/>
              </a:rPr>
              <a:t>miningu</a:t>
            </a:r>
            <a:r>
              <a:rPr lang="pl-PL" spc="-5" dirty="0">
                <a:effectLst/>
                <a:ea typeface="Times New Roman" panose="02020603050405020304" pitchFamily="18" charset="0"/>
              </a:rPr>
              <a:t>. W 2010 r. Bitcoinmarket.com wystartował z ceną około 0,003 USD za </a:t>
            </a:r>
            <a:r>
              <a:rPr lang="pl-PL" spc="-5" dirty="0" err="1">
                <a:effectLst/>
                <a:ea typeface="Times New Roman" panose="02020603050405020304" pitchFamily="18" charset="0"/>
              </a:rPr>
              <a:t>Bitcoina</a:t>
            </a:r>
            <a:r>
              <a:rPr lang="pl-PL" spc="-5" dirty="0">
                <a:effectLst/>
                <a:ea typeface="Times New Roman" panose="02020603050405020304" pitchFamily="18" charset="0"/>
              </a:rPr>
              <a:t>. Bitcoinmarket.com używał systemu </a:t>
            </a:r>
            <a:r>
              <a:rPr lang="pl-PL" spc="-5" dirty="0" err="1">
                <a:effectLst/>
                <a:ea typeface="Times New Roman" panose="02020603050405020304" pitchFamily="18" charset="0"/>
              </a:rPr>
              <a:t>PayPal</a:t>
            </a:r>
            <a:r>
              <a:rPr lang="pl-PL" spc="-5" dirty="0">
                <a:effectLst/>
                <a:ea typeface="Times New Roman" panose="02020603050405020304" pitchFamily="18" charset="0"/>
              </a:rPr>
              <a:t> do wymiany pieniędzy </a:t>
            </a:r>
            <a:r>
              <a:rPr lang="pl-PL" spc="-5" dirty="0" err="1">
                <a:effectLst/>
                <a:ea typeface="Times New Roman" panose="02020603050405020304" pitchFamily="18" charset="0"/>
              </a:rPr>
              <a:t>fiducjarnych</a:t>
            </a:r>
            <a:r>
              <a:rPr lang="pl-PL" spc="-5" dirty="0">
                <a:effectLst/>
                <a:ea typeface="Times New Roman" panose="02020603050405020304" pitchFamily="18" charset="0"/>
              </a:rPr>
              <a:t> na </a:t>
            </a:r>
            <a:r>
              <a:rPr lang="pl-PL" spc="-5" dirty="0" err="1">
                <a:effectLst/>
                <a:ea typeface="Times New Roman" panose="02020603050405020304" pitchFamily="18" charset="0"/>
              </a:rPr>
              <a:t>bitcoiny</a:t>
            </a:r>
            <a:r>
              <a:rPr lang="pl-PL" spc="-5" dirty="0">
                <a:effectLst/>
                <a:ea typeface="Times New Roman" panose="02020603050405020304" pitchFamily="18" charset="0"/>
              </a:rPr>
              <a:t>, ale został z niego usunięty po wzroście liczby nieuczciwych transakcji w czerwcu 2011 r., kiedy cena </a:t>
            </a:r>
            <a:r>
              <a:rPr lang="pl-PL" spc="-5" dirty="0" err="1">
                <a:effectLst/>
                <a:ea typeface="Times New Roman" panose="02020603050405020304" pitchFamily="18" charset="0"/>
              </a:rPr>
              <a:t>bitcoinów</a:t>
            </a:r>
            <a:r>
              <a:rPr lang="pl-PL" spc="-5" dirty="0">
                <a:effectLst/>
                <a:ea typeface="Times New Roman" panose="02020603050405020304" pitchFamily="18" charset="0"/>
              </a:rPr>
              <a:t> osiągnęła 23,99 USD. Bitcoinmarket.com z pewnością był ulepszeniem w stosunku do wymiany </a:t>
            </a:r>
            <a:r>
              <a:rPr lang="pl-PL" spc="-5" dirty="0" err="1">
                <a:effectLst/>
                <a:ea typeface="Times New Roman" panose="02020603050405020304" pitchFamily="18" charset="0"/>
              </a:rPr>
              <a:t>Bitcoin</a:t>
            </a:r>
            <a:r>
              <a:rPr lang="pl-PL" spc="-5" dirty="0">
                <a:effectLst/>
                <a:ea typeface="Times New Roman" panose="02020603050405020304" pitchFamily="18" charset="0"/>
              </a:rPr>
              <a:t> na forach, ale na rynku zaczęła pojawiać się konkurencja.</a:t>
            </a:r>
          </a:p>
          <a:p>
            <a:pPr algn="just"/>
            <a:endParaRPr lang="en-US" spc="-5" dirty="0">
              <a:effectLst/>
              <a:ea typeface="Times New Roman" panose="02020603050405020304" pitchFamily="18" charset="0"/>
            </a:endParaRPr>
          </a:p>
          <a:p>
            <a:pPr algn="just"/>
            <a:r>
              <a:rPr lang="pl-PL" b="1" dirty="0">
                <a:solidFill>
                  <a:srgbClr val="F79037"/>
                </a:solidFill>
                <a:effectLst/>
                <a:ea typeface="Times New Roman" panose="02020603050405020304" pitchFamily="18" charset="0"/>
              </a:rPr>
              <a:t>Mt. </a:t>
            </a:r>
            <a:r>
              <a:rPr lang="pl-PL" b="1" dirty="0" err="1">
                <a:solidFill>
                  <a:srgbClr val="F79037"/>
                </a:solidFill>
                <a:effectLst/>
                <a:ea typeface="Times New Roman" panose="02020603050405020304" pitchFamily="18" charset="0"/>
              </a:rPr>
              <a:t>Gox</a:t>
            </a:r>
            <a:r>
              <a:rPr lang="pl-PL" b="1" dirty="0">
                <a:solidFill>
                  <a:srgbClr val="F79037"/>
                </a:solidFill>
                <a:effectLst/>
                <a:ea typeface="Times New Roman" panose="02020603050405020304" pitchFamily="18" charset="0"/>
              </a:rPr>
              <a:t> i wczesne platformy</a:t>
            </a:r>
          </a:p>
          <a:p>
            <a:pPr algn="just"/>
            <a:r>
              <a:rPr lang="pl-PL" dirty="0">
                <a:effectLst/>
                <a:ea typeface="Times New Roman" panose="02020603050405020304" pitchFamily="18" charset="0"/>
              </a:rPr>
              <a:t>W 2010 roku </a:t>
            </a:r>
            <a:r>
              <a:rPr lang="pl-PL" dirty="0" err="1">
                <a:effectLst/>
                <a:ea typeface="Times New Roman" panose="02020603050405020304" pitchFamily="18" charset="0"/>
              </a:rPr>
              <a:t>Jed</a:t>
            </a:r>
            <a:r>
              <a:rPr lang="pl-PL" dirty="0">
                <a:effectLst/>
                <a:ea typeface="Times New Roman" panose="02020603050405020304" pitchFamily="18" charset="0"/>
              </a:rPr>
              <a:t> </a:t>
            </a:r>
            <a:r>
              <a:rPr lang="pl-PL" dirty="0" err="1">
                <a:effectLst/>
                <a:ea typeface="Times New Roman" panose="02020603050405020304" pitchFamily="18" charset="0"/>
              </a:rPr>
              <a:t>McCaleb</a:t>
            </a:r>
            <a:r>
              <a:rPr lang="pl-PL" dirty="0">
                <a:effectLst/>
                <a:ea typeface="Times New Roman" panose="02020603050405020304" pitchFamily="18" charset="0"/>
              </a:rPr>
              <a:t> stworzył Mt. </a:t>
            </a:r>
            <a:r>
              <a:rPr lang="pl-PL" dirty="0" err="1">
                <a:effectLst/>
                <a:ea typeface="Times New Roman" panose="02020603050405020304" pitchFamily="18" charset="0"/>
              </a:rPr>
              <a:t>Gox</a:t>
            </a:r>
            <a:r>
              <a:rPr lang="pl-PL" dirty="0">
                <a:effectLst/>
                <a:ea typeface="Times New Roman" panose="02020603050405020304" pitchFamily="18" charset="0"/>
              </a:rPr>
              <a:t>. Pierwotna nazwa giełdy brzmiała mtgox.com, co jest nawiązaniem do cyfrowej kolekcjonerskiej gry karcianej „Magic: The </a:t>
            </a:r>
            <a:r>
              <a:rPr lang="pl-PL" dirty="0" err="1">
                <a:effectLst/>
                <a:ea typeface="Times New Roman" panose="02020603050405020304" pitchFamily="18" charset="0"/>
              </a:rPr>
              <a:t>Gathering</a:t>
            </a:r>
            <a:r>
              <a:rPr lang="pl-PL" dirty="0">
                <a:effectLst/>
                <a:ea typeface="Times New Roman" panose="02020603050405020304" pitchFamily="18" charset="0"/>
              </a:rPr>
              <a:t> Online </a:t>
            </a:r>
            <a:r>
              <a:rPr lang="pl-PL" dirty="0" err="1">
                <a:effectLst/>
                <a:ea typeface="Times New Roman" panose="02020603050405020304" pitchFamily="18" charset="0"/>
              </a:rPr>
              <a:t>eXchange</a:t>
            </a:r>
            <a:r>
              <a:rPr lang="pl-PL" dirty="0">
                <a:effectLst/>
                <a:ea typeface="Times New Roman" panose="02020603050405020304" pitchFamily="18" charset="0"/>
              </a:rPr>
              <a:t>”. W ciągu następnych trzech lat 70% wszystkich transakcji </a:t>
            </a:r>
            <a:r>
              <a:rPr lang="pl-PL" dirty="0" err="1">
                <a:effectLst/>
                <a:ea typeface="Times New Roman" panose="02020603050405020304" pitchFamily="18" charset="0"/>
              </a:rPr>
              <a:t>bitcoinowych</a:t>
            </a:r>
            <a:r>
              <a:rPr lang="pl-PL" dirty="0">
                <a:effectLst/>
                <a:ea typeface="Times New Roman" panose="02020603050405020304" pitchFamily="18" charset="0"/>
              </a:rPr>
              <a:t> było obsługiwanych za pośrednictwem platformy </a:t>
            </a:r>
            <a:r>
              <a:rPr lang="pl-PL" dirty="0" err="1">
                <a:effectLst/>
                <a:ea typeface="Times New Roman" panose="02020603050405020304" pitchFamily="18" charset="0"/>
              </a:rPr>
              <a:t>Mt.Gox</a:t>
            </a:r>
            <a:r>
              <a:rPr lang="pl-PL" dirty="0">
                <a:effectLst/>
                <a:ea typeface="Times New Roman" panose="02020603050405020304" pitchFamily="18" charset="0"/>
              </a:rPr>
              <a:t>. </a:t>
            </a:r>
            <a:r>
              <a:rPr lang="pl-PL" dirty="0" err="1">
                <a:effectLst/>
                <a:ea typeface="Times New Roman" panose="02020603050405020304" pitchFamily="18" charset="0"/>
              </a:rPr>
              <a:t>McCaleb</a:t>
            </a:r>
            <a:r>
              <a:rPr lang="pl-PL" dirty="0">
                <a:effectLst/>
                <a:ea typeface="Times New Roman" panose="02020603050405020304" pitchFamily="18" charset="0"/>
              </a:rPr>
              <a:t> zaczął używać tej strony do wymiany USD na </a:t>
            </a:r>
            <a:r>
              <a:rPr lang="pl-PL" dirty="0" err="1">
                <a:effectLst/>
                <a:ea typeface="Times New Roman" panose="02020603050405020304" pitchFamily="18" charset="0"/>
              </a:rPr>
              <a:t>Bitcoiny</a:t>
            </a:r>
            <a:r>
              <a:rPr lang="pl-PL" dirty="0">
                <a:effectLst/>
                <a:ea typeface="Times New Roman" panose="02020603050405020304" pitchFamily="18" charset="0"/>
              </a:rPr>
              <a:t>. Niedługo po pomyślnym okresie inicjacji sprzedał Mount </a:t>
            </a:r>
            <a:r>
              <a:rPr lang="pl-PL" dirty="0" err="1">
                <a:effectLst/>
                <a:ea typeface="Times New Roman" panose="02020603050405020304" pitchFamily="18" charset="0"/>
              </a:rPr>
              <a:t>Gox</a:t>
            </a:r>
            <a:r>
              <a:rPr lang="pl-PL" dirty="0">
                <a:effectLst/>
                <a:ea typeface="Times New Roman" panose="02020603050405020304" pitchFamily="18" charset="0"/>
              </a:rPr>
              <a:t> innemu aktywnemu dyrektorowi. Jeśli chodzi o Mt. </a:t>
            </a:r>
            <a:r>
              <a:rPr lang="pl-PL" dirty="0" err="1">
                <a:effectLst/>
                <a:ea typeface="Times New Roman" panose="02020603050405020304" pitchFamily="18" charset="0"/>
              </a:rPr>
              <a:t>Gox</a:t>
            </a:r>
            <a:r>
              <a:rPr lang="pl-PL" dirty="0">
                <a:effectLst/>
                <a:ea typeface="Times New Roman" panose="02020603050405020304" pitchFamily="18" charset="0"/>
              </a:rPr>
              <a:t>, istnieje szereg różnych zapisów dotyczących nielegalnych operacji biznesowych. Znikające fundusze, włamania i spory prawne to tylko wierzchołek góry lodowej.</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latin typeface="Calibri" panose="020F0502020204030204" pitchFamily="34" charset="0"/>
                <a:ea typeface="Times New Roman" panose="02020603050405020304" pitchFamily="18" charset="0"/>
              </a:rPr>
              <a:t>1.2</a:t>
            </a:r>
            <a:r>
              <a:rPr lang="pl-PL" sz="1800" b="0" dirty="0">
                <a:effectLst/>
                <a:latin typeface="Calibri" panose="020F0502020204030204" pitchFamily="34" charset="0"/>
                <a:ea typeface="Times New Roman" panose="02020603050405020304" pitchFamily="18" charset="0"/>
              </a:rPr>
              <a:t> Giełdy</a:t>
            </a:r>
            <a:endParaRPr lang="en-US" sz="1800" b="0" dirty="0">
              <a:effectLst/>
              <a:latin typeface="Calibri" panose="020F0502020204030204" pitchFamily="34" charset="0"/>
              <a:ea typeface="Times New Roman" panose="02020603050405020304" pitchFamily="18" charset="0"/>
            </a:endParaRPr>
          </a:p>
          <a:p>
            <a:pPr algn="just"/>
            <a:endParaRPr lang="en-US" sz="1800" b="0" dirty="0">
              <a:effectLst/>
              <a:latin typeface="Calibri" panose="020F0502020204030204" pitchFamily="34" charset="0"/>
              <a:ea typeface="Times New Roman" panose="02020603050405020304" pitchFamily="18" charset="0"/>
            </a:endParaRPr>
          </a:p>
          <a:p>
            <a:pPr algn="just"/>
            <a:endParaRPr lang="en-LB" sz="1800" b="0" dirty="0">
              <a:effectLst/>
              <a:latin typeface="Times New Roman" panose="02020603050405020304" pitchFamily="18" charset="0"/>
              <a:ea typeface="Times New Roman" panose="02020603050405020304" pitchFamily="18" charset="0"/>
            </a:endParaRPr>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5666510"/>
            <a:ext cx="6051578" cy="228600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Przykłady</a:t>
            </a:r>
            <a:r>
              <a:rPr lang="en-US" b="1" dirty="0">
                <a:solidFill>
                  <a:srgbClr val="F79037"/>
                </a:solidFill>
              </a:rPr>
              <a:t> </a:t>
            </a:r>
            <a:r>
              <a:rPr lang="en-US" b="1" dirty="0" err="1">
                <a:solidFill>
                  <a:srgbClr val="F79037"/>
                </a:solidFill>
              </a:rPr>
              <a:t>oszustw</a:t>
            </a:r>
            <a:r>
              <a:rPr lang="en-US" b="1" dirty="0">
                <a:solidFill>
                  <a:srgbClr val="F79037"/>
                </a:solidFill>
              </a:rPr>
              <a:t> </a:t>
            </a:r>
            <a:r>
              <a:rPr lang="en-US" b="1" dirty="0" err="1">
                <a:solidFill>
                  <a:srgbClr val="F79037"/>
                </a:solidFill>
              </a:rPr>
              <a:t>biznesowych</a:t>
            </a:r>
            <a:endParaRPr lang="en-US" b="1" dirty="0">
              <a:solidFill>
                <a:srgbClr val="F79037"/>
              </a:solidFill>
            </a:endParaRPr>
          </a:p>
          <a:p>
            <a:r>
              <a:rPr lang="pl-PL" dirty="0">
                <a:solidFill>
                  <a:srgbClr val="000000"/>
                </a:solidFill>
              </a:rPr>
              <a:t>Zgodnie z dokumentami sądowymi pochodzącymi z czasów, gdy </a:t>
            </a:r>
            <a:r>
              <a:rPr lang="pl-PL" dirty="0" err="1">
                <a:solidFill>
                  <a:srgbClr val="000000"/>
                </a:solidFill>
              </a:rPr>
              <a:t>Mt.Gox</a:t>
            </a:r>
            <a:r>
              <a:rPr lang="pl-PL" dirty="0">
                <a:solidFill>
                  <a:srgbClr val="000000"/>
                </a:solidFill>
              </a:rPr>
              <a:t> została sprzedana, już wtedy brakowało 80.000 </a:t>
            </a:r>
            <a:r>
              <a:rPr lang="pl-PL" dirty="0" err="1">
                <a:solidFill>
                  <a:srgbClr val="000000"/>
                </a:solidFill>
              </a:rPr>
              <a:t>bitcoinów</a:t>
            </a:r>
            <a:r>
              <a:rPr lang="pl-PL" dirty="0">
                <a:solidFill>
                  <a:srgbClr val="000000"/>
                </a:solidFill>
              </a:rPr>
              <a:t>. Następnie miało miejsce włamanie, podczas którego skradziono łącznie 2 650 BTC. Niemniej witryna zyskała na popularności i w 2013 r. stała się największą na świecie giełdą </a:t>
            </a:r>
            <a:r>
              <a:rPr lang="pl-PL" dirty="0" err="1">
                <a:solidFill>
                  <a:srgbClr val="000000"/>
                </a:solidFill>
              </a:rPr>
              <a:t>bitcoinów</a:t>
            </a:r>
            <a:r>
              <a:rPr lang="pl-PL" dirty="0">
                <a:solidFill>
                  <a:srgbClr val="000000"/>
                </a:solidFill>
              </a:rPr>
              <a:t>. Mt. </a:t>
            </a:r>
            <a:r>
              <a:rPr lang="pl-PL" dirty="0" err="1">
                <a:solidFill>
                  <a:srgbClr val="000000"/>
                </a:solidFill>
              </a:rPr>
              <a:t>Gox</a:t>
            </a:r>
            <a:r>
              <a:rPr lang="pl-PL" dirty="0">
                <a:solidFill>
                  <a:srgbClr val="000000"/>
                </a:solidFill>
              </a:rPr>
              <a:t> okazała się mieć poważne problemy z kodowaniem stron internetowych i słabe środki bezpieczeństwa, które ułatwiały ataki. Amerykański Departament Bezpieczeństwa Wewnętrznego oskarżył ich o działanie jako niezarejestrowany pośrednik pieniężny, w wyniku czego rząd USA przejął ponad 5 mln USD z kont bankowych firmy. To z kolei doprowadziło do zawieszenia wypłat USD i dużych opóźnień dla klientów </a:t>
            </a:r>
            <a:r>
              <a:rPr lang="pl-PL" dirty="0" err="1">
                <a:solidFill>
                  <a:srgbClr val="000000"/>
                </a:solidFill>
              </a:rPr>
              <a:t>Mt.Gox</a:t>
            </a:r>
            <a:r>
              <a:rPr lang="pl-PL" dirty="0">
                <a:solidFill>
                  <a:srgbClr val="000000"/>
                </a:solidFill>
              </a:rPr>
              <a:t>. W 2014 roku sytuacja się pogorszyła. Kilka tygodni później </a:t>
            </a:r>
            <a:r>
              <a:rPr lang="pl-PL" dirty="0" err="1">
                <a:solidFill>
                  <a:srgbClr val="000000"/>
                </a:solidFill>
              </a:rPr>
              <a:t>Mt.Gox</a:t>
            </a:r>
            <a:r>
              <a:rPr lang="pl-PL" dirty="0">
                <a:solidFill>
                  <a:srgbClr val="000000"/>
                </a:solidFill>
              </a:rPr>
              <a:t> zawiesił wszelkie transakcje dla klientów, strona przestała działać, i złożyła wniosek o upadłość. Powodem był trwający od lat </a:t>
            </a:r>
            <a:r>
              <a:rPr lang="pl-PL" dirty="0" err="1">
                <a:solidFill>
                  <a:srgbClr val="000000"/>
                </a:solidFill>
              </a:rPr>
              <a:t>hack</a:t>
            </a:r>
            <a:r>
              <a:rPr lang="pl-PL" dirty="0">
                <a:solidFill>
                  <a:srgbClr val="000000"/>
                </a:solidFill>
              </a:rPr>
              <a:t>, który przyczynił się do straty 844 408 </a:t>
            </a:r>
            <a:r>
              <a:rPr lang="pl-PL" dirty="0" err="1">
                <a:solidFill>
                  <a:srgbClr val="000000"/>
                </a:solidFill>
              </a:rPr>
              <a:t>bitcoinów</a:t>
            </a:r>
            <a:r>
              <a:rPr lang="pl-PL" dirty="0">
                <a:solidFill>
                  <a:srgbClr val="000000"/>
                </a:solidFill>
              </a:rPr>
              <a:t> skradzionych z portfeli klientów, których nie można było odzyskać.</a:t>
            </a:r>
          </a:p>
        </p:txBody>
      </p:sp>
      <p:pic>
        <p:nvPicPr>
          <p:cNvPr id="11" name="Picture Placeholder 33">
            <a:extLst>
              <a:ext uri="{FF2B5EF4-FFF2-40B4-BE49-F238E27FC236}">
                <a16:creationId xmlns:a16="http://schemas.microsoft.com/office/drawing/2014/main" id="{B85B0041-2BA1-8C5B-120C-9FC10DE6F6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240906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11</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53383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Bieżący</a:t>
            </a:r>
            <a:r>
              <a:rPr lang="en-US" b="1" dirty="0">
                <a:solidFill>
                  <a:srgbClr val="F79037"/>
                </a:solidFill>
              </a:rPr>
              <a:t> </a:t>
            </a:r>
            <a:r>
              <a:rPr lang="en-US" b="1" dirty="0" err="1">
                <a:solidFill>
                  <a:srgbClr val="F79037"/>
                </a:solidFill>
              </a:rPr>
              <a:t>rozwój</a:t>
            </a:r>
            <a:endParaRPr lang="en-US" b="1" dirty="0">
              <a:solidFill>
                <a:srgbClr val="F79037"/>
              </a:solidFill>
            </a:endParaRPr>
          </a:p>
          <a:p>
            <a:r>
              <a:rPr lang="pl-PL" dirty="0"/>
              <a:t>W 2018 i 2019 r. reszta giełd </a:t>
            </a:r>
            <a:r>
              <a:rPr lang="pl-PL" dirty="0" err="1"/>
              <a:t>kryptowalut</a:t>
            </a:r>
            <a:r>
              <a:rPr lang="pl-PL" dirty="0"/>
              <a:t> na całym świecie próbowała nadrobić zaległości i odzyskać udział w rynku. Zgodnie z ogólną tendencją, niektóre giełdy, takie jak </a:t>
            </a:r>
            <a:r>
              <a:rPr lang="pl-PL" dirty="0" err="1"/>
              <a:t>Binance</a:t>
            </a:r>
            <a:r>
              <a:rPr lang="pl-PL" dirty="0"/>
              <a:t>, wydały swój własny </a:t>
            </a:r>
            <a:r>
              <a:rPr lang="pl-PL" dirty="0" err="1"/>
              <a:t>token</a:t>
            </a:r>
            <a:r>
              <a:rPr lang="pl-PL" dirty="0"/>
              <a:t> użytkowy o nazwie BNB. Działa on przede wszystkim jako </a:t>
            </a:r>
            <a:r>
              <a:rPr lang="pl-PL" dirty="0" err="1"/>
              <a:t>token</a:t>
            </a:r>
            <a:r>
              <a:rPr lang="pl-PL" dirty="0"/>
              <a:t> rabatowy do płacenia za opłaty transakcyjne na giełdzie </a:t>
            </a:r>
            <a:r>
              <a:rPr lang="pl-PL" dirty="0" err="1"/>
              <a:t>Binance</a:t>
            </a:r>
            <a:r>
              <a:rPr lang="pl-PL" dirty="0"/>
              <a:t> oraz do płacenia za towary i usługi. Podobne zachęty lojalnościowe, tzw. IEO (</a:t>
            </a:r>
            <a:r>
              <a:rPr lang="pl-PL" dirty="0" err="1"/>
              <a:t>Initial</a:t>
            </a:r>
            <a:r>
              <a:rPr lang="pl-PL" dirty="0"/>
              <a:t> Exchange </a:t>
            </a:r>
            <a:r>
              <a:rPr lang="pl-PL" dirty="0" err="1"/>
              <a:t>Offering</a:t>
            </a:r>
            <a:r>
              <a:rPr lang="pl-PL" dirty="0"/>
              <a:t>), zostały wprowadzone przez projekty mające na celu pozyskanie i utrzymanie klientów. Miały one pierwszeństwo przed premierami ICO z poprzednich lat. Poprzez IEO udane projekty stały się natychmiast dostępne na giełdzie, a giełda była w stanie od razu określić przyszłe opłaty giełdowe; skorzystała także z podwyżki IEO denominowanej we własnym </a:t>
            </a:r>
            <a:r>
              <a:rPr lang="pl-PL" dirty="0" err="1"/>
              <a:t>tokenie</a:t>
            </a:r>
            <a:r>
              <a:rPr lang="pl-PL" dirty="0"/>
              <a:t> giełdowym. Giełdy </a:t>
            </a:r>
            <a:r>
              <a:rPr lang="pl-PL" dirty="0" err="1"/>
              <a:t>kryptowalut</a:t>
            </a:r>
            <a:r>
              <a:rPr lang="pl-PL" dirty="0"/>
              <a:t> oferują </a:t>
            </a:r>
            <a:r>
              <a:rPr lang="pl-PL" dirty="0" err="1"/>
              <a:t>altcoiny</a:t>
            </a:r>
            <a:r>
              <a:rPr lang="pl-PL" dirty="0"/>
              <a:t> w swojej ofercie, a niektóre oferują funkcje NFT lub oddzielne aplikacje portfela. Na przykład </a:t>
            </a:r>
            <a:r>
              <a:rPr lang="pl-PL" dirty="0" err="1"/>
              <a:t>Coinbase</a:t>
            </a:r>
            <a:r>
              <a:rPr lang="pl-PL" dirty="0"/>
              <a:t> dodał kilka </a:t>
            </a:r>
            <a:r>
              <a:rPr lang="pl-PL" dirty="0" err="1"/>
              <a:t>altcoinów</a:t>
            </a:r>
            <a:r>
              <a:rPr lang="pl-PL" dirty="0"/>
              <a:t> do swojej oferty w 2017 roku, a od tego czasu pojawiły się inne giełdy, takie jak </a:t>
            </a:r>
            <a:r>
              <a:rPr lang="pl-PL" dirty="0" err="1"/>
              <a:t>Huobi</a:t>
            </a:r>
            <a:r>
              <a:rPr lang="pl-PL" dirty="0"/>
              <a:t> i </a:t>
            </a:r>
            <a:r>
              <a:rPr lang="pl-PL" dirty="0" err="1"/>
              <a:t>Bitfinex</a:t>
            </a:r>
            <a:r>
              <a:rPr lang="pl-PL" dirty="0"/>
              <a:t>. Niedawny kryzys związany z giełdami kryptograficznymi i późniejsze bankructwo FTX jako jednej z największych giełd kryptograficznych odbija się na całym rynku giełd </a:t>
            </a:r>
            <a:r>
              <a:rPr lang="pl-PL" dirty="0" err="1"/>
              <a:t>kryptowalut</a:t>
            </a:r>
            <a:r>
              <a:rPr lang="pl-PL" dirty="0"/>
              <a:t> i ochronie konsumentów. Według stanu na początek 2023 r. nadal trwa likwidacja giełdy </a:t>
            </a:r>
            <a:r>
              <a:rPr lang="pl-PL" dirty="0" err="1"/>
              <a:t>kryptowalut</a:t>
            </a:r>
            <a:r>
              <a:rPr lang="pl-PL" dirty="0"/>
              <a:t> FTX z siedzibą na Bahamach. Upadek FTX był spowodowany kryzysem płynności </a:t>
            </a:r>
            <a:r>
              <a:rPr lang="pl-PL" dirty="0" err="1"/>
              <a:t>tokena</a:t>
            </a:r>
            <a:r>
              <a:rPr lang="pl-PL" dirty="0"/>
              <a:t> firmy (FTT) i bezprawnym wykorzystywaniem środków klientów w tle. Nie sposób nie zauważyć, że w świecie </a:t>
            </a:r>
            <a:r>
              <a:rPr lang="pl-PL" dirty="0" err="1"/>
              <a:t>kryptowalut</a:t>
            </a:r>
            <a:r>
              <a:rPr lang="pl-PL" dirty="0"/>
              <a:t>, a zwłaszcza na giełdach, efekty kryzysu są zaraźliwe i szybko się rozprzestrzeniają.</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050" dirty="0">
                <a:solidFill>
                  <a:srgbClr val="000000"/>
                </a:solidFill>
                <a:latin typeface="Calibri" panose="020F0502020204030204" pitchFamily="34" charset="0"/>
              </a:rPr>
              <a:t>Kierownictwo Mount </a:t>
            </a:r>
            <a:r>
              <a:rPr lang="pl-PL" sz="1050" dirty="0" err="1">
                <a:solidFill>
                  <a:srgbClr val="000000"/>
                </a:solidFill>
                <a:latin typeface="Calibri" panose="020F0502020204030204" pitchFamily="34" charset="0"/>
              </a:rPr>
              <a:t>Gox</a:t>
            </a:r>
            <a:r>
              <a:rPr lang="pl-PL" sz="1050" dirty="0">
                <a:solidFill>
                  <a:srgbClr val="000000"/>
                </a:solidFill>
                <a:latin typeface="Calibri" panose="020F0502020204030204" pitchFamily="34" charset="0"/>
              </a:rPr>
              <a:t> twierdziło, że nie wiedziało o brakujących funduszach. </a:t>
            </a:r>
            <a:r>
              <a:rPr lang="pl-PL" sz="1050" dirty="0" err="1">
                <a:solidFill>
                  <a:srgbClr val="000000"/>
                </a:solidFill>
                <a:latin typeface="Calibri" panose="020F0502020204030204" pitchFamily="34" charset="0"/>
              </a:rPr>
              <a:t>Karpelès</a:t>
            </a:r>
            <a:r>
              <a:rPr lang="pl-PL" sz="1050" dirty="0">
                <a:solidFill>
                  <a:srgbClr val="000000"/>
                </a:solidFill>
                <a:latin typeface="Calibri" panose="020F0502020204030204" pitchFamily="34" charset="0"/>
              </a:rPr>
              <a:t>, następca </a:t>
            </a:r>
            <a:r>
              <a:rPr lang="pl-PL" sz="1050" dirty="0" err="1">
                <a:solidFill>
                  <a:srgbClr val="000000"/>
                </a:solidFill>
                <a:latin typeface="Calibri" panose="020F0502020204030204" pitchFamily="34" charset="0"/>
              </a:rPr>
              <a:t>McCaleba</a:t>
            </a:r>
            <a:r>
              <a:rPr lang="pl-PL" sz="1050" dirty="0">
                <a:solidFill>
                  <a:srgbClr val="000000"/>
                </a:solidFill>
                <a:latin typeface="Calibri" panose="020F0502020204030204" pitchFamily="34" charset="0"/>
              </a:rPr>
              <a:t>, został oskarżony o oszustwo i defraudację, jednak następstwa włamania (takie jak procesy sądowe) jeszcze się nie zakończyły. Użytkownicy mogą spodziewać się określonego zwrotu utraconych środków w postaci USD, jednak utracony zysk na ich </a:t>
            </a:r>
            <a:r>
              <a:rPr lang="pl-PL" sz="1050" dirty="0" err="1">
                <a:solidFill>
                  <a:srgbClr val="000000"/>
                </a:solidFill>
                <a:latin typeface="Calibri" panose="020F0502020204030204" pitchFamily="34" charset="0"/>
              </a:rPr>
              <a:t>bitcoinach</a:t>
            </a:r>
            <a:r>
              <a:rPr lang="pl-PL" sz="1050" dirty="0">
                <a:solidFill>
                  <a:srgbClr val="000000"/>
                </a:solidFill>
                <a:latin typeface="Calibri" panose="020F0502020204030204" pitchFamily="34" charset="0"/>
              </a:rPr>
              <a:t> nie zostanie w pełni zrefundowany.</a:t>
            </a:r>
          </a:p>
          <a:p>
            <a:pPr algn="just"/>
            <a:r>
              <a:rPr lang="en-US" sz="1050" dirty="0">
                <a:solidFill>
                  <a:srgbClr val="000000"/>
                </a:solidFill>
                <a:latin typeface="Calibri" panose="020F0502020204030204" pitchFamily="34" charset="0"/>
              </a:rPr>
              <a:t> </a:t>
            </a:r>
          </a:p>
          <a:p>
            <a:pPr algn="just"/>
            <a:r>
              <a:rPr lang="pl-PL" sz="1050" dirty="0">
                <a:solidFill>
                  <a:srgbClr val="000000"/>
                </a:solidFill>
                <a:latin typeface="Calibri" panose="020F0502020204030204" pitchFamily="34" charset="0"/>
              </a:rPr>
              <a:t>Przykład Mount </a:t>
            </a:r>
            <a:r>
              <a:rPr lang="pl-PL" sz="1050" dirty="0" err="1">
                <a:solidFill>
                  <a:srgbClr val="000000"/>
                </a:solidFill>
                <a:latin typeface="Calibri" panose="020F0502020204030204" pitchFamily="34" charset="0"/>
              </a:rPr>
              <a:t>Gox</a:t>
            </a:r>
            <a:r>
              <a:rPr lang="pl-PL" sz="1050" dirty="0">
                <a:solidFill>
                  <a:srgbClr val="000000"/>
                </a:solidFill>
                <a:latin typeface="Calibri" panose="020F0502020204030204" pitchFamily="34" charset="0"/>
              </a:rPr>
              <a:t> doskonale ukazuje krajobraz ryzyka scentralizowanych giełd, które zostały ponownie wprowadzone do świata zdecentralizowanego pieniądza. Mt. </a:t>
            </a:r>
            <a:r>
              <a:rPr lang="pl-PL" sz="1050" dirty="0" err="1">
                <a:solidFill>
                  <a:srgbClr val="000000"/>
                </a:solidFill>
                <a:latin typeface="Calibri" panose="020F0502020204030204" pitchFamily="34" charset="0"/>
              </a:rPr>
              <a:t>Gox</a:t>
            </a:r>
            <a:r>
              <a:rPr lang="pl-PL" sz="1050" dirty="0">
                <a:solidFill>
                  <a:srgbClr val="000000"/>
                </a:solidFill>
                <a:latin typeface="Calibri" panose="020F0502020204030204" pitchFamily="34" charset="0"/>
              </a:rPr>
              <a:t> jest najbardziej popularnym przykładem giełd </a:t>
            </a:r>
            <a:r>
              <a:rPr lang="pl-PL" sz="1050" dirty="0" err="1">
                <a:solidFill>
                  <a:srgbClr val="000000"/>
                </a:solidFill>
                <a:latin typeface="Calibri" panose="020F0502020204030204" pitchFamily="34" charset="0"/>
              </a:rPr>
              <a:t>kryptowalut</a:t>
            </a:r>
            <a:r>
              <a:rPr lang="pl-PL" sz="1050" dirty="0">
                <a:solidFill>
                  <a:srgbClr val="000000"/>
                </a:solidFill>
                <a:latin typeface="Calibri" panose="020F0502020204030204" pitchFamily="34" charset="0"/>
              </a:rPr>
              <a:t>, które później zostały pozwane z powodu niewłaściwego postępowania biznesowego. Konieczność wdrożenia regulacji wynika właśnie z takich przypadków, jak Mt. </a:t>
            </a:r>
            <a:r>
              <a:rPr lang="pl-PL" sz="1050" dirty="0" err="1">
                <a:solidFill>
                  <a:srgbClr val="000000"/>
                </a:solidFill>
                <a:latin typeface="Calibri" panose="020F0502020204030204" pitchFamily="34" charset="0"/>
              </a:rPr>
              <a:t>Gox</a:t>
            </a:r>
            <a:r>
              <a:rPr lang="pl-PL" sz="1050" dirty="0">
                <a:solidFill>
                  <a:srgbClr val="000000"/>
                </a:solidFill>
                <a:latin typeface="Calibri" panose="020F0502020204030204" pitchFamily="34" charset="0"/>
              </a:rPr>
              <a:t>. Równoważne środki, prawa i kodeksy postępowania, które już istnieją w przypadku tradycyjnych finansów, muszą zostać wprowadzone do </a:t>
            </a:r>
            <a:r>
              <a:rPr lang="pl-PL" sz="1050" dirty="0" err="1">
                <a:solidFill>
                  <a:srgbClr val="000000"/>
                </a:solidFill>
                <a:latin typeface="Calibri" panose="020F0502020204030204" pitchFamily="34" charset="0"/>
              </a:rPr>
              <a:t>DeFi</a:t>
            </a:r>
            <a:r>
              <a:rPr lang="pl-PL" sz="1050" dirty="0">
                <a:solidFill>
                  <a:srgbClr val="000000"/>
                </a:solidFill>
                <a:latin typeface="Calibri" panose="020F0502020204030204" pitchFamily="34" charset="0"/>
              </a:rPr>
              <a:t>. Mt. </a:t>
            </a:r>
            <a:r>
              <a:rPr lang="pl-PL" sz="1050" dirty="0" err="1">
                <a:solidFill>
                  <a:srgbClr val="000000"/>
                </a:solidFill>
                <a:latin typeface="Calibri" panose="020F0502020204030204" pitchFamily="34" charset="0"/>
              </a:rPr>
              <a:t>Gox</a:t>
            </a:r>
            <a:r>
              <a:rPr lang="pl-PL" sz="1050" dirty="0">
                <a:solidFill>
                  <a:srgbClr val="000000"/>
                </a:solidFill>
                <a:latin typeface="Calibri" panose="020F0502020204030204" pitchFamily="34" charset="0"/>
              </a:rPr>
              <a:t> posłużyła jako bolesna lekcja, która dała początek powiedzeniu </a:t>
            </a:r>
            <a:r>
              <a:rPr lang="pl-PL" sz="1050" dirty="0" err="1">
                <a:solidFill>
                  <a:srgbClr val="000000"/>
                </a:solidFill>
                <a:latin typeface="Calibri" panose="020F0502020204030204" pitchFamily="34" charset="0"/>
              </a:rPr>
              <a:t>bitcoinerów</a:t>
            </a:r>
            <a:r>
              <a:rPr lang="pl-PL" sz="1050" dirty="0">
                <a:solidFill>
                  <a:srgbClr val="000000"/>
                </a:solidFill>
                <a:latin typeface="Calibri" panose="020F0502020204030204" pitchFamily="34" charset="0"/>
              </a:rPr>
              <a:t> „nie twoje klucze, nie twoje monety”. Credo znalazło zastosowanie również w odniesieniu do jednej z największych giełd kryptograficznych na świecie – FTX – która również ogłosiła bankructwo z powodu oszukańczych operacji biznesowych realizowanych z udziałem środków klientów.</a:t>
            </a:r>
          </a:p>
          <a:p>
            <a:pPr algn="just"/>
            <a:endParaRPr lang="en-US" sz="1050" dirty="0">
              <a:solidFill>
                <a:srgbClr val="000000"/>
              </a:solidFill>
              <a:latin typeface="Calibri" panose="020F0502020204030204" pitchFamily="34" charset="0"/>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653040"/>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98007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43360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rPr>
              <a:t>Giełdy</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na</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świecie</a:t>
            </a:r>
            <a:endParaRPr lang="en-US" sz="1100" b="1" dirty="0">
              <a:solidFill>
                <a:srgbClr val="F79037"/>
              </a:solidFill>
              <a:latin typeface="Calibri" panose="020F0502020204030204" pitchFamily="34" charset="0"/>
            </a:endParaRPr>
          </a:p>
          <a:p>
            <a:pPr algn="just"/>
            <a:r>
              <a:rPr lang="pl-PL" sz="1100" dirty="0">
                <a:solidFill>
                  <a:srgbClr val="000000"/>
                </a:solidFill>
                <a:latin typeface="Calibri" panose="020F0502020204030204" pitchFamily="34" charset="0"/>
              </a:rPr>
              <a:t>Według </a:t>
            </a:r>
            <a:r>
              <a:rPr lang="pl-PL" sz="1100" dirty="0" err="1">
                <a:solidFill>
                  <a:srgbClr val="000000"/>
                </a:solidFill>
                <a:latin typeface="Calibri" panose="020F0502020204030204" pitchFamily="34" charset="0"/>
              </a:rPr>
              <a:t>CoinMarketCap</a:t>
            </a:r>
            <a:r>
              <a:rPr lang="pl-PL" sz="1100" dirty="0">
                <a:solidFill>
                  <a:srgbClr val="000000"/>
                </a:solidFill>
                <a:latin typeface="Calibri" panose="020F0502020204030204" pitchFamily="34" charset="0"/>
              </a:rPr>
              <a:t> istnieje ponad 13 000 giełd i liczba ta stale rośnie. Jurysdykcje zaczynają regulować i ustalać szczegółowe zasady funkcjonowania giełd. Korea Południowa i Japonia są raczej postępowe i najbardziej otwarte na te platformy, o ile przestrzegają pewnych zasad dotyczących przejrzystości i unikania prania pieniędzy. Szwajcaria, Estonia i Malta to te kraje, które zapewniają najwięcej udogodnień, jeśli chodzi o zakładanie giełd i innych projektów opartych na </a:t>
            </a:r>
            <a:r>
              <a:rPr lang="pl-PL" sz="1100" dirty="0" err="1">
                <a:solidFill>
                  <a:srgbClr val="000000"/>
                </a:solidFill>
                <a:latin typeface="Calibri" panose="020F0502020204030204" pitchFamily="34" charset="0"/>
              </a:rPr>
              <a:t>kryptowalutach</a:t>
            </a:r>
            <a:r>
              <a:rPr lang="pl-PL" sz="1100" dirty="0">
                <a:solidFill>
                  <a:srgbClr val="000000"/>
                </a:solidFill>
                <a:latin typeface="Calibri" panose="020F0502020204030204" pitchFamily="34" charset="0"/>
              </a:rPr>
              <a:t>, ponieważ mają jasne przepisy, których należy przestrzegać i które mają na celu ochronę użytkowników. Stany Zjednoczone wspierają i kontrolują giełdy, chociaż nie mają jasnych zasad w tym zakresie, a ich stanowisko jest dość niejednoznaczne, mimo że pozwalają na funkcjonowanie giełd.</a:t>
            </a:r>
          </a:p>
          <a:p>
            <a:pPr algn="just"/>
            <a:r>
              <a:rPr lang="en-US" sz="1100" dirty="0">
                <a:solidFill>
                  <a:srgbClr val="000000"/>
                </a:solidFill>
                <a:latin typeface="Calibri" panose="020F0502020204030204" pitchFamily="34" charset="0"/>
              </a:rPr>
              <a:t> </a:t>
            </a:r>
          </a:p>
          <a:p>
            <a:pPr algn="just"/>
            <a:r>
              <a:rPr lang="en-US" sz="1100" b="1" dirty="0" err="1">
                <a:solidFill>
                  <a:srgbClr val="F79037"/>
                </a:solidFill>
                <a:latin typeface="Calibri" panose="020F0502020204030204" pitchFamily="34" charset="0"/>
              </a:rPr>
              <a:t>Giełdy</a:t>
            </a:r>
            <a:r>
              <a:rPr lang="en-US" sz="1100" b="1" dirty="0">
                <a:solidFill>
                  <a:srgbClr val="F79037"/>
                </a:solidFill>
                <a:latin typeface="Calibri" panose="020F0502020204030204" pitchFamily="34" charset="0"/>
              </a:rPr>
              <a:t> w </a:t>
            </a:r>
            <a:r>
              <a:rPr lang="en-US" sz="1100" b="1" dirty="0" err="1">
                <a:solidFill>
                  <a:srgbClr val="F79037"/>
                </a:solidFill>
                <a:latin typeface="Calibri" panose="020F0502020204030204" pitchFamily="34" charset="0"/>
              </a:rPr>
              <a:t>Europie</a:t>
            </a:r>
            <a:endParaRPr lang="en-US" sz="1100" b="1" dirty="0">
              <a:solidFill>
                <a:srgbClr val="F79037"/>
              </a:solidFill>
              <a:latin typeface="Calibri" panose="020F0502020204030204" pitchFamily="34" charset="0"/>
            </a:endParaRPr>
          </a:p>
          <a:p>
            <a:pPr algn="just"/>
            <a:r>
              <a:rPr lang="pl-PL" sz="1100" dirty="0" err="1">
                <a:solidFill>
                  <a:srgbClr val="000000"/>
                </a:solidFill>
                <a:latin typeface="Calibri" panose="020F0502020204030204" pitchFamily="34" charset="0"/>
              </a:rPr>
              <a:t>Bitstamp</a:t>
            </a:r>
            <a:r>
              <a:rPr lang="pl-PL" sz="1100" dirty="0">
                <a:solidFill>
                  <a:srgbClr val="000000"/>
                </a:solidFill>
                <a:latin typeface="Calibri" panose="020F0502020204030204" pitchFamily="34" charset="0"/>
              </a:rPr>
              <a:t> to pierwsza giełda opracowana i mająca siedzibę w Europie, zlokalizowana w Luksemburgu, założona przez </a:t>
            </a:r>
            <a:r>
              <a:rPr lang="pl-PL" sz="1100" dirty="0" err="1">
                <a:solidFill>
                  <a:srgbClr val="000000"/>
                </a:solidFill>
                <a:latin typeface="Calibri" panose="020F0502020204030204" pitchFamily="34" charset="0"/>
              </a:rPr>
              <a:t>Nejca</a:t>
            </a:r>
            <a:r>
              <a:rPr lang="pl-PL" sz="1100" dirty="0">
                <a:solidFill>
                  <a:srgbClr val="000000"/>
                </a:solidFill>
                <a:latin typeface="Calibri" panose="020F0502020204030204" pitchFamily="34" charset="0"/>
              </a:rPr>
              <a:t> </a:t>
            </a:r>
            <a:r>
              <a:rPr lang="pl-PL" sz="1100" dirty="0" err="1">
                <a:solidFill>
                  <a:srgbClr val="000000"/>
                </a:solidFill>
                <a:latin typeface="Calibri" panose="020F0502020204030204" pitchFamily="34" charset="0"/>
              </a:rPr>
              <a:t>Kodrica</a:t>
            </a:r>
            <a:r>
              <a:rPr lang="pl-PL" sz="1100" dirty="0">
                <a:solidFill>
                  <a:srgbClr val="000000"/>
                </a:solidFill>
                <a:latin typeface="Calibri" panose="020F0502020204030204" pitchFamily="34" charset="0"/>
              </a:rPr>
              <a:t> w 2011 roku. Jest wysoko ceniona i działa globalnie. </a:t>
            </a:r>
            <a:r>
              <a:rPr lang="pl-PL" sz="1100" dirty="0" err="1">
                <a:solidFill>
                  <a:srgbClr val="000000"/>
                </a:solidFill>
                <a:latin typeface="Calibri" panose="020F0502020204030204" pitchFamily="34" charset="0"/>
              </a:rPr>
              <a:t>LocationBitcoins</a:t>
            </a:r>
            <a:r>
              <a:rPr lang="pl-PL" sz="1100" dirty="0">
                <a:solidFill>
                  <a:srgbClr val="000000"/>
                </a:solidFill>
                <a:latin typeface="Calibri" panose="020F0502020204030204" pitchFamily="34" charset="0"/>
              </a:rPr>
              <a:t> jest obecnie najbardziej renomowaną europejską giełdą kryptograficzną i obraca największą ilością środków w swoich operacjach biznesowych na poziomie europejskim. Została założona przez braci Nicholasa i Jeremiasa </a:t>
            </a:r>
            <a:r>
              <a:rPr lang="pl-PL" sz="1100" dirty="0" err="1">
                <a:solidFill>
                  <a:srgbClr val="000000"/>
                </a:solidFill>
                <a:latin typeface="Calibri" panose="020F0502020204030204" pitchFamily="34" charset="0"/>
              </a:rPr>
              <a:t>Kangas</a:t>
            </a:r>
            <a:r>
              <a:rPr lang="pl-PL" sz="1100" dirty="0">
                <a:solidFill>
                  <a:srgbClr val="000000"/>
                </a:solidFill>
                <a:latin typeface="Calibri" panose="020F0502020204030204" pitchFamily="34" charset="0"/>
              </a:rPr>
              <a:t> w Helsinkach w Finlandii w 2012 roku. </a:t>
            </a: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endParaRPr lang="pl-PL" sz="1100" dirty="0">
              <a:solidFill>
                <a:srgbClr val="000000"/>
              </a:solidFill>
              <a:latin typeface="Calibri" panose="020F0502020204030204" pitchFamily="34" charset="0"/>
            </a:endParaRPr>
          </a:p>
          <a:p>
            <a:pPr algn="just"/>
            <a:r>
              <a:rPr lang="pl-PL" sz="1100" dirty="0">
                <a:solidFill>
                  <a:srgbClr val="000000"/>
                </a:solidFill>
                <a:latin typeface="Calibri" panose="020F0502020204030204" pitchFamily="34" charset="0"/>
              </a:rPr>
              <a:t>CEX.io to brytyjskie biuro wymiany, które zostało założone w 2013 roku przez </a:t>
            </a:r>
            <a:r>
              <a:rPr lang="pl-PL" sz="1100" dirty="0" err="1">
                <a:solidFill>
                  <a:srgbClr val="000000"/>
                </a:solidFill>
                <a:latin typeface="Calibri" panose="020F0502020204030204" pitchFamily="34" charset="0"/>
              </a:rPr>
              <a:t>Ołeksandra</a:t>
            </a:r>
            <a:r>
              <a:rPr lang="pl-PL" sz="1100" dirty="0">
                <a:solidFill>
                  <a:srgbClr val="000000"/>
                </a:solidFill>
                <a:latin typeface="Calibri" panose="020F0502020204030204" pitchFamily="34" charset="0"/>
              </a:rPr>
              <a:t> </a:t>
            </a:r>
            <a:r>
              <a:rPr lang="pl-PL" sz="1100" dirty="0" err="1">
                <a:solidFill>
                  <a:srgbClr val="000000"/>
                </a:solidFill>
                <a:latin typeface="Calibri" panose="020F0502020204030204" pitchFamily="34" charset="0"/>
              </a:rPr>
              <a:t>Łuckiewicza</a:t>
            </a:r>
            <a:r>
              <a:rPr lang="pl-PL" sz="1100" dirty="0">
                <a:solidFill>
                  <a:srgbClr val="000000"/>
                </a:solidFill>
                <a:latin typeface="Calibri" panose="020F0502020204030204" pitchFamily="34" charset="0"/>
              </a:rPr>
              <a:t>. CEX.io jest znane z częstego dodawania nowych </a:t>
            </a:r>
            <a:r>
              <a:rPr lang="pl-PL" sz="1100" dirty="0" err="1">
                <a:solidFill>
                  <a:srgbClr val="000000"/>
                </a:solidFill>
                <a:latin typeface="Calibri" panose="020F0502020204030204" pitchFamily="34" charset="0"/>
              </a:rPr>
              <a:t>kryptowalut</a:t>
            </a:r>
            <a:r>
              <a:rPr lang="pl-PL" sz="1100" dirty="0">
                <a:solidFill>
                  <a:srgbClr val="000000"/>
                </a:solidFill>
                <a:latin typeface="Calibri" panose="020F0502020204030204" pitchFamily="34" charset="0"/>
              </a:rPr>
              <a:t> do swojego portfolio produktów.</a:t>
            </a:r>
          </a:p>
          <a:p>
            <a:pPr algn="just"/>
            <a:endParaRPr lang="en-US" sz="1100" dirty="0">
              <a:solidFill>
                <a:srgbClr val="000000"/>
              </a:solidFill>
              <a:latin typeface="Calibri" panose="020F0502020204030204" pitchFamily="34" charset="0"/>
            </a:endParaRPr>
          </a:p>
          <a:p>
            <a:pPr algn="just"/>
            <a:r>
              <a:rPr lang="en-US" sz="1100" b="1" dirty="0" err="1">
                <a:solidFill>
                  <a:srgbClr val="F79037"/>
                </a:solidFill>
                <a:latin typeface="Calibri" panose="020F0502020204030204" pitchFamily="34" charset="0"/>
              </a:rPr>
              <a:t>Giełdy</a:t>
            </a:r>
            <a:r>
              <a:rPr lang="en-US" sz="1100" b="1" dirty="0">
                <a:solidFill>
                  <a:srgbClr val="F79037"/>
                </a:solidFill>
                <a:latin typeface="Calibri" panose="020F0502020204030204" pitchFamily="34" charset="0"/>
              </a:rPr>
              <a:t> w </a:t>
            </a:r>
            <a:r>
              <a:rPr lang="en-US" sz="1100" b="1" dirty="0" err="1">
                <a:solidFill>
                  <a:srgbClr val="F79037"/>
                </a:solidFill>
                <a:latin typeface="Calibri" panose="020F0502020204030204" pitchFamily="34" charset="0"/>
              </a:rPr>
              <a:t>Stanach</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Zjednoczonych</a:t>
            </a:r>
            <a:endParaRPr lang="en-US" sz="1100" b="1" dirty="0">
              <a:solidFill>
                <a:srgbClr val="F79037"/>
              </a:solidFill>
              <a:latin typeface="Calibri" panose="020F0502020204030204" pitchFamily="34" charset="0"/>
            </a:endParaRPr>
          </a:p>
          <a:p>
            <a:pPr algn="just"/>
            <a:r>
              <a:rPr lang="pl-PL" sz="1100" dirty="0">
                <a:solidFill>
                  <a:srgbClr val="000000"/>
                </a:solidFill>
                <a:latin typeface="Calibri" panose="020F0502020204030204" pitchFamily="34" charset="0"/>
              </a:rPr>
              <a:t>W Stanach Zjednoczonych giełda </a:t>
            </a:r>
            <a:r>
              <a:rPr lang="pl-PL" sz="1100" dirty="0" err="1">
                <a:solidFill>
                  <a:srgbClr val="000000"/>
                </a:solidFill>
                <a:latin typeface="Calibri" panose="020F0502020204030204" pitchFamily="34" charset="0"/>
              </a:rPr>
              <a:t>kryptowalut</a:t>
            </a:r>
            <a:r>
              <a:rPr lang="pl-PL" sz="1100" dirty="0">
                <a:solidFill>
                  <a:srgbClr val="000000"/>
                </a:solidFill>
                <a:latin typeface="Calibri" panose="020F0502020204030204" pitchFamily="34" charset="0"/>
              </a:rPr>
              <a:t> </a:t>
            </a:r>
            <a:r>
              <a:rPr lang="pl-PL" sz="1100" dirty="0" err="1">
                <a:solidFill>
                  <a:srgbClr val="000000"/>
                </a:solidFill>
                <a:latin typeface="Calibri" panose="020F0502020204030204" pitchFamily="34" charset="0"/>
              </a:rPr>
              <a:t>Kraken</a:t>
            </a:r>
            <a:r>
              <a:rPr lang="pl-PL" sz="1100" dirty="0">
                <a:solidFill>
                  <a:srgbClr val="000000"/>
                </a:solidFill>
                <a:latin typeface="Calibri" panose="020F0502020204030204" pitchFamily="34" charset="0"/>
              </a:rPr>
              <a:t> z siedzibą w San Francisco była pierwszą amerykańską giełdą </a:t>
            </a:r>
            <a:r>
              <a:rPr lang="pl-PL" sz="1100" dirty="0" err="1">
                <a:solidFill>
                  <a:srgbClr val="000000"/>
                </a:solidFill>
                <a:latin typeface="Calibri" panose="020F0502020204030204" pitchFamily="34" charset="0"/>
              </a:rPr>
              <a:t>kryptowalut</a:t>
            </a:r>
            <a:r>
              <a:rPr lang="pl-PL" sz="1100" dirty="0">
                <a:solidFill>
                  <a:srgbClr val="000000"/>
                </a:solidFill>
                <a:latin typeface="Calibri" panose="020F0502020204030204" pitchFamily="34" charset="0"/>
              </a:rPr>
              <a:t> i została założona w 2011 roku przez </a:t>
            </a:r>
            <a:r>
              <a:rPr lang="pl-PL" sz="1100" dirty="0" err="1">
                <a:solidFill>
                  <a:srgbClr val="000000"/>
                </a:solidFill>
                <a:latin typeface="Calibri" panose="020F0502020204030204" pitchFamily="34" charset="0"/>
              </a:rPr>
              <a:t>Jesse</a:t>
            </a:r>
            <a:r>
              <a:rPr lang="pl-PL" sz="1100" dirty="0">
                <a:solidFill>
                  <a:srgbClr val="000000"/>
                </a:solidFill>
                <a:latin typeface="Calibri" panose="020F0502020204030204" pitchFamily="34" charset="0"/>
              </a:rPr>
              <a:t> Powella. Cieszy się dużym prestiżem i obraca największym wolumenem </a:t>
            </a:r>
            <a:r>
              <a:rPr lang="pl-PL" sz="1100" dirty="0" err="1">
                <a:solidFill>
                  <a:srgbClr val="000000"/>
                </a:solidFill>
                <a:latin typeface="Calibri" panose="020F0502020204030204" pitchFamily="34" charset="0"/>
              </a:rPr>
              <a:t>Bitcoinów</a:t>
            </a:r>
            <a:r>
              <a:rPr lang="pl-PL" sz="1100" dirty="0">
                <a:solidFill>
                  <a:srgbClr val="000000"/>
                </a:solidFill>
                <a:latin typeface="Calibri" panose="020F0502020204030204" pitchFamily="34" charset="0"/>
              </a:rPr>
              <a:t>. </a:t>
            </a:r>
            <a:r>
              <a:rPr lang="pl-PL" sz="1100" dirty="0" err="1">
                <a:solidFill>
                  <a:srgbClr val="000000"/>
                </a:solidFill>
                <a:latin typeface="Calibri" panose="020F0502020204030204" pitchFamily="34" charset="0"/>
              </a:rPr>
              <a:t>Coinbase</a:t>
            </a:r>
            <a:r>
              <a:rPr lang="pl-PL" sz="1100" dirty="0">
                <a:solidFill>
                  <a:srgbClr val="000000"/>
                </a:solidFill>
                <a:latin typeface="Calibri" panose="020F0502020204030204" pitchFamily="34" charset="0"/>
              </a:rPr>
              <a:t> to także giełda z siedzibą w San Francisco, założona w czerwcu 2012 roku przez Briana Armstronga. Giełda </a:t>
            </a:r>
            <a:r>
              <a:rPr lang="pl-PL" sz="1100" dirty="0" err="1">
                <a:solidFill>
                  <a:srgbClr val="000000"/>
                </a:solidFill>
                <a:latin typeface="Calibri" panose="020F0502020204030204" pitchFamily="34" charset="0"/>
              </a:rPr>
              <a:t>Bittrex</a:t>
            </a:r>
            <a:r>
              <a:rPr lang="pl-PL" sz="1100" dirty="0">
                <a:solidFill>
                  <a:srgbClr val="000000"/>
                </a:solidFill>
                <a:latin typeface="Calibri" panose="020F0502020204030204" pitchFamily="34" charset="0"/>
              </a:rPr>
              <a:t> ma siedzibę w Seattle i została założona w 2013 roku. </a:t>
            </a:r>
            <a:r>
              <a:rPr lang="pl-PL" sz="1100" dirty="0" err="1">
                <a:solidFill>
                  <a:srgbClr val="000000"/>
                </a:solidFill>
                <a:latin typeface="Calibri" panose="020F0502020204030204" pitchFamily="34" charset="0"/>
              </a:rPr>
              <a:t>Poloniex</a:t>
            </a:r>
            <a:r>
              <a:rPr lang="pl-PL" sz="1100" dirty="0">
                <a:solidFill>
                  <a:srgbClr val="000000"/>
                </a:solidFill>
                <a:latin typeface="Calibri" panose="020F0502020204030204" pitchFamily="34" charset="0"/>
              </a:rPr>
              <a:t> w Delaware w Stanach Zjednoczonych, założony przez Tristana </a:t>
            </a:r>
            <a:r>
              <a:rPr lang="pl-PL" sz="1100" dirty="0" err="1">
                <a:solidFill>
                  <a:srgbClr val="000000"/>
                </a:solidFill>
                <a:latin typeface="Calibri" panose="020F0502020204030204" pitchFamily="34" charset="0"/>
              </a:rPr>
              <a:t>D'Agostę</a:t>
            </a:r>
            <a:r>
              <a:rPr lang="pl-PL" sz="1100" dirty="0">
                <a:solidFill>
                  <a:srgbClr val="000000"/>
                </a:solidFill>
                <a:latin typeface="Calibri" panose="020F0502020204030204" pitchFamily="34" charset="0"/>
              </a:rPr>
              <a:t> w styczniu 2014 r., jest jednym z najbardziej restrykcyjnych, jeśli chodzi o dodawanie </a:t>
            </a:r>
            <a:r>
              <a:rPr lang="pl-PL" sz="1100" dirty="0" err="1">
                <a:solidFill>
                  <a:srgbClr val="000000"/>
                </a:solidFill>
                <a:latin typeface="Calibri" panose="020F0502020204030204" pitchFamily="34" charset="0"/>
              </a:rPr>
              <a:t>kryptowalut</a:t>
            </a:r>
            <a:r>
              <a:rPr lang="pl-PL" sz="1100" dirty="0">
                <a:solidFill>
                  <a:srgbClr val="000000"/>
                </a:solidFill>
                <a:latin typeface="Calibri" panose="020F0502020204030204" pitchFamily="34" charset="0"/>
              </a:rPr>
              <a:t> i oferuje środki o wysokim poziomie bezpieczeństwa w celu ochrony swoich użytkowników.</a:t>
            </a:r>
          </a:p>
          <a:p>
            <a:pPr algn="just"/>
            <a:r>
              <a:rPr lang="en-US" sz="1100" dirty="0">
                <a:solidFill>
                  <a:srgbClr val="000000"/>
                </a:solidFill>
                <a:latin typeface="Calibri" panose="020F0502020204030204" pitchFamily="34" charset="0"/>
              </a:rPr>
              <a:t> </a:t>
            </a:r>
          </a:p>
          <a:p>
            <a:pPr algn="just"/>
            <a:r>
              <a:rPr lang="en-US" sz="1100" b="1" dirty="0" err="1">
                <a:solidFill>
                  <a:srgbClr val="F79037"/>
                </a:solidFill>
                <a:latin typeface="Calibri" panose="020F0502020204030204" pitchFamily="34" charset="0"/>
              </a:rPr>
              <a:t>Giełdy</a:t>
            </a:r>
            <a:r>
              <a:rPr lang="en-US" sz="1100" b="1" dirty="0">
                <a:solidFill>
                  <a:srgbClr val="F79037"/>
                </a:solidFill>
                <a:latin typeface="Calibri" panose="020F0502020204030204" pitchFamily="34" charset="0"/>
              </a:rPr>
              <a:t> w </a:t>
            </a:r>
            <a:r>
              <a:rPr lang="en-US" sz="1100" b="1" dirty="0" err="1">
                <a:solidFill>
                  <a:srgbClr val="F79037"/>
                </a:solidFill>
                <a:latin typeface="Calibri" panose="020F0502020204030204" pitchFamily="34" charset="0"/>
              </a:rPr>
              <a:t>Azji</a:t>
            </a:r>
            <a:endParaRPr lang="en-US" sz="1100" b="1" dirty="0">
              <a:solidFill>
                <a:srgbClr val="F79037"/>
              </a:solidFill>
              <a:latin typeface="Calibri" panose="020F0502020204030204" pitchFamily="34" charset="0"/>
            </a:endParaRPr>
          </a:p>
          <a:p>
            <a:pPr algn="just"/>
            <a:r>
              <a:rPr lang="pl-PL" sz="1100" dirty="0">
                <a:solidFill>
                  <a:srgbClr val="000000"/>
                </a:solidFill>
                <a:latin typeface="Calibri" panose="020F0502020204030204" pitchFamily="34" charset="0"/>
              </a:rPr>
              <a:t>Na rynku azjatyckim istnieje </a:t>
            </a:r>
            <a:r>
              <a:rPr lang="pl-PL" sz="1100" dirty="0" err="1">
                <a:solidFill>
                  <a:srgbClr val="000000"/>
                </a:solidFill>
                <a:latin typeface="Calibri" panose="020F0502020204030204" pitchFamily="34" charset="0"/>
              </a:rPr>
              <a:t>Bitfinex</a:t>
            </a:r>
            <a:r>
              <a:rPr lang="pl-PL" sz="1100" dirty="0">
                <a:solidFill>
                  <a:srgbClr val="000000"/>
                </a:solidFill>
                <a:latin typeface="Calibri" panose="020F0502020204030204" pitchFamily="34" charset="0"/>
              </a:rPr>
              <a:t>, który ma siedzibę w Hongkongu i został założony w 2012 roku przez </a:t>
            </a:r>
            <a:r>
              <a:rPr lang="pl-PL" sz="1100" dirty="0" err="1">
                <a:solidFill>
                  <a:srgbClr val="000000"/>
                </a:solidFill>
                <a:latin typeface="Calibri" panose="020F0502020204030204" pitchFamily="34" charset="0"/>
              </a:rPr>
              <a:t>Raphaela</a:t>
            </a:r>
            <a:r>
              <a:rPr lang="pl-PL" sz="1100" dirty="0">
                <a:solidFill>
                  <a:srgbClr val="000000"/>
                </a:solidFill>
                <a:latin typeface="Calibri" panose="020F0502020204030204" pitchFamily="34" charset="0"/>
              </a:rPr>
              <a:t> </a:t>
            </a:r>
            <a:r>
              <a:rPr lang="pl-PL" sz="1100" dirty="0" err="1">
                <a:solidFill>
                  <a:srgbClr val="000000"/>
                </a:solidFill>
                <a:latin typeface="Calibri" panose="020F0502020204030204" pitchFamily="34" charset="0"/>
              </a:rPr>
              <a:t>Nicolle</a:t>
            </a:r>
            <a:r>
              <a:rPr lang="pl-PL" sz="1100" dirty="0">
                <a:solidFill>
                  <a:srgbClr val="000000"/>
                </a:solidFill>
                <a:latin typeface="Calibri" panose="020F0502020204030204" pitchFamily="34" charset="0"/>
              </a:rPr>
              <a:t> i Giancarlo </a:t>
            </a:r>
            <a:r>
              <a:rPr lang="pl-PL" sz="1100" dirty="0" err="1">
                <a:solidFill>
                  <a:srgbClr val="000000"/>
                </a:solidFill>
                <a:latin typeface="Calibri" panose="020F0502020204030204" pitchFamily="34" charset="0"/>
              </a:rPr>
              <a:t>Devasiniego</a:t>
            </a:r>
            <a:r>
              <a:rPr lang="pl-PL" sz="1100" dirty="0">
                <a:solidFill>
                  <a:srgbClr val="000000"/>
                </a:solidFill>
                <a:latin typeface="Calibri" panose="020F0502020204030204" pitchFamily="34" charset="0"/>
              </a:rPr>
              <a:t>. Charakteryzuje się niezawodnością i bezpieczeństwem, korzystając z przewagi pierwszego ruchu. Jest drugą co do wielkości giełdą pod względem obrotu </a:t>
            </a:r>
            <a:r>
              <a:rPr lang="pl-PL" sz="1100" dirty="0" err="1">
                <a:solidFill>
                  <a:srgbClr val="000000"/>
                </a:solidFill>
                <a:latin typeface="Calibri" panose="020F0502020204030204" pitchFamily="34" charset="0"/>
              </a:rPr>
              <a:t>Bitcoinem</a:t>
            </a:r>
            <a:r>
              <a:rPr lang="pl-PL" sz="1100" dirty="0">
                <a:solidFill>
                  <a:srgbClr val="000000"/>
                </a:solidFill>
                <a:latin typeface="Calibri" panose="020F0502020204030204" pitchFamily="34" charset="0"/>
              </a:rPr>
              <a:t>. </a:t>
            </a:r>
            <a:r>
              <a:rPr lang="pl-PL" sz="1100" dirty="0" err="1">
                <a:solidFill>
                  <a:srgbClr val="000000"/>
                </a:solidFill>
                <a:latin typeface="Calibri" panose="020F0502020204030204" pitchFamily="34" charset="0"/>
              </a:rPr>
              <a:t>Huobi</a:t>
            </a:r>
            <a:r>
              <a:rPr lang="pl-PL" sz="1100" dirty="0">
                <a:solidFill>
                  <a:srgbClr val="000000"/>
                </a:solidFill>
                <a:latin typeface="Calibri" panose="020F0502020204030204" pitchFamily="34" charset="0"/>
              </a:rPr>
              <a:t> to giełda z siedzibą w Singapurze, założona w 2013 roku przez Leona Li. </a:t>
            </a:r>
            <a:r>
              <a:rPr lang="pl-PL" sz="1100" dirty="0" err="1">
                <a:solidFill>
                  <a:srgbClr val="000000"/>
                </a:solidFill>
                <a:latin typeface="Calibri" panose="020F0502020204030204" pitchFamily="34" charset="0"/>
              </a:rPr>
              <a:t>Okex</a:t>
            </a:r>
            <a:r>
              <a:rPr lang="pl-PL" sz="1100" dirty="0">
                <a:solidFill>
                  <a:srgbClr val="000000"/>
                </a:solidFill>
                <a:latin typeface="Calibri" panose="020F0502020204030204" pitchFamily="34" charset="0"/>
              </a:rPr>
              <a:t> to dom wymiany założony w 2013 roku przez Star </a:t>
            </a:r>
            <a:r>
              <a:rPr lang="pl-PL" sz="1100" dirty="0" err="1">
                <a:solidFill>
                  <a:srgbClr val="000000"/>
                </a:solidFill>
                <a:latin typeface="Calibri" panose="020F0502020204030204" pitchFamily="34" charset="0"/>
              </a:rPr>
              <a:t>Xu</a:t>
            </a:r>
            <a:r>
              <a:rPr lang="pl-PL" sz="1100" dirty="0">
                <a:solidFill>
                  <a:srgbClr val="000000"/>
                </a:solidFill>
                <a:latin typeface="Calibri" panose="020F0502020204030204" pitchFamily="34" charset="0"/>
              </a:rPr>
              <a:t> z siedzibą w Pekinie w Chinach. Jest trzecim graczem pod względem wolumenu wymiany BTC i pierwszym m.in. w </a:t>
            </a:r>
            <a:r>
              <a:rPr lang="pl-PL" sz="1100" dirty="0" err="1">
                <a:solidFill>
                  <a:srgbClr val="000000"/>
                </a:solidFill>
                <a:latin typeface="Calibri" panose="020F0502020204030204" pitchFamily="34" charset="0"/>
              </a:rPr>
              <a:t>Ethereum</a:t>
            </a:r>
            <a:r>
              <a:rPr lang="pl-PL" sz="1100" dirty="0">
                <a:solidFill>
                  <a:srgbClr val="000000"/>
                </a:solidFill>
                <a:latin typeface="Calibri" panose="020F0502020204030204" pitchFamily="34" charset="0"/>
              </a:rPr>
              <a:t> i EOS. </a:t>
            </a:r>
            <a:r>
              <a:rPr lang="pl-PL" sz="1100" dirty="0" err="1">
                <a:solidFill>
                  <a:srgbClr val="000000"/>
                </a:solidFill>
                <a:latin typeface="Calibri" panose="020F0502020204030204" pitchFamily="34" charset="0"/>
              </a:rPr>
              <a:t>Binance</a:t>
            </a:r>
            <a:r>
              <a:rPr lang="pl-PL" sz="1100" dirty="0">
                <a:solidFill>
                  <a:srgbClr val="000000"/>
                </a:solidFill>
                <a:latin typeface="Calibri" panose="020F0502020204030204" pitchFamily="34" charset="0"/>
              </a:rPr>
              <a:t> została założona w 2017 roku przez </a:t>
            </a:r>
            <a:r>
              <a:rPr lang="pl-PL" sz="1100" dirty="0" err="1">
                <a:solidFill>
                  <a:srgbClr val="000000"/>
                </a:solidFill>
                <a:latin typeface="Calibri" panose="020F0502020204030204" pitchFamily="34" charset="0"/>
              </a:rPr>
              <a:t>Chanpeng</a:t>
            </a:r>
            <a:r>
              <a:rPr lang="pl-PL" sz="1100" dirty="0">
                <a:solidFill>
                  <a:srgbClr val="000000"/>
                </a:solidFill>
                <a:latin typeface="Calibri" panose="020F0502020204030204" pitchFamily="34" charset="0"/>
              </a:rPr>
              <a:t> </a:t>
            </a:r>
            <a:r>
              <a:rPr lang="pl-PL" sz="1100" dirty="0" err="1">
                <a:solidFill>
                  <a:srgbClr val="000000"/>
                </a:solidFill>
                <a:latin typeface="Calibri" panose="020F0502020204030204" pitchFamily="34" charset="0"/>
              </a:rPr>
              <a:t>Zhao</a:t>
            </a:r>
            <a:r>
              <a:rPr lang="pl-PL" sz="1100" dirty="0">
                <a:solidFill>
                  <a:srgbClr val="000000"/>
                </a:solidFill>
                <a:latin typeface="Calibri" panose="020F0502020204030204" pitchFamily="34" charset="0"/>
              </a:rPr>
              <a:t> i ma siedzibę w Szanghaju w Chinach.</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6644247"/>
            <a:ext cx="3555848" cy="4047565"/>
          </a:xfrm>
          <a:prstGeom prst="rect">
            <a:avLst/>
          </a:prstGeom>
        </p:spPr>
      </p:pic>
      <p:sp>
        <p:nvSpPr>
          <p:cNvPr id="7" name="Rectangle 6">
            <a:extLst>
              <a:ext uri="{FF2B5EF4-FFF2-40B4-BE49-F238E27FC236}">
                <a16:creationId xmlns:a16="http://schemas.microsoft.com/office/drawing/2014/main" id="{70F65561-DD3A-2DE3-BE44-D7062F66C4CD}"/>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E82854C3-B991-65D7-6ED4-2A00DE4FD13F}"/>
              </a:ext>
            </a:extLst>
          </p:cNvPr>
          <p:cNvGrpSpPr/>
          <p:nvPr/>
        </p:nvGrpSpPr>
        <p:grpSpPr>
          <a:xfrm flipH="1">
            <a:off x="6027754" y="9163937"/>
            <a:ext cx="1712396" cy="1673613"/>
            <a:chOff x="-220413" y="5797823"/>
            <a:chExt cx="1967946" cy="1923375"/>
          </a:xfrm>
        </p:grpSpPr>
        <p:sp>
          <p:nvSpPr>
            <p:cNvPr id="12" name="Freeform 11">
              <a:extLst>
                <a:ext uri="{FF2B5EF4-FFF2-40B4-BE49-F238E27FC236}">
                  <a16:creationId xmlns:a16="http://schemas.microsoft.com/office/drawing/2014/main" id="{3184DB8A-7A28-D64D-E7B9-EEB12295419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5B0820E7-5785-BCAD-1897-BAE43A5175F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701CA10E-31C3-229C-4CA0-2CA35B790F1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1759D386-7961-8538-06EE-173044763590}"/>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A7B253B-B09A-B1A0-0515-EA11949AC29A}"/>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3135AAE-766A-A307-B3C9-2F018EFF3E9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E472B23-0EE2-DE8A-7EA0-E199853C99CC}"/>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3240E2CA-9B17-3836-ACBB-AA3CB49BE71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4B8106F7-8734-6AA4-A18E-6559531CB56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7AF51FF2-B286-0E3A-CC1E-91161CFD088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4228F2F-77EE-A1A1-1209-0A0F95AEFA8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AFE2510-2269-8860-0D35-A5A9412E3AD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5AF91C50-C096-57E0-34A3-06472EC3059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7E4BAA12-05F0-896C-AA53-77837C9DD46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104339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US" dirty="0"/>
              <a:t>TOKENIZACJA AKTYWÓW</a:t>
            </a:r>
            <a:br>
              <a:rPr lang="en-GB" dirty="0"/>
            </a:b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13</a:t>
            </a:fld>
            <a:endParaRPr lang="en-US" dirty="0"/>
          </a:p>
        </p:txBody>
      </p:sp>
    </p:spTree>
    <p:extLst>
      <p:ext uri="{BB962C8B-B14F-4D97-AF65-F5344CB8AC3E}">
        <p14:creationId xmlns:p14="http://schemas.microsoft.com/office/powerpoint/2010/main" val="398292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46532" y="2552650"/>
            <a:ext cx="6036131" cy="794430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Tokenizacja</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aktywów to proces, który zasadniczo przekształca aktywa (takie jak nieruchomości) w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tokeny</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które można dystrybuować, handlować, przenosić, fragmentować i przechowywać w technologii rozproszonej księgi rachunkowej.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Tokenizacja</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proces przekształcania własności i praw do aktywów w formę cyfrową. Dzięki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możesz przekształcić niepodzielne aktywa w formę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tokenów</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Taki proces zmienia sposób finansowania aktywów, umożliwiając właścicielom aktywów umieszczanie ich w łańcuchu bloków i dystrybucję w bardziej zaawansowany technologicznie i opłacalny sposób.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Tokenizację</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jako termin związany z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można zdefiniować jako proces ładowania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tokena</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do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blockchainu</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który to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reprezentuje różne aktywa rzeczowe (tj. nieruchomości, obligacje firmowe, przedmioty luksusowe itp.).</a:t>
            </a:r>
          </a:p>
          <a:p>
            <a:pPr algn="just"/>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 boomie nieuregulowanych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Initial</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Coin</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Offerings (ICO) w 2018 r., Security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Offerings (STO) pojawiły się jako nowy, bardziej regulowany sposób pozyskiwania środków dla różnych projektów poprzez ich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tokenizację</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jeden z przykładów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Tokenizowane</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aktywa mogą jednak przybierać różne formy. Mogą to być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tokeny</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zabezpieczające,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tokeny</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platformy,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tokeny</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użytkowe,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tokeny</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zamienne lub niezamienne.</a:t>
            </a: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Nieruchomości są postrzegane jako jeden z głównych aktywów, które można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stokenizować</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Tradycyjnie był to niepłynny składnik aktywów, który był dostępny tylko dla niewielkiej puli zamożnych osób, podczas gdy mniejsi inwestorzy mogli czerpać korzyści jedynie z inwestowania w akcje Real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Estate</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Investment Trust (REIT). To się jednak szybko zmienia i coraz więcej inwestorów będzie miało dostęp do inwestycji w nieruchomości z pojedynczym aktywem, którymi będą mogli handlować jako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tokenami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na zdecentralizowanych giełdach (DEX). Oznaczałoby to, że ktoś może być w 1/25 właścicielem domu bez konieczności posiadania środków na zakup całego domu. Podzielność aktywów, szybsze i tańsze transakcje, wyższa płynność na raczej niezbyt niepłynnych rynkach i przejrzystość to tylko niektóre z zalet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learn more about tokenization, listen to the Generation Blockchain podcast episode on asset tokenization. </a:t>
            </a:r>
            <a:endPar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pl-PL"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Aby dowiedzieć się więcej o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posłuchaj odcinka </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podcastu</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Generation</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na temat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zasobów. Kliknij tutaj.</a:t>
            </a:r>
          </a:p>
          <a:p>
            <a:pPr algn="just"/>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15445" y="1604845"/>
            <a:ext cx="3064394"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2.1 </a:t>
            </a:r>
            <a:r>
              <a:rPr lang="en-US" sz="1800" b="0" dirty="0" err="1"/>
              <a:t>Tokenizacja</a:t>
            </a:r>
            <a:r>
              <a:rPr lang="en-US" sz="1800" b="0" dirty="0"/>
              <a:t> </a:t>
            </a:r>
            <a:r>
              <a:rPr lang="en-US" sz="1800" b="0" dirty="0" err="1"/>
              <a:t>rzeczywistych</a:t>
            </a:r>
            <a:r>
              <a:rPr lang="en-US" sz="1800" b="0" dirty="0"/>
              <a:t> </a:t>
            </a:r>
            <a:r>
              <a:rPr lang="en-US" sz="1800" b="0" dirty="0" err="1"/>
              <a:t>aktywów</a:t>
            </a: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5843588"/>
            <a:ext cx="3555848" cy="4848225"/>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21" name="Text Placeholder 17">
            <a:extLst>
              <a:ext uri="{FF2B5EF4-FFF2-40B4-BE49-F238E27FC236}">
                <a16:creationId xmlns:a16="http://schemas.microsoft.com/office/drawing/2014/main" id="{CF621938-E87D-F3C9-48ED-E21569CF0713}"/>
              </a:ext>
            </a:extLst>
          </p:cNvPr>
          <p:cNvSpPr txBox="1">
            <a:spLocks/>
          </p:cNvSpPr>
          <p:nvPr/>
        </p:nvSpPr>
        <p:spPr>
          <a:xfrm>
            <a:off x="761772" y="690219"/>
            <a:ext cx="3018065" cy="72710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 następnej sekcji omówimy proces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rzeczywistych aktywów, koncepcję NFT i web3.</a:t>
            </a:r>
          </a:p>
        </p:txBody>
      </p:sp>
      <p:grpSp>
        <p:nvGrpSpPr>
          <p:cNvPr id="36" name="Group 35">
            <a:extLst>
              <a:ext uri="{FF2B5EF4-FFF2-40B4-BE49-F238E27FC236}">
                <a16:creationId xmlns:a16="http://schemas.microsoft.com/office/drawing/2014/main" id="{474CAFC9-8D26-7851-BF6E-05125D3B71E6}"/>
              </a:ext>
            </a:extLst>
          </p:cNvPr>
          <p:cNvGrpSpPr/>
          <p:nvPr/>
        </p:nvGrpSpPr>
        <p:grpSpPr>
          <a:xfrm>
            <a:off x="4987224" y="4428774"/>
            <a:ext cx="847095" cy="1129232"/>
            <a:chOff x="1778162" y="2675755"/>
            <a:chExt cx="4006677" cy="5341157"/>
          </a:xfrm>
        </p:grpSpPr>
        <p:sp>
          <p:nvSpPr>
            <p:cNvPr id="37" name="Freeform 36">
              <a:extLst>
                <a:ext uri="{FF2B5EF4-FFF2-40B4-BE49-F238E27FC236}">
                  <a16:creationId xmlns:a16="http://schemas.microsoft.com/office/drawing/2014/main" id="{E65390CE-3177-E069-659F-C46B402A985A}"/>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244FFF2E-4E72-5C67-0ABB-3F114A652D3D}"/>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10AF8003-90C3-8EBA-F6C4-0507C73FAF06}"/>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spTree>
    <p:extLst>
      <p:ext uri="{BB962C8B-B14F-4D97-AF65-F5344CB8AC3E}">
        <p14:creationId xmlns:p14="http://schemas.microsoft.com/office/powerpoint/2010/main" val="573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2.2 NFT</a:t>
            </a: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00399" y="1198429"/>
            <a:ext cx="2693750" cy="7706037"/>
          </a:xfrm>
        </p:spPr>
        <p:txBody>
          <a:bodyPr/>
          <a:lstStyle/>
          <a:p>
            <a:pPr algn="just">
              <a:spcBef>
                <a:spcPts val="200"/>
              </a:spcBef>
            </a:pPr>
            <a:r>
              <a:rPr lang="pl-PL" dirty="0"/>
              <a:t>Niezamienne </a:t>
            </a:r>
            <a:r>
              <a:rPr lang="pl-PL" dirty="0" err="1"/>
              <a:t>tokeny</a:t>
            </a:r>
            <a:r>
              <a:rPr lang="pl-PL" dirty="0"/>
              <a:t> to oparte na łańcuchu bloków, programowalne dowody własności aktywów. Ten cyfrowy dowód daje jego posiadaczowi wyłączną możliwość używania, sprzedaży i przenoszenia praw własności do aktywów, zgodnie z podpisem klucza prywatnego.</a:t>
            </a:r>
          </a:p>
          <a:p>
            <a:pPr algn="just">
              <a:spcBef>
                <a:spcPts val="200"/>
              </a:spcBef>
            </a:pPr>
            <a:endParaRPr lang="pl-PL" dirty="0"/>
          </a:p>
          <a:p>
            <a:pPr algn="just">
              <a:spcBef>
                <a:spcPts val="200"/>
              </a:spcBef>
            </a:pPr>
            <a:r>
              <a:rPr lang="pl-PL" dirty="0"/>
              <a:t>Prawa te mogą przybierać różne formy. Mogą dotyczyć odsprzedaży, fizycznego wykupu, zawierać funkcje cyfrowe, korzyści finansowe lub inne prawa niematerialne. NFT niekoniecznie „zawiera” zakupiony zasób, ale jest raczej programowalnym zapisem własności z wbudowanym wskaźnikiem lokalizacji zasobu. Na przykład, jeśli kupujesz sztukę NFT w formie obrazu, sam obraz nie jest przechowywany w łańcuchu bloków - link prowadzący do NFT jest przechowywany w łańcuchu.</a:t>
            </a:r>
          </a:p>
          <a:p>
            <a:pPr algn="just">
              <a:spcBef>
                <a:spcPts val="200"/>
              </a:spcBef>
            </a:pPr>
            <a:endParaRPr lang="pl-PL" dirty="0"/>
          </a:p>
          <a:p>
            <a:pPr algn="just">
              <a:spcBef>
                <a:spcPts val="200"/>
              </a:spcBef>
            </a:pPr>
            <a:r>
              <a:rPr lang="pl-PL" dirty="0"/>
              <a:t>Zamienność odnosi się do zamienności składnika aktywów. </a:t>
            </a:r>
            <a:r>
              <a:rPr lang="pl-PL" dirty="0" err="1"/>
              <a:t>Bitcoin</a:t>
            </a:r>
            <a:r>
              <a:rPr lang="pl-PL" dirty="0"/>
              <a:t>, </a:t>
            </a:r>
            <a:r>
              <a:rPr lang="pl-PL" dirty="0" err="1"/>
              <a:t>Ether</a:t>
            </a:r>
            <a:r>
              <a:rPr lang="pl-PL" dirty="0"/>
              <a:t> (ETH) i waluty </a:t>
            </a:r>
            <a:r>
              <a:rPr lang="pl-PL" dirty="0" err="1"/>
              <a:t>fiducjarne</a:t>
            </a:r>
            <a:r>
              <a:rPr lang="pl-PL" dirty="0"/>
              <a:t> są zamienne, ponieważ nie ma różnicy między każdą jednostką. Jeden banknot 20€ jest dokładnie taki sam pod względem wartości i siły nabywczej, jak inny banknot 20€, mimo że mają różne numery seryjne. Z drugiej strony aktywa „niezamienne” są unikalne i nie można ich płynnie wymieniać (np. domy lub rzadkie dzieła sztuki). Niezamienne </a:t>
            </a:r>
            <a:r>
              <a:rPr lang="pl-PL" dirty="0" err="1"/>
              <a:t>tokeny</a:t>
            </a:r>
            <a:r>
              <a:rPr lang="pl-PL" dirty="0"/>
              <a:t> reprezentują unikalne aktywa w łańcuchu bloków.</a:t>
            </a:r>
          </a:p>
          <a:p>
            <a:pPr algn="just">
              <a:spcBef>
                <a:spcPts val="200"/>
              </a:spcBef>
            </a:pPr>
            <a:endParaRPr lang="pl-PL" dirty="0"/>
          </a:p>
          <a:p>
            <a:pPr algn="just">
              <a:spcBef>
                <a:spcPts val="200"/>
              </a:spcBef>
            </a:pPr>
            <a:r>
              <a:rPr lang="pl-PL" dirty="0" err="1"/>
              <a:t>Semi-fungibility</a:t>
            </a:r>
            <a:r>
              <a:rPr lang="pl-PL" dirty="0"/>
              <a:t> jest stosunkowo nowym terminem i odnosi się do wymienności między określonymi klasami aktywów. Bilety na mecze piłkarskie mogą być wymienne, jeśli dotyczą tego samego meczu i tego samego miejsca lub sektora. Należy pamiętać, że rodzaje aktywów mogą zmieniać się pod względem zamienności w ciągu ich życia. Na przykład, po wykorzystaniu częściowo zamiennego biletu na koncert, staje się on unikalnym, tak zwanym „</a:t>
            </a:r>
            <a:r>
              <a:rPr lang="pl-PL" dirty="0" err="1"/>
              <a:t>clipped-ticket</a:t>
            </a:r>
            <a:r>
              <a:rPr lang="pl-PL" dirty="0"/>
              <a:t>” i od tego momentu jest niezamienny.</a:t>
            </a:r>
            <a:endParaRPr lang="en-LB"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459225"/>
            <a:ext cx="2693750" cy="373348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effectLst/>
                <a:ea typeface="Times New Roman" panose="02020603050405020304" pitchFamily="18" charset="0"/>
              </a:rPr>
              <a:t>Artysta </a:t>
            </a:r>
            <a:r>
              <a:rPr lang="pl-PL" b="1" dirty="0" err="1">
                <a:solidFill>
                  <a:srgbClr val="F79037"/>
                </a:solidFill>
                <a:effectLst/>
                <a:ea typeface="Times New Roman" panose="02020603050405020304" pitchFamily="18" charset="0"/>
              </a:rPr>
              <a:t>Beeple</a:t>
            </a:r>
            <a:r>
              <a:rPr lang="pl-PL" b="1" dirty="0">
                <a:solidFill>
                  <a:srgbClr val="F79037"/>
                </a:solidFill>
                <a:effectLst/>
                <a:ea typeface="Times New Roman" panose="02020603050405020304" pitchFamily="18" charset="0"/>
              </a:rPr>
              <a:t> i jego NFT o wartości 69 milionów dolarów</a:t>
            </a:r>
          </a:p>
          <a:p>
            <a:pPr algn="just"/>
            <a:r>
              <a:rPr lang="pl-PL" dirty="0">
                <a:solidFill>
                  <a:srgbClr val="000000"/>
                </a:solidFill>
                <a:effectLst/>
                <a:ea typeface="Times New Roman" panose="02020603050405020304" pitchFamily="18" charset="0"/>
              </a:rPr>
              <a:t>Największą uwagę mediów, jeśli chodzi o NFT, poświęcono artyście </a:t>
            </a:r>
            <a:r>
              <a:rPr lang="pl-PL" dirty="0" err="1">
                <a:solidFill>
                  <a:srgbClr val="000000"/>
                </a:solidFill>
                <a:effectLst/>
                <a:ea typeface="Times New Roman" panose="02020603050405020304" pitchFamily="18" charset="0"/>
              </a:rPr>
              <a:t>Beeple</a:t>
            </a:r>
            <a:r>
              <a:rPr lang="pl-PL" dirty="0">
                <a:solidFill>
                  <a:srgbClr val="000000"/>
                </a:solidFill>
                <a:effectLst/>
                <a:ea typeface="Times New Roman" panose="02020603050405020304" pitchFamily="18" charset="0"/>
              </a:rPr>
              <a:t>. Jego cyfrowe dzieła sztuki zostały sprzedane za 69 milionów dolarów na aukcji w domu aukcyjnym </a:t>
            </a:r>
            <a:r>
              <a:rPr lang="pl-PL" dirty="0" err="1">
                <a:solidFill>
                  <a:srgbClr val="000000"/>
                </a:solidFill>
                <a:effectLst/>
                <a:ea typeface="Times New Roman" panose="02020603050405020304" pitchFamily="18" charset="0"/>
              </a:rPr>
              <a:t>Christie's</a:t>
            </a:r>
            <a:r>
              <a:rPr lang="pl-PL" dirty="0">
                <a:solidFill>
                  <a:srgbClr val="000000"/>
                </a:solidFill>
                <a:effectLst/>
                <a:ea typeface="Times New Roman" panose="02020603050405020304" pitchFamily="18" charset="0"/>
              </a:rPr>
              <a:t> w marcu 2021 roku.</a:t>
            </a:r>
          </a:p>
          <a:p>
            <a:pPr algn="just"/>
            <a:endParaRPr lang="pl-PL" dirty="0">
              <a:solidFill>
                <a:srgbClr val="000000"/>
              </a:solidFill>
              <a:effectLst/>
              <a:ea typeface="Times New Roman" panose="02020603050405020304" pitchFamily="18" charset="0"/>
            </a:endParaRPr>
          </a:p>
          <a:p>
            <a:pPr algn="just"/>
            <a:r>
              <a:rPr lang="pl-PL" dirty="0">
                <a:solidFill>
                  <a:srgbClr val="000000"/>
                </a:solidFill>
                <a:effectLst/>
                <a:ea typeface="Times New Roman" panose="02020603050405020304" pitchFamily="18" charset="0"/>
              </a:rPr>
              <a:t>Za pseudonimem </a:t>
            </a:r>
            <a:r>
              <a:rPr lang="pl-PL" dirty="0" err="1">
                <a:solidFill>
                  <a:srgbClr val="000000"/>
                </a:solidFill>
                <a:effectLst/>
                <a:ea typeface="Times New Roman" panose="02020603050405020304" pitchFamily="18" charset="0"/>
              </a:rPr>
              <a:t>Beeple</a:t>
            </a:r>
            <a:r>
              <a:rPr lang="pl-PL" dirty="0">
                <a:solidFill>
                  <a:srgbClr val="000000"/>
                </a:solidFill>
                <a:effectLst/>
                <a:ea typeface="Times New Roman" panose="02020603050405020304" pitchFamily="18" charset="0"/>
              </a:rPr>
              <a:t> kryje się Amerykanin Mike </a:t>
            </a:r>
            <a:r>
              <a:rPr lang="pl-PL" dirty="0" err="1">
                <a:solidFill>
                  <a:srgbClr val="000000"/>
                </a:solidFill>
                <a:effectLst/>
                <a:ea typeface="Times New Roman" panose="02020603050405020304" pitchFamily="18" charset="0"/>
              </a:rPr>
              <a:t>Winkelmann</a:t>
            </a:r>
            <a:r>
              <a:rPr lang="pl-PL" dirty="0">
                <a:solidFill>
                  <a:srgbClr val="000000"/>
                </a:solidFill>
                <a:effectLst/>
                <a:ea typeface="Times New Roman" panose="02020603050405020304" pitchFamily="18" charset="0"/>
              </a:rPr>
              <a:t>. Omawiana grafika NFT nazywa się „EVERYDAYS: THE FIRST 5000 DAYS” i jest cyfrowym kolażem 5000 pojedynczych dzieł sztuki stworzonych w ciągu tyluż dni. W związku z tym za całą grafiką stoi ponad 10 lat pracy, całość tworzy 319-megabajtowy plik JPEG o rozdzielczości 21 069 x 21 069 pikseli. Cała historia jest wyjątkowa: to najdroższa jak dotąd praca NFT współczesnego artysty, pierwsza tego typu aukcja NFT w </a:t>
            </a:r>
            <a:r>
              <a:rPr lang="pl-PL" dirty="0" err="1">
                <a:solidFill>
                  <a:srgbClr val="000000"/>
                </a:solidFill>
                <a:effectLst/>
                <a:ea typeface="Times New Roman" panose="02020603050405020304" pitchFamily="18" charset="0"/>
              </a:rPr>
              <a:t>Christie's</a:t>
            </a:r>
            <a:r>
              <a:rPr lang="pl-PL" dirty="0">
                <a:solidFill>
                  <a:srgbClr val="000000"/>
                </a:solidFill>
                <a:effectLst/>
                <a:ea typeface="Times New Roman" panose="02020603050405020304" pitchFamily="18" charset="0"/>
              </a:rPr>
              <a:t>, a tym samym światowy przełom na rynku dzieł sztuki.</a:t>
            </a:r>
            <a:r>
              <a:rPr lang="en-US" dirty="0">
                <a:solidFill>
                  <a:srgbClr val="000000"/>
                </a:solidFill>
                <a:effectLst/>
                <a:ea typeface="Times New Roman" panose="02020603050405020304" pitchFamily="18" charset="0"/>
              </a:rPr>
              <a:t> </a:t>
            </a:r>
            <a:endParaRPr lang="en-LB" dirty="0">
              <a:solidFill>
                <a:srgbClr val="000000"/>
              </a:solidFill>
              <a:effectLst/>
              <a:ea typeface="Times New Roman" panose="02020603050405020304" pitchFamily="18" charset="0"/>
            </a:endParaRP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146716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7564609"/>
            <a:ext cx="6005740" cy="182736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effectLst/>
                <a:latin typeface="Calibri" panose="020F0502020204030204" pitchFamily="34" charset="0"/>
              </a:rPr>
              <a:t>Pochodzenie</a:t>
            </a:r>
            <a:r>
              <a:rPr lang="en-US" sz="1100" b="1" dirty="0">
                <a:solidFill>
                  <a:srgbClr val="F79037"/>
                </a:solidFill>
                <a:effectLst/>
                <a:latin typeface="Calibri" panose="020F0502020204030204" pitchFamily="34" charset="0"/>
              </a:rPr>
              <a:t> </a:t>
            </a:r>
            <a:r>
              <a:rPr lang="en-US" sz="1100" b="1" dirty="0" err="1">
                <a:solidFill>
                  <a:srgbClr val="F79037"/>
                </a:solidFill>
                <a:effectLst/>
                <a:latin typeface="Calibri" panose="020F0502020204030204" pitchFamily="34" charset="0"/>
              </a:rPr>
              <a:t>i</a:t>
            </a:r>
            <a:r>
              <a:rPr lang="en-US" sz="1100" b="1" dirty="0">
                <a:solidFill>
                  <a:srgbClr val="F79037"/>
                </a:solidFill>
                <a:effectLst/>
                <a:latin typeface="Calibri" panose="020F0502020204030204" pitchFamily="34" charset="0"/>
              </a:rPr>
              <a:t> </a:t>
            </a:r>
            <a:r>
              <a:rPr lang="en-US" sz="1100" b="1" dirty="0" err="1">
                <a:solidFill>
                  <a:srgbClr val="F79037"/>
                </a:solidFill>
                <a:effectLst/>
                <a:latin typeface="Calibri" panose="020F0502020204030204" pitchFamily="34" charset="0"/>
              </a:rPr>
              <a:t>rozwój</a:t>
            </a:r>
            <a:endParaRPr lang="en-US" sz="1100" b="1" dirty="0">
              <a:solidFill>
                <a:srgbClr val="F79037"/>
              </a:solidFill>
              <a:effectLst/>
              <a:latin typeface="Calibri" panose="020F0502020204030204" pitchFamily="34" charset="0"/>
            </a:endParaRPr>
          </a:p>
          <a:p>
            <a:pPr algn="just"/>
            <a:r>
              <a:rPr lang="pl-PL" sz="1100" dirty="0">
                <a:solidFill>
                  <a:srgbClr val="000000"/>
                </a:solidFill>
                <a:effectLst/>
                <a:latin typeface="Calibri" panose="020F0502020204030204" pitchFamily="34" charset="0"/>
              </a:rPr>
              <a:t>NFT stały się znacznie bardziej obecne w mediach w ostatnich miesiącach. Na przykład NFT </a:t>
            </a:r>
            <a:r>
              <a:rPr lang="pl-PL" sz="1100" dirty="0" err="1">
                <a:solidFill>
                  <a:srgbClr val="000000"/>
                </a:solidFill>
                <a:effectLst/>
                <a:latin typeface="Calibri" panose="020F0502020204030204" pitchFamily="34" charset="0"/>
              </a:rPr>
              <a:t>tweet</a:t>
            </a:r>
            <a:r>
              <a:rPr lang="pl-PL" sz="1100" dirty="0">
                <a:solidFill>
                  <a:srgbClr val="000000"/>
                </a:solidFill>
                <a:effectLst/>
                <a:latin typeface="Calibri" panose="020F0502020204030204" pitchFamily="34" charset="0"/>
              </a:rPr>
              <a:t> Jacka </a:t>
            </a:r>
            <a:r>
              <a:rPr lang="pl-PL" sz="1100" dirty="0" err="1">
                <a:solidFill>
                  <a:srgbClr val="000000"/>
                </a:solidFill>
                <a:effectLst/>
                <a:latin typeface="Calibri" panose="020F0502020204030204" pitchFamily="34" charset="0"/>
              </a:rPr>
              <a:t>Dorseya</a:t>
            </a:r>
            <a:r>
              <a:rPr lang="pl-PL" sz="1100" dirty="0">
                <a:solidFill>
                  <a:srgbClr val="000000"/>
                </a:solidFill>
                <a:effectLst/>
                <a:latin typeface="Calibri" panose="020F0502020204030204" pitchFamily="34" charset="0"/>
              </a:rPr>
              <a:t> o wartości 2,9 miliona dolarów lub sprzedaż NFT </a:t>
            </a:r>
            <a:r>
              <a:rPr lang="pl-PL" sz="1100" dirty="0" err="1">
                <a:solidFill>
                  <a:srgbClr val="000000"/>
                </a:solidFill>
                <a:effectLst/>
                <a:latin typeface="Calibri" panose="020F0502020204030204" pitchFamily="34" charset="0"/>
              </a:rPr>
              <a:t>Beeple</a:t>
            </a:r>
            <a:r>
              <a:rPr lang="pl-PL" sz="1100" dirty="0">
                <a:solidFill>
                  <a:srgbClr val="000000"/>
                </a:solidFill>
                <a:effectLst/>
                <a:latin typeface="Calibri" panose="020F0502020204030204" pitchFamily="34" charset="0"/>
              </a:rPr>
              <a:t> za 69 milionów dolarów trafiają na pierwsze strony gazet i mediów niezwiązanych z </a:t>
            </a:r>
            <a:r>
              <a:rPr lang="pl-PL" sz="1100" dirty="0" err="1">
                <a:solidFill>
                  <a:srgbClr val="000000"/>
                </a:solidFill>
                <a:effectLst/>
                <a:latin typeface="Calibri" panose="020F0502020204030204" pitchFamily="34" charset="0"/>
              </a:rPr>
              <a:t>kryptowalutami</a:t>
            </a:r>
            <a:r>
              <a:rPr lang="pl-PL" sz="1100" dirty="0">
                <a:solidFill>
                  <a:srgbClr val="000000"/>
                </a:solidFill>
                <a:effectLst/>
                <a:latin typeface="Calibri" panose="020F0502020204030204" pitchFamily="34" charset="0"/>
              </a:rPr>
              <a:t>, przybliżając istotę NFT znacznie szerszej publiczności. Chociaż NFT wydaje się być zupełnie nowym zjawiskiem, historia NFT opartych na </a:t>
            </a:r>
            <a:r>
              <a:rPr lang="pl-PL" sz="1100" dirty="0" err="1">
                <a:solidFill>
                  <a:srgbClr val="000000"/>
                </a:solidFill>
                <a:effectLst/>
                <a:latin typeface="Calibri" panose="020F0502020204030204" pitchFamily="34" charset="0"/>
              </a:rPr>
              <a:t>blockchainie</a:t>
            </a:r>
            <a:r>
              <a:rPr lang="pl-PL" sz="1100" dirty="0">
                <a:solidFill>
                  <a:srgbClr val="000000"/>
                </a:solidFill>
                <a:effectLst/>
                <a:latin typeface="Calibri" panose="020F0502020204030204" pitchFamily="34" charset="0"/>
              </a:rPr>
              <a:t> sięga już kilku lat wstecz. Pierwszy projekt NFT powstał w 2012 roku, a były to kolorowe monety na </a:t>
            </a:r>
            <a:r>
              <a:rPr lang="pl-PL" sz="1100" dirty="0" err="1">
                <a:solidFill>
                  <a:srgbClr val="000000"/>
                </a:solidFill>
                <a:effectLst/>
                <a:latin typeface="Calibri" panose="020F0502020204030204" pitchFamily="34" charset="0"/>
              </a:rPr>
              <a:t>blockchainie</a:t>
            </a:r>
            <a:r>
              <a:rPr lang="pl-PL" sz="1100" dirty="0">
                <a:solidFill>
                  <a:srgbClr val="000000"/>
                </a:solidFill>
                <a:effectLst/>
                <a:latin typeface="Calibri" panose="020F0502020204030204" pitchFamily="34" charset="0"/>
              </a:rPr>
              <a:t> </a:t>
            </a:r>
            <a:r>
              <a:rPr lang="pl-PL" sz="1100" dirty="0" err="1">
                <a:solidFill>
                  <a:srgbClr val="000000"/>
                </a:solidFill>
                <a:effectLst/>
                <a:latin typeface="Calibri" panose="020F0502020204030204" pitchFamily="34" charset="0"/>
              </a:rPr>
              <a:t>Bitcoina</a:t>
            </a:r>
            <a:r>
              <a:rPr lang="pl-PL" sz="1100" dirty="0">
                <a:solidFill>
                  <a:srgbClr val="000000"/>
                </a:solidFill>
                <a:effectLst/>
                <a:latin typeface="Calibri" panose="020F0502020204030204" pitchFamily="34" charset="0"/>
              </a:rPr>
              <a:t>. Tak zwane kolorowe monety to koncepcja zaprojektowana do nakładania warstw na </a:t>
            </a:r>
            <a:r>
              <a:rPr lang="pl-PL" sz="1100" dirty="0" err="1">
                <a:solidFill>
                  <a:srgbClr val="000000"/>
                </a:solidFill>
                <a:effectLst/>
                <a:latin typeface="Calibri" panose="020F0502020204030204" pitchFamily="34" charset="0"/>
              </a:rPr>
              <a:t>Bitcoin</a:t>
            </a:r>
            <a:r>
              <a:rPr lang="pl-PL" sz="1100" dirty="0">
                <a:solidFill>
                  <a:srgbClr val="000000"/>
                </a:solidFill>
                <a:effectLst/>
                <a:latin typeface="Calibri" panose="020F0502020204030204" pitchFamily="34" charset="0"/>
              </a:rPr>
              <a:t>. Monety mogą otrzymać dodatkowe informacje przed wymianą. „Kolorowanie” w tym kontekście oznacza nadawanie monetom określonych atrybutów, które zamieniają je w </a:t>
            </a:r>
            <a:r>
              <a:rPr lang="pl-PL" sz="1100" dirty="0" err="1">
                <a:solidFill>
                  <a:srgbClr val="000000"/>
                </a:solidFill>
                <a:effectLst/>
                <a:latin typeface="Calibri" panose="020F0502020204030204" pitchFamily="34" charset="0"/>
              </a:rPr>
              <a:t>tokeny</a:t>
            </a:r>
            <a:r>
              <a:rPr lang="pl-PL" sz="1100" dirty="0">
                <a:solidFill>
                  <a:srgbClr val="000000"/>
                </a:solidFill>
                <a:effectLst/>
                <a:latin typeface="Calibri" panose="020F0502020204030204" pitchFamily="34" charset="0"/>
              </a:rPr>
              <a:t>. Te </a:t>
            </a:r>
            <a:r>
              <a:rPr lang="pl-PL" sz="1100" dirty="0" err="1">
                <a:solidFill>
                  <a:srgbClr val="000000"/>
                </a:solidFill>
                <a:effectLst/>
                <a:latin typeface="Calibri" panose="020F0502020204030204" pitchFamily="34" charset="0"/>
              </a:rPr>
              <a:t>tokeny</a:t>
            </a:r>
            <a:r>
              <a:rPr lang="pl-PL" sz="1100" dirty="0">
                <a:solidFill>
                  <a:srgbClr val="000000"/>
                </a:solidFill>
                <a:effectLst/>
                <a:latin typeface="Calibri" panose="020F0502020204030204" pitchFamily="34" charset="0"/>
              </a:rPr>
              <a:t> mogą być używane do reprezentowania czegokolwiek. Ze względu na brak </a:t>
            </a:r>
            <a:r>
              <a:rPr lang="pl-PL" sz="1100" dirty="0" err="1">
                <a:solidFill>
                  <a:srgbClr val="000000"/>
                </a:solidFill>
                <a:effectLst/>
                <a:latin typeface="Calibri" panose="020F0502020204030204" pitchFamily="34" charset="0"/>
              </a:rPr>
              <a:t>monetyzacji</a:t>
            </a:r>
            <a:r>
              <a:rPr lang="pl-PL" sz="1100" dirty="0">
                <a:solidFill>
                  <a:srgbClr val="000000"/>
                </a:solidFill>
                <a:effectLst/>
                <a:latin typeface="Calibri" panose="020F0502020204030204" pitchFamily="34" charset="0"/>
              </a:rPr>
              <a:t> konceptu </a:t>
            </a:r>
            <a:r>
              <a:rPr lang="pl-PL" sz="1100" dirty="0" err="1">
                <a:solidFill>
                  <a:srgbClr val="000000"/>
                </a:solidFill>
                <a:effectLst/>
                <a:latin typeface="Calibri" panose="020F0502020204030204" pitchFamily="34" charset="0"/>
              </a:rPr>
              <a:t>blockchain</a:t>
            </a:r>
            <a:r>
              <a:rPr lang="pl-PL" sz="1100" dirty="0">
                <a:solidFill>
                  <a:srgbClr val="000000"/>
                </a:solidFill>
                <a:effectLst/>
                <a:latin typeface="Calibri" panose="020F0502020204030204" pitchFamily="34" charset="0"/>
              </a:rPr>
              <a:t> </a:t>
            </a:r>
            <a:r>
              <a:rPr lang="pl-PL" sz="1100" dirty="0" err="1">
                <a:solidFill>
                  <a:srgbClr val="000000"/>
                </a:solidFill>
                <a:effectLst/>
                <a:latin typeface="Calibri" panose="020F0502020204030204" pitchFamily="34" charset="0"/>
              </a:rPr>
              <a:t>Bitcoina</a:t>
            </a:r>
            <a:r>
              <a:rPr lang="pl-PL" sz="1100" dirty="0">
                <a:solidFill>
                  <a:srgbClr val="000000"/>
                </a:solidFill>
                <a:effectLst/>
                <a:latin typeface="Calibri" panose="020F0502020204030204" pitchFamily="34" charset="0"/>
              </a:rPr>
              <a:t>, kolorowe monety nie zyskały rozgłosu aż do dzisiaj. Dopiero dzięki </a:t>
            </a:r>
            <a:r>
              <a:rPr lang="pl-PL" sz="1100" dirty="0" err="1">
                <a:solidFill>
                  <a:srgbClr val="000000"/>
                </a:solidFill>
                <a:effectLst/>
                <a:latin typeface="Calibri" panose="020F0502020204030204" pitchFamily="34" charset="0"/>
              </a:rPr>
              <a:t>blockchainowi</a:t>
            </a:r>
            <a:r>
              <a:rPr lang="pl-PL" sz="1100" dirty="0">
                <a:solidFill>
                  <a:srgbClr val="000000"/>
                </a:solidFill>
                <a:effectLst/>
                <a:latin typeface="Calibri" panose="020F0502020204030204" pitchFamily="34" charset="0"/>
              </a:rPr>
              <a:t> </a:t>
            </a:r>
            <a:r>
              <a:rPr lang="pl-PL" sz="1100" dirty="0" err="1">
                <a:solidFill>
                  <a:srgbClr val="000000"/>
                </a:solidFill>
                <a:effectLst/>
                <a:latin typeface="Calibri" panose="020F0502020204030204" pitchFamily="34" charset="0"/>
              </a:rPr>
              <a:t>Ethereum</a:t>
            </a:r>
            <a:r>
              <a:rPr lang="pl-PL" sz="1100" dirty="0">
                <a:solidFill>
                  <a:srgbClr val="000000"/>
                </a:solidFill>
                <a:effectLst/>
                <a:latin typeface="Calibri" panose="020F0502020204030204" pitchFamily="34" charset="0"/>
              </a:rPr>
              <a:t> NFT nabrało rozpędu. Latem 2017 roku jako </a:t>
            </a:r>
            <a:r>
              <a:rPr lang="pl-PL" sz="1100" dirty="0" err="1">
                <a:solidFill>
                  <a:srgbClr val="000000"/>
                </a:solidFill>
                <a:effectLst/>
                <a:latin typeface="Calibri" panose="020F0502020204030204" pitchFamily="34" charset="0"/>
              </a:rPr>
              <a:t>CryptoPunks</a:t>
            </a:r>
            <a:r>
              <a:rPr lang="pl-PL" sz="1100" dirty="0">
                <a:solidFill>
                  <a:srgbClr val="000000"/>
                </a:solidFill>
                <a:effectLst/>
                <a:latin typeface="Calibri" panose="020F0502020204030204" pitchFamily="34" charset="0"/>
              </a:rPr>
              <a:t> pojawiły się pierwsze NFT oparte na </a:t>
            </a:r>
            <a:r>
              <a:rPr lang="pl-PL" sz="1100" dirty="0" err="1">
                <a:solidFill>
                  <a:srgbClr val="000000"/>
                </a:solidFill>
                <a:effectLst/>
                <a:latin typeface="Calibri" panose="020F0502020204030204" pitchFamily="34" charset="0"/>
              </a:rPr>
              <a:t>Ethereum</a:t>
            </a:r>
            <a:r>
              <a:rPr lang="pl-PL" sz="1100" dirty="0">
                <a:solidFill>
                  <a:srgbClr val="000000"/>
                </a:solidFill>
                <a:effectLst/>
                <a:latin typeface="Calibri" panose="020F0502020204030204" pitchFamily="34" charset="0"/>
              </a:rPr>
              <a:t>.</a:t>
            </a:r>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61772" y="6884905"/>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dirty="0" err="1">
                <a:solidFill>
                  <a:srgbClr val="F79037"/>
                </a:solidFill>
                <a:latin typeface="Calibri" panose="020F0502020204030204" pitchFamily="34" charset="0"/>
                <a:cs typeface="Calibri" panose="020F0502020204030204" pitchFamily="34" charset="0"/>
              </a:rPr>
              <a:t>Rysunek</a:t>
            </a:r>
            <a:r>
              <a:rPr lang="en-US" sz="1100" dirty="0">
                <a:solidFill>
                  <a:srgbClr val="F79037"/>
                </a:solidFill>
                <a:latin typeface="Calibri" panose="020F0502020204030204" pitchFamily="34" charset="0"/>
                <a:cs typeface="Calibri" panose="020F0502020204030204" pitchFamily="34" charset="0"/>
              </a:rPr>
              <a:t> 15: NFT: „EVERYDAYS: THE FIRST 5000 DAYS” (</a:t>
            </a:r>
            <a:r>
              <a:rPr lang="en-US" sz="1100" dirty="0" err="1">
                <a:solidFill>
                  <a:srgbClr val="F79037"/>
                </a:solidFill>
                <a:latin typeface="Calibri" panose="020F0502020204030204" pitchFamily="34" charset="0"/>
                <a:cs typeface="Calibri" panose="020F0502020204030204" pitchFamily="34" charset="0"/>
              </a:rPr>
              <a:t>Źródło</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Beeple</a:t>
            </a:r>
            <a:r>
              <a:rPr lang="en-US" sz="1100" dirty="0">
                <a:solidFill>
                  <a:srgbClr val="F79037"/>
                </a:solidFill>
                <a:latin typeface="Calibri" panose="020F0502020204030204" pitchFamily="34" charset="0"/>
                <a:cs typeface="Calibri" panose="020F0502020204030204" pitchFamily="34" charset="0"/>
              </a:rPr>
              <a:t>)</a:t>
            </a:r>
          </a:p>
        </p:txBody>
      </p:sp>
      <p:sp>
        <p:nvSpPr>
          <p:cNvPr id="3" name="Rectangle 2">
            <a:extLst>
              <a:ext uri="{FF2B5EF4-FFF2-40B4-BE49-F238E27FC236}">
                <a16:creationId xmlns:a16="http://schemas.microsoft.com/office/drawing/2014/main" id="{9312B186-A60D-906C-0F30-147BA5B1FDAB}"/>
              </a:ext>
            </a:extLst>
          </p:cNvPr>
          <p:cNvSpPr/>
          <p:nvPr/>
        </p:nvSpPr>
        <p:spPr>
          <a:xfrm>
            <a:off x="5917324" y="0"/>
            <a:ext cx="1642351" cy="224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2"/>
          <a:srcRect/>
          <a:stretch/>
        </p:blipFill>
        <p:spPr>
          <a:xfrm>
            <a:off x="792161" y="687598"/>
            <a:ext cx="5975351" cy="5962219"/>
          </a:xfrm>
          <a:prstGeom prst="rect">
            <a:avLst/>
          </a:prstGeom>
        </p:spPr>
      </p:pic>
    </p:spTree>
    <p:extLst>
      <p:ext uri="{BB962C8B-B14F-4D97-AF65-F5344CB8AC3E}">
        <p14:creationId xmlns:p14="http://schemas.microsoft.com/office/powerpoint/2010/main" val="97450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A7EE4E-227C-960C-61A2-1804D7783498}"/>
              </a:ext>
            </a:extLst>
          </p:cNvPr>
          <p:cNvSpPr/>
          <p:nvPr/>
        </p:nvSpPr>
        <p:spPr>
          <a:xfrm>
            <a:off x="5917324" y="0"/>
            <a:ext cx="1642351" cy="224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1AD5DB5-86C9-F499-762E-D68A67641B8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22408" y="6571464"/>
            <a:ext cx="4314858" cy="2525286"/>
          </a:xfrm>
          <a:prstGeom prst="rect">
            <a:avLst/>
          </a:prstGeom>
        </p:spPr>
      </p:pic>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665164"/>
            <a:ext cx="6005740" cy="130312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CryptoPunks</a:t>
            </a:r>
            <a:endParaRPr lang="en-LB" sz="110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Punks</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10 000 unikalnych cyfrowych charakterów w stylu 8-bitowym, wszystkie z unikalnymi funkcjami stworzonymi przez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Larvalabs</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Ich poświadczenia dotyczące własności cyfrowej są przechowywane w postaci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tokenów</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ERC20 na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blockchainie</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Każdy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CryptoPunk</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wyróżnia się indywidualnymi cechami wizualnymi, więc nie ma dwóch takich samych.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CryptoPunki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były początkowo dostępne i dystrybuowane za darmo. Aby go otrzymać, wystarczyło uiścić odpowiednią opłatę transakcyjną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55650" y="3976441"/>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cs typeface="Calibri" panose="020F0502020204030204" pitchFamily="34" charset="0"/>
              </a:rPr>
              <a:t>Rysunek</a:t>
            </a:r>
            <a:r>
              <a:rPr lang="en-US" sz="1100" dirty="0">
                <a:solidFill>
                  <a:srgbClr val="F79037"/>
                </a:solidFill>
                <a:latin typeface="Calibri" panose="020F0502020204030204" pitchFamily="34" charset="0"/>
                <a:cs typeface="Calibri" panose="020F0502020204030204" pitchFamily="34" charset="0"/>
              </a:rPr>
              <a:t> 16: </a:t>
            </a:r>
            <a:r>
              <a:rPr lang="en-US" sz="1100" dirty="0" err="1">
                <a:solidFill>
                  <a:srgbClr val="F79037"/>
                </a:solidFill>
                <a:latin typeface="Calibri" panose="020F0502020204030204" pitchFamily="34" charset="0"/>
                <a:cs typeface="Calibri" panose="020F0502020204030204" pitchFamily="34" charset="0"/>
              </a:rPr>
              <a:t>CryptoPunks</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autorstwa</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Larvalabs</a:t>
            </a:r>
            <a:endParaRPr lang="en-US" sz="1100" dirty="0">
              <a:solidFill>
                <a:srgbClr val="F79037"/>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1772" y="2014823"/>
            <a:ext cx="6005741" cy="1729099"/>
          </a:xfrm>
          <a:prstGeom prst="rect">
            <a:avLst/>
          </a:prstGeom>
        </p:spPr>
      </p:pic>
      <p:sp>
        <p:nvSpPr>
          <p:cNvPr id="7" name="Text Placeholder 17">
            <a:extLst>
              <a:ext uri="{FF2B5EF4-FFF2-40B4-BE49-F238E27FC236}">
                <a16:creationId xmlns:a16="http://schemas.microsoft.com/office/drawing/2014/main" id="{9E2C8F62-B224-6795-3A0C-61C2A5D123DF}"/>
              </a:ext>
            </a:extLst>
          </p:cNvPr>
          <p:cNvSpPr txBox="1">
            <a:spLocks/>
          </p:cNvSpPr>
          <p:nvPr/>
        </p:nvSpPr>
        <p:spPr>
          <a:xfrm>
            <a:off x="777272" y="4415753"/>
            <a:ext cx="6005740" cy="285295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Ze względu na ich ograniczoną podaż i kultowy status wśród wczesnych użytkowników, są już uważane za cyfrowe antyki. Nadal można nimi handlować i współpracować z większością aplikacji NFT w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chociaż zostały umieszczone w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tokenach</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ERC-721, aby można było nimi handlować na rynkach NFT. Z technicznego punktu widzenia opakowane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CryptoPunks</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różnią się nieco od innych, ale można je rozpakować z powrotem do standardu ERC20 po zakupie od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OpenSea</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wiodącego rynku NFT na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CryptoKitties</a:t>
            </a:r>
          </a:p>
          <a:p>
            <a:pPr algn="just"/>
            <a:r>
              <a:rPr lang="pl-PL" sz="1100" dirty="0">
                <a:solidFill>
                  <a:schemeClr val="tx1"/>
                </a:solidFill>
                <a:latin typeface="Calibri" panose="020F0502020204030204" pitchFamily="34" charset="0"/>
                <a:cs typeface="Calibri" panose="020F0502020204030204" pitchFamily="34" charset="0"/>
              </a:rPr>
              <a:t>W 2017 roku </a:t>
            </a:r>
            <a:r>
              <a:rPr lang="pl-PL" sz="1100" dirty="0" err="1">
                <a:solidFill>
                  <a:schemeClr val="tx1"/>
                </a:solidFill>
                <a:latin typeface="Calibri" panose="020F0502020204030204" pitchFamily="34" charset="0"/>
                <a:cs typeface="Calibri" panose="020F0502020204030204" pitchFamily="34" charset="0"/>
              </a:rPr>
              <a:t>CryptoKitties</a:t>
            </a:r>
            <a:r>
              <a:rPr lang="pl-PL" sz="1100" dirty="0">
                <a:solidFill>
                  <a:schemeClr val="tx1"/>
                </a:solidFill>
                <a:latin typeface="Calibri" panose="020F0502020204030204" pitchFamily="34" charset="0"/>
                <a:cs typeface="Calibri" panose="020F0502020204030204" pitchFamily="34" charset="0"/>
              </a:rPr>
              <a:t> stało się pierwszą popularną aplikacją NFT, która jest również najbardziej zapamiętaną NFT w historii. </a:t>
            </a:r>
            <a:r>
              <a:rPr lang="pl-PL" sz="1100" dirty="0" err="1">
                <a:solidFill>
                  <a:schemeClr val="tx1"/>
                </a:solidFill>
                <a:latin typeface="Calibri" panose="020F0502020204030204" pitchFamily="34" charset="0"/>
                <a:cs typeface="Calibri" panose="020F0502020204030204" pitchFamily="34" charset="0"/>
              </a:rPr>
              <a:t>CryptoKitties</a:t>
            </a:r>
            <a:r>
              <a:rPr lang="pl-PL" sz="1100" dirty="0">
                <a:solidFill>
                  <a:schemeClr val="tx1"/>
                </a:solidFill>
                <a:latin typeface="Calibri" panose="020F0502020204030204" pitchFamily="34" charset="0"/>
                <a:cs typeface="Calibri" panose="020F0502020204030204" pitchFamily="34" charset="0"/>
              </a:rPr>
              <a:t> to cyfrowe reprezentacje kreskówkowych kotów stworzone przez </a:t>
            </a:r>
            <a:r>
              <a:rPr lang="pl-PL" sz="1100" dirty="0" err="1">
                <a:solidFill>
                  <a:schemeClr val="tx1"/>
                </a:solidFill>
                <a:latin typeface="Calibri" panose="020F0502020204030204" pitchFamily="34" charset="0"/>
                <a:cs typeface="Calibri" panose="020F0502020204030204" pitchFamily="34" charset="0"/>
              </a:rPr>
              <a:t>Dapper</a:t>
            </a:r>
            <a:r>
              <a:rPr lang="pl-PL" sz="1100" dirty="0">
                <a:solidFill>
                  <a:schemeClr val="tx1"/>
                </a:solidFill>
                <a:latin typeface="Calibri" panose="020F0502020204030204" pitchFamily="34" charset="0"/>
                <a:cs typeface="Calibri" panose="020F0502020204030204" pitchFamily="34" charset="0"/>
              </a:rPr>
              <a:t> </a:t>
            </a:r>
            <a:r>
              <a:rPr lang="pl-PL" sz="1100" dirty="0" err="1">
                <a:solidFill>
                  <a:schemeClr val="tx1"/>
                </a:solidFill>
                <a:latin typeface="Calibri" panose="020F0502020204030204" pitchFamily="34" charset="0"/>
                <a:cs typeface="Calibri" panose="020F0502020204030204" pitchFamily="34" charset="0"/>
              </a:rPr>
              <a:t>Labs</a:t>
            </a:r>
            <a:r>
              <a:rPr lang="pl-PL" sz="1100" dirty="0">
                <a:solidFill>
                  <a:schemeClr val="tx1"/>
                </a:solidFill>
                <a:latin typeface="Calibri" panose="020F0502020204030204" pitchFamily="34" charset="0"/>
                <a:cs typeface="Calibri" panose="020F0502020204030204" pitchFamily="34" charset="0"/>
              </a:rPr>
              <a:t> na potrzeby gry komputerowej typu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Każdy z kotów jest wyjątkowy i dlatego istnieje tylko raz na </a:t>
            </a:r>
            <a:r>
              <a:rPr lang="pl-PL" sz="1100" dirty="0" err="1">
                <a:solidFill>
                  <a:schemeClr val="tx1"/>
                </a:solidFill>
                <a:latin typeface="Calibri" panose="020F0502020204030204" pitchFamily="34" charset="0"/>
                <a:cs typeface="Calibri" panose="020F0502020204030204" pitchFamily="34" charset="0"/>
              </a:rPr>
              <a:t>blockchainie</a:t>
            </a:r>
            <a:r>
              <a:rPr lang="pl-PL" sz="1100" dirty="0">
                <a:solidFill>
                  <a:schemeClr val="tx1"/>
                </a:solidFill>
                <a:latin typeface="Calibri" panose="020F0502020204030204" pitchFamily="34" charset="0"/>
                <a:cs typeface="Calibri" panose="020F0502020204030204" pitchFamily="34" charset="0"/>
              </a:rPr>
              <a:t>. Gracze mogli je posiadać, hodować i handlować nimi.</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8" name="Text Placeholder 17">
            <a:extLst>
              <a:ext uri="{FF2B5EF4-FFF2-40B4-BE49-F238E27FC236}">
                <a16:creationId xmlns:a16="http://schemas.microsoft.com/office/drawing/2014/main" id="{7239B6AB-8D58-E0BF-5635-AF9D282BFAB1}"/>
              </a:ext>
            </a:extLst>
          </p:cNvPr>
          <p:cNvSpPr txBox="1">
            <a:spLocks/>
          </p:cNvSpPr>
          <p:nvPr/>
        </p:nvSpPr>
        <p:spPr>
          <a:xfrm>
            <a:off x="771148" y="9075383"/>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cs typeface="Calibri" panose="020F0502020204030204" pitchFamily="34" charset="0"/>
              </a:rPr>
              <a:t>Rysunek</a:t>
            </a:r>
            <a:r>
              <a:rPr lang="en-US" sz="1100" dirty="0">
                <a:solidFill>
                  <a:srgbClr val="F79037"/>
                </a:solidFill>
                <a:latin typeface="Calibri" panose="020F0502020204030204" pitchFamily="34" charset="0"/>
                <a:cs typeface="Calibri" panose="020F0502020204030204" pitchFamily="34" charset="0"/>
              </a:rPr>
              <a:t> 17: </a:t>
            </a:r>
            <a:r>
              <a:rPr lang="en-US" sz="1100" dirty="0" err="1">
                <a:solidFill>
                  <a:srgbClr val="F79037"/>
                </a:solidFill>
                <a:latin typeface="Calibri" panose="020F0502020204030204" pitchFamily="34" charset="0"/>
                <a:cs typeface="Calibri" panose="020F0502020204030204" pitchFamily="34" charset="0"/>
              </a:rPr>
              <a:t>Przykład</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CryptoKitties</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Źródło</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CryptoKitties</a:t>
            </a:r>
            <a:r>
              <a:rPr lang="en-US" sz="1100" dirty="0">
                <a:solidFill>
                  <a:srgbClr val="F79037"/>
                </a:solidFill>
                <a:latin typeface="Calibri" panose="020F0502020204030204" pitchFamily="34" charset="0"/>
                <a:cs typeface="Calibri" panose="020F0502020204030204" pitchFamily="34" charset="0"/>
              </a:rPr>
              <a:t>, 2022)</a:t>
            </a:r>
          </a:p>
        </p:txBody>
      </p:sp>
      <p:sp>
        <p:nvSpPr>
          <p:cNvPr id="11" name="Text Placeholder 17">
            <a:extLst>
              <a:ext uri="{FF2B5EF4-FFF2-40B4-BE49-F238E27FC236}">
                <a16:creationId xmlns:a16="http://schemas.microsoft.com/office/drawing/2014/main" id="{F5065BEC-0332-946E-4DBC-1D08AB4C1561}"/>
              </a:ext>
            </a:extLst>
          </p:cNvPr>
          <p:cNvSpPr txBox="1">
            <a:spLocks/>
          </p:cNvSpPr>
          <p:nvPr/>
        </p:nvSpPr>
        <p:spPr>
          <a:xfrm>
            <a:off x="777272" y="9468200"/>
            <a:ext cx="6005740" cy="73926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latin typeface="Calibri" panose="020F0502020204030204" pitchFamily="34" charset="0"/>
                <a:cs typeface="Calibri" panose="020F0502020204030204" pitchFamily="34" charset="0"/>
              </a:rPr>
              <a:t>Urok gry komputerowej on-</a:t>
            </a:r>
            <a:r>
              <a:rPr lang="pl-PL" sz="1100" dirty="0" err="1">
                <a:solidFill>
                  <a:srgbClr val="000000"/>
                </a:solidFill>
                <a:latin typeface="Calibri" panose="020F0502020204030204" pitchFamily="34" charset="0"/>
                <a:cs typeface="Calibri" panose="020F0502020204030204" pitchFamily="34" charset="0"/>
              </a:rPr>
              <a:t>chain</a:t>
            </a:r>
            <a:r>
              <a:rPr lang="pl-PL" sz="1100" dirty="0">
                <a:solidFill>
                  <a:srgbClr val="000000"/>
                </a:solidFill>
                <a:latin typeface="Calibri" panose="020F0502020204030204" pitchFamily="34" charset="0"/>
                <a:cs typeface="Calibri" panose="020F0502020204030204" pitchFamily="34" charset="0"/>
              </a:rPr>
              <a:t> polega na tym, że nowe unikalne </a:t>
            </a:r>
            <a:r>
              <a:rPr lang="pl-PL" sz="1100" dirty="0" err="1">
                <a:solidFill>
                  <a:srgbClr val="000000"/>
                </a:solidFill>
                <a:latin typeface="Calibri" panose="020F0502020204030204" pitchFamily="34" charset="0"/>
                <a:cs typeface="Calibri" panose="020F0502020204030204" pitchFamily="34" charset="0"/>
              </a:rPr>
              <a:t>CryptoKitties</a:t>
            </a:r>
            <a:r>
              <a:rPr lang="pl-PL" sz="1100" dirty="0">
                <a:solidFill>
                  <a:srgbClr val="000000"/>
                </a:solidFill>
                <a:latin typeface="Calibri" panose="020F0502020204030204" pitchFamily="34" charset="0"/>
                <a:cs typeface="Calibri" panose="020F0502020204030204" pitchFamily="34" charset="0"/>
              </a:rPr>
              <a:t> można wyhodować, łącząc różne koty. Te nowe koty mogą hodować koty, które następnie można sprzedać na aukcji lub na otwartym rynku, podobnie jak prywatny rynek zwierząt domowych działa w prawdziwym życiu.</a:t>
            </a:r>
          </a:p>
          <a:p>
            <a:pPr algn="just"/>
            <a:endParaRPr lang="en-US"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0069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8FD07A68-CA41-36DB-2D71-BB0232C315DA}"/>
              </a:ext>
            </a:extLst>
          </p:cNvPr>
          <p:cNvSpPr/>
          <p:nvPr/>
        </p:nvSpPr>
        <p:spPr>
          <a:xfrm>
            <a:off x="5917324" y="8442599"/>
            <a:ext cx="1642351" cy="162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18</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89"/>
          <a:stretch/>
        </p:blipFill>
        <p:spPr>
          <a:xfrm flipH="1">
            <a:off x="-1" y="0"/>
            <a:ext cx="7559675" cy="5345113"/>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77405" y="3246766"/>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5908857"/>
            <a:ext cx="6005741" cy="430141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Bańka</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CryptoKitties</a:t>
            </a:r>
            <a:endPar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Działalność hodowlana przyciągała spekulacje i popularność. W szczytowym momencie w 2017 r. wolumen obrotu wynosił około 5 000 ETH, a sprzedaż pojedynczego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CryptoKittie</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osiągnęła kwoty 100 000 USD. Ten nagły wzrost ruchu w sieci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spowodował problemy w sieci. Przepustowość sieci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 tamtym czasie nie spełniała zapotrzebowania. Handel i hodowla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CryptoKitties</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wiązały się z wysokimi opłatami transakcyjnymi i godzinami oczekiwania.</a:t>
            </a:r>
          </a:p>
          <a:p>
            <a:pPr algn="just"/>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Bańka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CryptoKitties</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powstała z mieszanki popularności, spekulacji i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virali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Bańka pękła wkrótce potem, w połowie grudnia 2017 r., kiedy popyt i ceny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CryptoKitties</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drastycznie spadły. Bańka kryptograficzna zaczęła pękać, a na całym rynku kryptograficznym zaczęła się kilkuletnia bessa.</a:t>
            </a:r>
          </a:p>
          <a:p>
            <a:pPr algn="just"/>
            <a:endPar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Aby dowiedzieć się więcej o NFT i ich konfiguracji technicznej, obejrzyj </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ten film.</a:t>
            </a:r>
            <a:endPar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8" name="object 15">
            <a:extLst>
              <a:ext uri="{FF2B5EF4-FFF2-40B4-BE49-F238E27FC236}">
                <a16:creationId xmlns:a16="http://schemas.microsoft.com/office/drawing/2014/main" id="{F4E4640C-FAC7-A2D8-3089-3E69BEA3D43A}"/>
              </a:ext>
            </a:extLst>
          </p:cNvPr>
          <p:cNvGrpSpPr/>
          <p:nvPr/>
        </p:nvGrpSpPr>
        <p:grpSpPr>
          <a:xfrm>
            <a:off x="4277272" y="6084318"/>
            <a:ext cx="3047022" cy="1729173"/>
            <a:chOff x="485139" y="4586859"/>
            <a:chExt cx="3134043" cy="1778557"/>
          </a:xfrm>
        </p:grpSpPr>
        <p:pic>
          <p:nvPicPr>
            <p:cNvPr id="9" name="object 16">
              <a:extLst>
                <a:ext uri="{FF2B5EF4-FFF2-40B4-BE49-F238E27FC236}">
                  <a16:creationId xmlns:a16="http://schemas.microsoft.com/office/drawing/2014/main" id="{AFF8549F-7A4D-E042-AD0E-AFAAF6CE9F7B}"/>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ACB8E576-FC44-6CD5-19CB-A7EC5F7A3D0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A931953-EFA3-B010-AC39-68AA9A5E13F9}"/>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B88E89AF-1FB9-F6CF-8C90-7C596C2ED053}"/>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BAEAE532-F464-0705-918E-CFA3ACCB88E0}"/>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02B432E7-58A5-A385-8661-04506A5BA83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655964" y="6169907"/>
            <a:ext cx="2319372" cy="1498655"/>
          </a:xfrm>
          <a:prstGeom prst="rect">
            <a:avLst/>
          </a:prstGeom>
        </p:spPr>
      </p:pic>
      <p:grpSp>
        <p:nvGrpSpPr>
          <p:cNvPr id="15" name="Group 14">
            <a:extLst>
              <a:ext uri="{FF2B5EF4-FFF2-40B4-BE49-F238E27FC236}">
                <a16:creationId xmlns:a16="http://schemas.microsoft.com/office/drawing/2014/main" id="{58B02D0C-CA1E-7E98-AA0C-35DB1A37FC69}"/>
              </a:ext>
            </a:extLst>
          </p:cNvPr>
          <p:cNvGrpSpPr/>
          <p:nvPr/>
        </p:nvGrpSpPr>
        <p:grpSpPr>
          <a:xfrm>
            <a:off x="4015275" y="6408811"/>
            <a:ext cx="824852" cy="742396"/>
            <a:chOff x="7615126" y="6464727"/>
            <a:chExt cx="824852" cy="742396"/>
          </a:xfrm>
        </p:grpSpPr>
        <p:sp>
          <p:nvSpPr>
            <p:cNvPr id="16" name="Oval 15">
              <a:extLst>
                <a:ext uri="{FF2B5EF4-FFF2-40B4-BE49-F238E27FC236}">
                  <a16:creationId xmlns:a16="http://schemas.microsoft.com/office/drawing/2014/main" id="{F544B84D-BDF2-4EB8-FEBD-EAD2FBA98BD7}"/>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133F85DB-4807-00AB-B9A6-AED450660EFC}"/>
                </a:ext>
              </a:extLst>
            </p:cNvPr>
            <p:cNvSpPr txBox="1">
              <a:spLocks/>
            </p:cNvSpPr>
            <p:nvPr/>
          </p:nvSpPr>
          <p:spPr>
            <a:xfrm rot="1419617">
              <a:off x="7615126" y="655945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err="1">
                  <a:solidFill>
                    <a:schemeClr val="bg1"/>
                  </a:solidFill>
                  <a:latin typeface="Calibri" panose="020F0502020204030204" pitchFamily="34" charset="0"/>
                  <a:cs typeface="Calibri" panose="020F0502020204030204" pitchFamily="34" charset="0"/>
                  <a:hlinkClick r:id="rId3"/>
                </a:rPr>
                <a:t>Kliknij</a:t>
              </a:r>
              <a:r>
                <a:rPr lang="en-US" sz="1200" b="1" dirty="0">
                  <a:solidFill>
                    <a:schemeClr val="bg1"/>
                  </a:solidFill>
                  <a:latin typeface="Calibri" panose="020F0502020204030204" pitchFamily="34" charset="0"/>
                  <a:cs typeface="Calibri" panose="020F0502020204030204" pitchFamily="34" charset="0"/>
                  <a:hlinkClick r:id="rId3"/>
                </a:rPr>
                <a:t>, aby </a:t>
              </a:r>
              <a:r>
                <a:rPr lang="en-US" sz="1200" b="1" dirty="0" err="1">
                  <a:solidFill>
                    <a:schemeClr val="bg1"/>
                  </a:solidFill>
                  <a:latin typeface="Calibri" panose="020F0502020204030204" pitchFamily="34" charset="0"/>
                  <a:cs typeface="Calibri" panose="020F0502020204030204" pitchFamily="34" charset="0"/>
                  <a:hlinkClick r:id="rId3"/>
                </a:rPr>
                <a:t>obejrzeć</a:t>
              </a:r>
              <a:r>
                <a:rPr lang="en-US" sz="1200" b="1" dirty="0">
                  <a:solidFill>
                    <a:schemeClr val="bg1"/>
                  </a:solidFill>
                  <a:latin typeface="Calibri" panose="020F0502020204030204" pitchFamily="34" charset="0"/>
                  <a:cs typeface="Calibri" panose="020F0502020204030204" pitchFamily="34" charset="0"/>
                </a:rPr>
                <a:t>  </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3" name="Group 2">
            <a:extLst>
              <a:ext uri="{FF2B5EF4-FFF2-40B4-BE49-F238E27FC236}">
                <a16:creationId xmlns:a16="http://schemas.microsoft.com/office/drawing/2014/main" id="{AF9DCD1E-ECFB-A5DE-2861-92D492E2EF5D}"/>
              </a:ext>
            </a:extLst>
          </p:cNvPr>
          <p:cNvGrpSpPr/>
          <p:nvPr/>
        </p:nvGrpSpPr>
        <p:grpSpPr>
          <a:xfrm flipV="1">
            <a:off x="5719848" y="8310443"/>
            <a:ext cx="1999713" cy="1442633"/>
            <a:chOff x="8493673" y="3441653"/>
            <a:chExt cx="2590079" cy="1868535"/>
          </a:xfrm>
        </p:grpSpPr>
        <p:sp>
          <p:nvSpPr>
            <p:cNvPr id="5" name="Freeform 4">
              <a:extLst>
                <a:ext uri="{FF2B5EF4-FFF2-40B4-BE49-F238E27FC236}">
                  <a16:creationId xmlns:a16="http://schemas.microsoft.com/office/drawing/2014/main" id="{74F89946-6B8F-E43B-E715-BA70D5F6B265}"/>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 name="Freeform 5">
              <a:extLst>
                <a:ext uri="{FF2B5EF4-FFF2-40B4-BE49-F238E27FC236}">
                  <a16:creationId xmlns:a16="http://schemas.microsoft.com/office/drawing/2014/main" id="{91D7D26C-B4FF-FD1F-736E-96107AFD439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7" name="Freeform 6">
              <a:extLst>
                <a:ext uri="{FF2B5EF4-FFF2-40B4-BE49-F238E27FC236}">
                  <a16:creationId xmlns:a16="http://schemas.microsoft.com/office/drawing/2014/main" id="{5511DF6D-FFE6-7AF5-E23B-58549841B96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1C4CCD41-96EF-C53F-6A12-52BCE46576E3}"/>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2" name="Freeform 61">
              <a:extLst>
                <a:ext uri="{FF2B5EF4-FFF2-40B4-BE49-F238E27FC236}">
                  <a16:creationId xmlns:a16="http://schemas.microsoft.com/office/drawing/2014/main" id="{7C5859DB-CFC5-5F93-BDF2-FFC34C1282E7}"/>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3" name="Freeform 62">
              <a:extLst>
                <a:ext uri="{FF2B5EF4-FFF2-40B4-BE49-F238E27FC236}">
                  <a16:creationId xmlns:a16="http://schemas.microsoft.com/office/drawing/2014/main" id="{8BACC255-3E94-5EC6-CEA6-F443A3F475A2}"/>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4" name="Freeform 63">
              <a:extLst>
                <a:ext uri="{FF2B5EF4-FFF2-40B4-BE49-F238E27FC236}">
                  <a16:creationId xmlns:a16="http://schemas.microsoft.com/office/drawing/2014/main" id="{18C6EE2C-5172-61CA-7B9F-65C317BD880D}"/>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5" name="Freeform 64">
              <a:extLst>
                <a:ext uri="{FF2B5EF4-FFF2-40B4-BE49-F238E27FC236}">
                  <a16:creationId xmlns:a16="http://schemas.microsoft.com/office/drawing/2014/main" id="{A7B4999D-833C-5AA7-000A-89CAF8F5A59B}"/>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 name="Freeform 65">
              <a:extLst>
                <a:ext uri="{FF2B5EF4-FFF2-40B4-BE49-F238E27FC236}">
                  <a16:creationId xmlns:a16="http://schemas.microsoft.com/office/drawing/2014/main" id="{38AEF792-CCC4-0E98-E784-7D2B83F9DB3C}"/>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 name="Freeform 66">
              <a:extLst>
                <a:ext uri="{FF2B5EF4-FFF2-40B4-BE49-F238E27FC236}">
                  <a16:creationId xmlns:a16="http://schemas.microsoft.com/office/drawing/2014/main" id="{C13C0C0B-64C4-AAED-214B-B99A87B4B4DC}"/>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 name="Freeform 67">
              <a:extLst>
                <a:ext uri="{FF2B5EF4-FFF2-40B4-BE49-F238E27FC236}">
                  <a16:creationId xmlns:a16="http://schemas.microsoft.com/office/drawing/2014/main" id="{CAAF5065-915C-DDB1-9455-BEF0F484D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3229144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9452D-7639-3E2F-6344-2FA4EAA8C486}"/>
              </a:ext>
            </a:extLst>
          </p:cNvPr>
          <p:cNvSpPr/>
          <p:nvPr/>
        </p:nvSpPr>
        <p:spPr>
          <a:xfrm flipV="1">
            <a:off x="-1" y="323001"/>
            <a:ext cx="7559675" cy="5977438"/>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6"/>
            <a:ext cx="6051578" cy="4482241"/>
          </a:xfrm>
        </p:spPr>
        <p:txBody>
          <a:bodyPr numCol="2"/>
          <a:lstStyle/>
          <a:p>
            <a:pPr algn="just"/>
            <a:r>
              <a:rPr lang="pl-PL" dirty="0">
                <a:effectLst/>
                <a:ea typeface="Times New Roman" panose="02020603050405020304" pitchFamily="18" charset="0"/>
              </a:rPr>
              <a:t>W tej sekcji poruszymy poprzednie i obecne fazy rozwoju Internetu (web 1.0 i web 2.0), a na koniec omówimy kolejną zapowiadaną odsłonę </a:t>
            </a:r>
            <a:r>
              <a:rPr lang="pl-PL" dirty="0" err="1">
                <a:effectLst/>
                <a:ea typeface="Times New Roman" panose="02020603050405020304" pitchFamily="18" charset="0"/>
              </a:rPr>
              <a:t>internetu</a:t>
            </a:r>
            <a:r>
              <a:rPr lang="pl-PL" dirty="0">
                <a:effectLst/>
                <a:ea typeface="Times New Roman" panose="02020603050405020304" pitchFamily="18" charset="0"/>
              </a:rPr>
              <a:t>, zwaną web 3.0.</a:t>
            </a:r>
          </a:p>
          <a:p>
            <a:pPr algn="just"/>
            <a:br>
              <a:rPr lang="en-US" dirty="0">
                <a:effectLst/>
                <a:ea typeface="Times New Roman" panose="02020603050405020304" pitchFamily="18" charset="0"/>
              </a:rPr>
            </a:br>
            <a:r>
              <a:rPr lang="en-US" b="1" dirty="0">
                <a:solidFill>
                  <a:srgbClr val="F79037"/>
                </a:solidFill>
                <a:effectLst/>
                <a:ea typeface="Times New Roman" panose="02020603050405020304" pitchFamily="18" charset="0"/>
              </a:rPr>
              <a:t>Web 1.0 – The internet of Web 1.0 – Internet </a:t>
            </a:r>
            <a:r>
              <a:rPr lang="en-US" b="1" dirty="0" err="1">
                <a:solidFill>
                  <a:srgbClr val="F79037"/>
                </a:solidFill>
                <a:effectLst/>
                <a:ea typeface="Times New Roman" panose="02020603050405020304" pitchFamily="18" charset="0"/>
              </a:rPr>
              <a:t>informacji</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Choć trudno to sobie wyobrazić, </a:t>
            </a:r>
            <a:r>
              <a:rPr lang="pl-PL" dirty="0" err="1">
                <a:effectLst/>
                <a:ea typeface="Times New Roman" panose="02020603050405020304" pitchFamily="18" charset="0"/>
              </a:rPr>
              <a:t>internet</a:t>
            </a:r>
            <a:r>
              <a:rPr lang="pl-PL" dirty="0">
                <a:effectLst/>
                <a:ea typeface="Times New Roman" panose="02020603050405020304" pitchFamily="18" charset="0"/>
              </a:rPr>
              <a:t> ma dopiero około 30 lat (stan na 2023 r.). Pierwotnie </a:t>
            </a:r>
            <a:r>
              <a:rPr lang="pl-PL" dirty="0" err="1">
                <a:effectLst/>
                <a:ea typeface="Times New Roman" panose="02020603050405020304" pitchFamily="18" charset="0"/>
              </a:rPr>
              <a:t>internet</a:t>
            </a:r>
            <a:r>
              <a:rPr lang="pl-PL" dirty="0">
                <a:effectLst/>
                <a:ea typeface="Times New Roman" panose="02020603050405020304" pitchFamily="18" charset="0"/>
              </a:rPr>
              <a:t> pozwalał na udostępnianie badań naukowcom i rządom. Jego główną funkcją było pełnienie funkcji dużej biblioteki. W latach 90. </a:t>
            </a:r>
            <a:r>
              <a:rPr lang="pl-PL" dirty="0" err="1">
                <a:effectLst/>
                <a:ea typeface="Times New Roman" panose="02020603050405020304" pitchFamily="18" charset="0"/>
              </a:rPr>
              <a:t>internet</a:t>
            </a:r>
            <a:r>
              <a:rPr lang="pl-PL" dirty="0">
                <a:effectLst/>
                <a:ea typeface="Times New Roman" panose="02020603050405020304" pitchFamily="18" charset="0"/>
              </a:rPr>
              <a:t> był również nazywany „siecią informacyjną”, ponieważ umożliwiał użytkownikom dostęp do materiałów badawczych. Umożliwiło nam to nawet skontaktowanie się z kimkolwiek za pośrednictwem poczty elektronicznej.</a:t>
            </a:r>
          </a:p>
          <a:p>
            <a:pPr algn="just"/>
            <a:endParaRPr lang="en-US" dirty="0">
              <a:effectLst/>
              <a:ea typeface="Times New Roman" panose="02020603050405020304" pitchFamily="18" charset="0"/>
            </a:endParaRPr>
          </a:p>
          <a:p>
            <a:pPr algn="just"/>
            <a:r>
              <a:rPr lang="pl-PL" dirty="0">
                <a:effectLst/>
                <a:ea typeface="Times New Roman" panose="02020603050405020304" pitchFamily="18" charset="0"/>
              </a:rPr>
              <a:t>Web 1.0 umożliwiał użytkownikom przeglądanie informacji i wysyłanie e-maili, ale nie obsługiwał opcji publikowania treści dla przeciętnego użytkownika. Grupa programistów pełniła rolę strażników informacji w Internecie. Kluczową ofertą Web 1.0 było udostępnianie informacji i kontaktowanie się z kimkolwiek na całym świecie z dostępem do Internetu.</a:t>
            </a:r>
          </a:p>
          <a:p>
            <a:pPr algn="just"/>
            <a:endParaRPr lang="en-US" dirty="0">
              <a:ea typeface="Times New Roman" panose="02020603050405020304" pitchFamily="18" charset="0"/>
            </a:endParaRPr>
          </a:p>
          <a:p>
            <a:pPr algn="just"/>
            <a:r>
              <a:rPr lang="en-US" b="1" dirty="0">
                <a:solidFill>
                  <a:srgbClr val="F79037"/>
                </a:solidFill>
                <a:effectLst/>
                <a:ea typeface="Times New Roman" panose="02020603050405020304" pitchFamily="18" charset="0"/>
              </a:rPr>
              <a:t>Web 2.0 – Internet </a:t>
            </a:r>
            <a:r>
              <a:rPr lang="en-US" b="1" dirty="0" err="1">
                <a:solidFill>
                  <a:srgbClr val="F79037"/>
                </a:solidFill>
                <a:effectLst/>
                <a:ea typeface="Times New Roman" panose="02020603050405020304" pitchFamily="18" charset="0"/>
              </a:rPr>
              <a:t>interakcji</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W 2004 roku Facebook i YouTube zrewolucjonizowały sieć dzięki koncepcji treści tworzonych przez użytkowników. Od tego momentu każdy, kto ma połączenie z Internetem, może aktywnie publikować własne treści internetowe. Internet został zdemokratyzowany wraz z Web 2.0. Web 2.0 umożliwił użytkownikom tworzenie społeczności wokół centralnej idei, a następnie mobilizację dla wspólnej sprawy.</a:t>
            </a:r>
          </a:p>
          <a:p>
            <a:pPr algn="just"/>
            <a:endParaRPr lang="en-US" dirty="0">
              <a:effectLst/>
              <a:ea typeface="Times New Roman" panose="02020603050405020304" pitchFamily="18" charset="0"/>
            </a:endParaRPr>
          </a:p>
          <a:p>
            <a:pPr algn="just"/>
            <a:r>
              <a:rPr lang="pl-PL" dirty="0">
                <a:effectLst/>
                <a:ea typeface="Times New Roman" panose="02020603050405020304" pitchFamily="18" charset="0"/>
              </a:rPr>
              <a:t>Ruch Arabskiej Wiosny jest dobrym przykładem takiego scenariusza. Media społecznościowe odegrały znaczącą rolę w ułatwieniu komunikacji między uczestnikami tego ruchu i pozwoliły im stworzyć dużą społeczność. Jednostki stworzyły coś wystarczająco dużego, aby rzucić wyzwanie dużym strukturom władzy, używając Web 2.0 jako narzędzia.</a:t>
            </a:r>
          </a:p>
          <a:p>
            <a:pPr algn="just"/>
            <a:endParaRPr lang="en-US"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latin typeface="Calibri" panose="020F0502020204030204" pitchFamily="34" charset="0"/>
                <a:ea typeface="Times New Roman" panose="02020603050405020304" pitchFamily="18" charset="0"/>
              </a:rPr>
              <a:t>2.3 Web3</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6557358"/>
            <a:ext cx="6051578" cy="383215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effectLst/>
                <a:latin typeface="Calibri" panose="020F0502020204030204" pitchFamily="34" charset="0"/>
                <a:ea typeface="Times New Roman" panose="02020603050405020304" pitchFamily="18" charset="0"/>
              </a:rPr>
              <a:t>Problemy</a:t>
            </a:r>
            <a:r>
              <a:rPr lang="en-US" b="1" dirty="0">
                <a:solidFill>
                  <a:srgbClr val="F79037"/>
                </a:solidFill>
                <a:effectLst/>
                <a:latin typeface="Calibri" panose="020F0502020204030204" pitchFamily="34" charset="0"/>
                <a:ea typeface="Times New Roman" panose="02020603050405020304" pitchFamily="18" charset="0"/>
              </a:rPr>
              <a:t> z Web 2.0</a:t>
            </a:r>
          </a:p>
          <a:p>
            <a:pPr algn="just"/>
            <a:r>
              <a:rPr lang="pl-PL" dirty="0">
                <a:solidFill>
                  <a:srgbClr val="000000"/>
                </a:solidFill>
                <a:effectLst/>
                <a:latin typeface="Calibri" panose="020F0502020204030204" pitchFamily="34" charset="0"/>
                <a:ea typeface="Times New Roman" panose="02020603050405020304" pitchFamily="18" charset="0"/>
              </a:rPr>
              <a:t>Struktura Web 2.0 jest z natury scentralizowana przez dostawców sprzętu i oprogramowania, którzy często mają monopole lub ledwie kilku równorzędnych konkurentów. Użytkownicy mają wybór aplikacji do obsługi mediów społecznościowych, bankowości i randek jedynie w wąskim zakresie. Te aplikacje z kolei polegają na garstce serwerów internetowych, co powoduje kolejną warstwę centralizacji.</a:t>
            </a:r>
          </a:p>
          <a:p>
            <a:pPr algn="just"/>
            <a:r>
              <a:rPr lang="en-US" dirty="0">
                <a:solidFill>
                  <a:srgbClr val="000000"/>
                </a:solidFill>
                <a:effectLst/>
                <a:latin typeface="Calibri" panose="020F0502020204030204" pitchFamily="34" charset="0"/>
                <a:ea typeface="Times New Roman" panose="02020603050405020304" pitchFamily="18" charset="0"/>
              </a:rPr>
              <a:t> </a:t>
            </a:r>
          </a:p>
          <a:p>
            <a:pPr algn="just"/>
            <a:r>
              <a:rPr lang="en-US" b="1" dirty="0" err="1">
                <a:solidFill>
                  <a:srgbClr val="F79037"/>
                </a:solidFill>
                <a:effectLst/>
                <a:latin typeface="Calibri" panose="020F0502020204030204" pitchFamily="34" charset="0"/>
                <a:ea typeface="Times New Roman" panose="02020603050405020304" pitchFamily="18" charset="0"/>
              </a:rPr>
              <a:t>Centralizacja</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i</a:t>
            </a:r>
            <a:r>
              <a:rPr lang="en-US" b="1" dirty="0">
                <a:solidFill>
                  <a:srgbClr val="F79037"/>
                </a:solidFill>
                <a:effectLst/>
                <a:latin typeface="Calibri" panose="020F0502020204030204" pitchFamily="34" charset="0"/>
                <a:ea typeface="Times New Roman" panose="02020603050405020304" pitchFamily="18" charset="0"/>
              </a:rPr>
              <a:t> monopole</a:t>
            </a:r>
          </a:p>
          <a:p>
            <a:pPr algn="just"/>
            <a:r>
              <a:rPr lang="pl-PL" dirty="0">
                <a:solidFill>
                  <a:srgbClr val="000000"/>
                </a:solidFill>
                <a:effectLst/>
                <a:latin typeface="Calibri" panose="020F0502020204030204" pitchFamily="34" charset="0"/>
                <a:ea typeface="Times New Roman" panose="02020603050405020304" pitchFamily="18" charset="0"/>
              </a:rPr>
              <a:t>Możemy sobie wyobrazić Internet jako kilka ogromnych słońc (tj. serwerów), wokół których krążą tysiące mniejszych planet (tj. nasze codzienne aplikacje). Pełna władza lub kontrola nad aplikacjami i danymi jest scentralizowana w jednym punkcie (serwerze). Podstawowym problemem związanym z tą architekturą jest tutaj brak własności danych oraz uprawnień do kontroli i podejmowania decyzji. Całe nasze doświadczenie w Web 2.0 polega na centralnych podmiotach zapewniających nam dostęp do swoich aplikacji, który w każdej chwili może zostać odcięty. Zdjęcia w chmurze, dostęp do kont w mediach społecznościowych, dostęp do bankowości to tylko niektóre przykłady. Zasadniczo, jeśli kontrolę nad treścią użytkownika określa ktoś inny, tak naprawdę nie jest to już jego własna treść.</a:t>
            </a:r>
          </a:p>
          <a:p>
            <a:pPr algn="just"/>
            <a:endParaRPr lang="en-US" dirty="0">
              <a:solidFill>
                <a:srgbClr val="000000"/>
              </a:solidFill>
              <a:ea typeface="Times New Roman" panose="02020603050405020304" pitchFamily="18" charset="0"/>
            </a:endParaRPr>
          </a:p>
          <a:p>
            <a:pPr algn="just"/>
            <a:r>
              <a:rPr lang="en-US" b="1" dirty="0">
                <a:solidFill>
                  <a:srgbClr val="F79037"/>
                </a:solidFill>
                <a:effectLst/>
                <a:latin typeface="Calibri" panose="020F0502020204030204" pitchFamily="34" charset="0"/>
                <a:ea typeface="Times New Roman" panose="02020603050405020304" pitchFamily="18" charset="0"/>
              </a:rPr>
              <a:t>Dane </a:t>
            </a:r>
            <a:r>
              <a:rPr lang="en-US" b="1" dirty="0" err="1">
                <a:solidFill>
                  <a:srgbClr val="F79037"/>
                </a:solidFill>
                <a:effectLst/>
                <a:latin typeface="Calibri" panose="020F0502020204030204" pitchFamily="34" charset="0"/>
                <a:ea typeface="Times New Roman" panose="02020603050405020304" pitchFamily="18" charset="0"/>
              </a:rPr>
              <a:t>jako</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towar</a:t>
            </a:r>
            <a:endParaRPr lang="en-US" b="1" dirty="0">
              <a:solidFill>
                <a:srgbClr val="F79037"/>
              </a:solidFill>
              <a:effectLst/>
              <a:latin typeface="Calibri" panose="020F0502020204030204" pitchFamily="34" charset="0"/>
              <a:ea typeface="Times New Roman" panose="02020603050405020304" pitchFamily="18" charset="0"/>
            </a:endParaRPr>
          </a:p>
          <a:p>
            <a:pPr algn="just"/>
            <a:r>
              <a:rPr lang="pl-PL" dirty="0">
                <a:solidFill>
                  <a:srgbClr val="000000"/>
                </a:solidFill>
                <a:effectLst/>
                <a:latin typeface="Calibri" panose="020F0502020204030204" pitchFamily="34" charset="0"/>
                <a:ea typeface="Times New Roman" panose="02020603050405020304" pitchFamily="18" charset="0"/>
              </a:rPr>
              <a:t>Jeszcze bardziej niepokojący jest fakt, że treści i dane osobowe publikowane online mogą być wykorzystywane przez firmy do zarabiania pieniędzy i wpływania na procesy demokratyczne. Wniosek jest taki, że obecny </a:t>
            </a:r>
            <a:r>
              <a:rPr lang="pl-PL" dirty="0" err="1">
                <a:solidFill>
                  <a:srgbClr val="000000"/>
                </a:solidFill>
                <a:effectLst/>
                <a:latin typeface="Calibri" panose="020F0502020204030204" pitchFamily="34" charset="0"/>
                <a:ea typeface="Times New Roman" panose="02020603050405020304" pitchFamily="18" charset="0"/>
              </a:rPr>
              <a:t>internet</a:t>
            </a:r>
            <a:r>
              <a:rPr lang="pl-PL" dirty="0">
                <a:solidFill>
                  <a:srgbClr val="000000"/>
                </a:solidFill>
                <a:effectLst/>
                <a:latin typeface="Calibri" panose="020F0502020204030204" pitchFamily="34" charset="0"/>
                <a:ea typeface="Times New Roman" panose="02020603050405020304" pitchFamily="18" charset="0"/>
              </a:rPr>
              <a:t> pozwala użytkownikom publikować, ale sam posiada i zarabia na wszystkim, co tworzą użytkownicy. Dane użytkownika są towarem w web2.0.</a:t>
            </a:r>
          </a:p>
          <a:p>
            <a:pPr algn="just"/>
            <a:endParaRPr lang="en-US" dirty="0">
              <a:solidFill>
                <a:srgbClr val="000000"/>
              </a:solidFill>
              <a:effectLst/>
              <a:latin typeface="Calibri" panose="020F0502020204030204" pitchFamily="34" charset="0"/>
              <a:ea typeface="Times New Roman" panose="02020603050405020304" pitchFamily="18" charset="0"/>
            </a:endParaRPr>
          </a:p>
        </p:txBody>
      </p:sp>
      <p:grpSp>
        <p:nvGrpSpPr>
          <p:cNvPr id="36" name="Group 35">
            <a:extLst>
              <a:ext uri="{FF2B5EF4-FFF2-40B4-BE49-F238E27FC236}">
                <a16:creationId xmlns:a16="http://schemas.microsoft.com/office/drawing/2014/main" id="{74D8F8B1-FDDB-EAED-A729-FB3CC2E2599C}"/>
              </a:ext>
            </a:extLst>
          </p:cNvPr>
          <p:cNvGrpSpPr/>
          <p:nvPr/>
        </p:nvGrpSpPr>
        <p:grpSpPr>
          <a:xfrm flipH="1">
            <a:off x="6020919" y="4766253"/>
            <a:ext cx="1712396" cy="1673613"/>
            <a:chOff x="-220413" y="5797823"/>
            <a:chExt cx="1967946" cy="1923375"/>
          </a:xfrm>
        </p:grpSpPr>
        <p:sp>
          <p:nvSpPr>
            <p:cNvPr id="37" name="Freeform 36">
              <a:extLst>
                <a:ext uri="{FF2B5EF4-FFF2-40B4-BE49-F238E27FC236}">
                  <a16:creationId xmlns:a16="http://schemas.microsoft.com/office/drawing/2014/main" id="{3448AFA3-2E39-5383-D7E9-13463E4D000F}"/>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0C7DA98-4853-8027-C4D8-8532712FB36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BD1D2899-F923-6314-912C-DF3664B329E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6AC16EBB-317A-A2A7-4488-99D3E8007DEB}"/>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8CD87EC2-C415-6D6D-6D2B-79E07A51AB3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B2AD4577-31C5-1756-2AF2-B1FFC2BCFAD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5F912859-E4C4-D589-119A-E1FE3DA2198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30073532-D32D-EDC9-EC8F-88898E904B1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24F0F7F0-DA2E-9689-A9A1-962715384AA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B58B3F23-B528-C124-E4F2-22302172A99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A3FB7E51-FA85-6AE2-1717-D0CBF4CB9B6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81D7823E-C59D-DC68-4586-3B056BB9FE60}"/>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3A41077-31A7-3FFA-4B73-51CED0594F3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5FC587E-68B2-DBF9-CDC6-34BC537AA4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425283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a:t>
            </a:r>
            <a:r>
              <a:rPr lang="pl-PL" sz="3600" dirty="0">
                <a:solidFill>
                  <a:srgbClr val="F79037"/>
                </a:solidFill>
              </a:rPr>
              <a:t>Ł </a:t>
            </a:r>
            <a:r>
              <a:rPr lang="en-US" sz="3600" dirty="0">
                <a:solidFill>
                  <a:srgbClr val="F79037"/>
                </a:solidFill>
              </a:rPr>
              <a:t>6</a:t>
            </a:r>
          </a:p>
          <a:p>
            <a:pPr>
              <a:spcBef>
                <a:spcPts val="0"/>
              </a:spcBef>
            </a:pPr>
            <a:r>
              <a:rPr lang="pl-PL" dirty="0"/>
              <a:t>Zastosowanie </a:t>
            </a:r>
          </a:p>
          <a:p>
            <a:pPr>
              <a:spcBef>
                <a:spcPts val="0"/>
              </a:spcBef>
            </a:pPr>
            <a:r>
              <a:rPr lang="pl-PL" dirty="0"/>
              <a:t>w usługach finansowych</a:t>
            </a:r>
            <a:endParaRPr lang="en-LB" dirty="0"/>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a:t>
            </a:fld>
            <a:endParaRPr lang="en-US" dirty="0"/>
          </a:p>
        </p:txBody>
      </p:sp>
      <p:grpSp>
        <p:nvGrpSpPr>
          <p:cNvPr id="5" name="Group 4">
            <a:extLst>
              <a:ext uri="{FF2B5EF4-FFF2-40B4-BE49-F238E27FC236}">
                <a16:creationId xmlns:a16="http://schemas.microsoft.com/office/drawing/2014/main" id="{A7187115-7FF7-15CA-4529-358E0E82805E}"/>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4513ACB4-1FD0-3243-85B2-6309074DACC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C2E0DBE5-E793-438F-2DEE-B9929318EDDB}"/>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2355376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20</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0" y="-1"/>
            <a:ext cx="3568986" cy="5338800"/>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dirty="0">
                <a:solidFill>
                  <a:srgbClr val="F79037"/>
                </a:solidFill>
                <a:effectLst/>
                <a:ea typeface="Times New Roman" panose="02020603050405020304" pitchFamily="18" charset="0"/>
              </a:rPr>
              <a:t>Transfer </a:t>
            </a:r>
            <a:r>
              <a:rPr lang="en-US" b="1" dirty="0" err="1">
                <a:solidFill>
                  <a:srgbClr val="F79037"/>
                </a:solidFill>
                <a:effectLst/>
                <a:ea typeface="Times New Roman" panose="02020603050405020304" pitchFamily="18" charset="0"/>
              </a:rPr>
              <a:t>wartości</a:t>
            </a:r>
            <a:endParaRPr lang="en-US" b="1" dirty="0">
              <a:solidFill>
                <a:srgbClr val="F79037"/>
              </a:solidFill>
              <a:effectLst/>
              <a:ea typeface="Times New Roman" panose="02020603050405020304" pitchFamily="18" charset="0"/>
            </a:endParaRPr>
          </a:p>
          <a:p>
            <a:pPr algn="just" fontAlgn="base"/>
            <a:r>
              <a:rPr lang="pl-PL" dirty="0">
                <a:effectLst/>
                <a:ea typeface="Times New Roman" panose="02020603050405020304" pitchFamily="18" charset="0"/>
              </a:rPr>
              <a:t>W Web 2.0 użytkownicy nie mogą samodzielnie przekazywać wartości bez udziału strony trzeciej. Dotyczy to zwłaszcza transakcji transgranicznych. Pomimo postępów w cyfryzacji bankowości internetowej potrzebny jest pośrednik lub dostawca zewnętrzny.</a:t>
            </a:r>
          </a:p>
          <a:p>
            <a:pPr algn="just" fontAlgn="base"/>
            <a:r>
              <a:rPr lang="pl-PL" dirty="0">
                <a:effectLst/>
                <a:ea typeface="Times New Roman" panose="02020603050405020304" pitchFamily="18" charset="0"/>
              </a:rPr>
              <a:t>Podczas gdy web 2.0 umożliwił użytkownikom publikowanie treści, budowanie społeczności i ruchów społecznych, skoncentrował również prawa i kontrolę nad danymi osobowymi w rękach dużych podmiotów cyfrowych. W web2.0 nie jesteśmy właścicielami żadnych publikowanych przez nas treści, a użytkownicy nie przejawiają „samodzielności”.</a:t>
            </a:r>
          </a:p>
          <a:p>
            <a:pPr algn="just" fontAlgn="base"/>
            <a:endParaRPr lang="en-US" dirty="0">
              <a:ea typeface="Times New Roman" panose="02020603050405020304" pitchFamily="18" charset="0"/>
            </a:endParaRPr>
          </a:p>
          <a:p>
            <a:pPr algn="just" fontAlgn="base"/>
            <a:r>
              <a:rPr lang="en-US" b="1" dirty="0">
                <a:solidFill>
                  <a:srgbClr val="F79037"/>
                </a:solidFill>
                <a:effectLst/>
                <a:ea typeface="Times New Roman" panose="02020603050405020304" pitchFamily="18" charset="0"/>
              </a:rPr>
              <a:t>Web 3.0 – Internet </a:t>
            </a:r>
            <a:r>
              <a:rPr lang="en-US" b="1" dirty="0" err="1">
                <a:solidFill>
                  <a:srgbClr val="F79037"/>
                </a:solidFill>
                <a:effectLst/>
                <a:ea typeface="Times New Roman" panose="02020603050405020304" pitchFamily="18" charset="0"/>
              </a:rPr>
              <a:t>własności</a:t>
            </a:r>
            <a:endParaRPr lang="en-US" b="1" dirty="0">
              <a:solidFill>
                <a:srgbClr val="F79037"/>
              </a:solidFill>
              <a:effectLst/>
              <a:ea typeface="Times New Roman" panose="02020603050405020304" pitchFamily="18" charset="0"/>
            </a:endParaRPr>
          </a:p>
          <a:p>
            <a:pPr algn="just" fontAlgn="base"/>
            <a:r>
              <a:rPr lang="pl-PL" dirty="0">
                <a:effectLst/>
                <a:ea typeface="Times New Roman" panose="02020603050405020304" pitchFamily="18" charset="0"/>
              </a:rPr>
              <a:t>Web 3.0 odpowiada na pytania:</a:t>
            </a:r>
          </a:p>
          <a:p>
            <a:pPr algn="just" fontAlgn="base"/>
            <a:endParaRPr lang="en-LB" dirty="0">
              <a:effectLst/>
              <a:ea typeface="Times New Roman" panose="02020603050405020304" pitchFamily="18" charset="0"/>
            </a:endParaRP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Baryłki z miodem i silosy informacyjne</a:t>
            </a:r>
          </a:p>
          <a:p>
            <a:pPr algn="just" fontAlgn="base"/>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Rejestrując się w bankowości internetowej, użytkownik musi powierzyć tej usłudze swoje dane osobowe. Bankowość internetowa jest szczególnie wrażliwa, ponieważ wymaga udostępniania danych osobowych, takich jak dowody osobiste, adresy i dane dotyczące finansów. Ta duża ilość danych osobowych przechowywanych w centralnych bazach danych stanowi ogromną zachętę dla hakerów do atakowania serwerów pamięci masowej, które działają jak baryłki miodu. Pomimo wysiłków w zakresie bezpieczeństwa scentralizowane bazy danych są podatne na przestępstwa cyfrowe i zagrożenia bezpieczeństwa.</a:t>
            </a:r>
          </a:p>
          <a:p>
            <a:pPr algn="just" fontAlgn="base"/>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pPr marR="95250" algn="just" fontAlgn="base"/>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Rola</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serwerów</a:t>
            </a:r>
            <a:endPar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Serwery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Inernetu</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jako warstwa bazowa należą do najpotężniejszych jednostek infrastruktury web2.0. Niezależnie od tego, czy korzystasz z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internetu</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do mediów społecznościowych, randek, biznesu, edukacji czy bankowości, istnieje kilka dużych podmiotów, które zbierają nasze informacje i mają absolutną kontrolę nad gromadzonymi danymi. To niebezpieczna ilość władzy, bez względu na to, w czyich rękach się znajduje i jakie przepisy obowiązują, aby zapobiegać oszustwom.</a:t>
            </a:r>
          </a:p>
          <a:p>
            <a:pPr algn="just"/>
            <a:endParaRPr lang="en-US" sz="1100" dirty="0">
              <a:solidFill>
                <a:srgbClr val="000000"/>
              </a:solidFill>
              <a:latin typeface="Calibri" panose="020F0502020204030204" pitchFamily="34" charset="0"/>
            </a:endParaRPr>
          </a:p>
        </p:txBody>
      </p:sp>
      <p:sp>
        <p:nvSpPr>
          <p:cNvPr id="5" name="TextBox 4">
            <a:extLst>
              <a:ext uri="{FF2B5EF4-FFF2-40B4-BE49-F238E27FC236}">
                <a16:creationId xmlns:a16="http://schemas.microsoft.com/office/drawing/2014/main" id="{6CC7FBFD-BBCB-D55A-CDFB-8C6C3D07841C}"/>
              </a:ext>
            </a:extLst>
          </p:cNvPr>
          <p:cNvSpPr txBox="1"/>
          <p:nvPr/>
        </p:nvSpPr>
        <p:spPr>
          <a:xfrm>
            <a:off x="4287516" y="767050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6" name="Text Placeholder 17">
            <a:extLst>
              <a:ext uri="{FF2B5EF4-FFF2-40B4-BE49-F238E27FC236}">
                <a16:creationId xmlns:a16="http://schemas.microsoft.com/office/drawing/2014/main" id="{7C1C97EC-1667-5DC1-BE4A-A23940A3348C}"/>
              </a:ext>
            </a:extLst>
          </p:cNvPr>
          <p:cNvSpPr txBox="1">
            <a:spLocks/>
          </p:cNvSpPr>
          <p:nvPr/>
        </p:nvSpPr>
        <p:spPr>
          <a:xfrm>
            <a:off x="4863551" y="8898792"/>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effectLst/>
                <a:latin typeface="Calibri" panose="020F0502020204030204" pitchFamily="34" charset="0"/>
                <a:ea typeface="Times New Roman" panose="02020603050405020304" pitchFamily="18" charset="0"/>
              </a:rPr>
              <a:t>Co by było, gdybyśmy mogli przejąć nasze cyfrowe życie i samodzielnie zarządzać naszymi zasobami?</a:t>
            </a:r>
            <a:endParaRPr lang="en-US" dirty="0"/>
          </a:p>
        </p:txBody>
      </p:sp>
      <p:sp>
        <p:nvSpPr>
          <p:cNvPr id="7" name="TextBox 6">
            <a:extLst>
              <a:ext uri="{FF2B5EF4-FFF2-40B4-BE49-F238E27FC236}">
                <a16:creationId xmlns:a16="http://schemas.microsoft.com/office/drawing/2014/main" id="{D26DA388-5206-986D-65C6-814EC8F1770F}"/>
              </a:ext>
            </a:extLst>
          </p:cNvPr>
          <p:cNvSpPr txBox="1"/>
          <p:nvPr/>
        </p:nvSpPr>
        <p:spPr>
          <a:xfrm>
            <a:off x="4299391" y="858490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8" name="Text Placeholder 17">
            <a:extLst>
              <a:ext uri="{FF2B5EF4-FFF2-40B4-BE49-F238E27FC236}">
                <a16:creationId xmlns:a16="http://schemas.microsoft.com/office/drawing/2014/main" id="{BEFF650A-BD20-1FB8-6F07-55873F2127A4}"/>
              </a:ext>
            </a:extLst>
          </p:cNvPr>
          <p:cNvSpPr txBox="1">
            <a:spLocks/>
          </p:cNvSpPr>
          <p:nvPr/>
        </p:nvSpPr>
        <p:spPr>
          <a:xfrm>
            <a:off x="4863551" y="7776049"/>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pl-PL" dirty="0">
                <a:effectLst/>
                <a:latin typeface="Calibri" panose="020F0502020204030204" pitchFamily="34" charset="0"/>
                <a:ea typeface="Times New Roman" panose="02020603050405020304" pitchFamily="18" charset="0"/>
              </a:rPr>
              <a:t>Co by było, gdybyśmy mogli uzyskać dostęp do wszystkich usług bez udostępniania jakichkolwiek danych i bez przekazywania własność treści, które tworzysz?</a:t>
            </a:r>
            <a:endParaRPr lang="en-US" dirty="0"/>
          </a:p>
        </p:txBody>
      </p:sp>
      <p:grpSp>
        <p:nvGrpSpPr>
          <p:cNvPr id="9" name="Group 8">
            <a:extLst>
              <a:ext uri="{FF2B5EF4-FFF2-40B4-BE49-F238E27FC236}">
                <a16:creationId xmlns:a16="http://schemas.microsoft.com/office/drawing/2014/main" id="{2FE034F0-B548-41EB-C424-FD07CCA14833}"/>
              </a:ext>
            </a:extLst>
          </p:cNvPr>
          <p:cNvGrpSpPr/>
          <p:nvPr/>
        </p:nvGrpSpPr>
        <p:grpSpPr>
          <a:xfrm>
            <a:off x="5728309" y="5948812"/>
            <a:ext cx="1999713" cy="1442633"/>
            <a:chOff x="8493673" y="3441653"/>
            <a:chExt cx="2590079" cy="1868535"/>
          </a:xfrm>
        </p:grpSpPr>
        <p:sp>
          <p:nvSpPr>
            <p:cNvPr id="10" name="Freeform 9">
              <a:extLst>
                <a:ext uri="{FF2B5EF4-FFF2-40B4-BE49-F238E27FC236}">
                  <a16:creationId xmlns:a16="http://schemas.microsoft.com/office/drawing/2014/main" id="{0381A68E-35E6-286D-DC48-3D555728BC02}"/>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1" name="Freeform 10">
              <a:extLst>
                <a:ext uri="{FF2B5EF4-FFF2-40B4-BE49-F238E27FC236}">
                  <a16:creationId xmlns:a16="http://schemas.microsoft.com/office/drawing/2014/main" id="{39E16619-DFE7-5BA3-F77E-62E5962BD9E7}"/>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D7938E1B-C1DF-3FC1-A5B2-3D168044F6C1}"/>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 name="Freeform 12">
              <a:extLst>
                <a:ext uri="{FF2B5EF4-FFF2-40B4-BE49-F238E27FC236}">
                  <a16:creationId xmlns:a16="http://schemas.microsoft.com/office/drawing/2014/main" id="{B249FB2F-E139-FE30-F378-B0FE55090DEB}"/>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 name="Freeform 13">
              <a:extLst>
                <a:ext uri="{FF2B5EF4-FFF2-40B4-BE49-F238E27FC236}">
                  <a16:creationId xmlns:a16="http://schemas.microsoft.com/office/drawing/2014/main" id="{08E87405-5503-4514-642D-61512F463627}"/>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4EA194E7-3911-9EBB-29FB-A4B8CD05C503}"/>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621597A9-2541-20C8-F7BE-EC8C42A1113B}"/>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59C416A-886A-71C9-0ACD-40A64FD58239}"/>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385B784E-3C20-E392-CD86-2F374429C67B}"/>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BD4E62C2-ED75-4FA9-BAE0-6028640244D6}"/>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E3BA0502-E921-E43C-05CA-5660BB38F1AB}"/>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03773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46532" y="665164"/>
            <a:ext cx="6036131" cy="983178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pl-PL" sz="105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Web 3.0 (określany również jako web3) to następna generacja </a:t>
            </a:r>
            <a:r>
              <a:rPr lang="pl-PL" sz="1050" dirty="0" err="1">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internetu</a:t>
            </a:r>
            <a:r>
              <a:rPr lang="pl-PL" sz="105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po web 2.0. Nazwę stworzył </a:t>
            </a:r>
            <a:r>
              <a:rPr lang="pl-PL" sz="1050" dirty="0" err="1">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Gavin</a:t>
            </a:r>
            <a:r>
              <a:rPr lang="pl-PL" sz="105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Wood, współzałożyciel </a:t>
            </a:r>
            <a:r>
              <a:rPr lang="pl-PL" sz="1050" dirty="0" err="1">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Ethereum</a:t>
            </a:r>
            <a:r>
              <a:rPr lang="pl-PL" sz="105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i założyciel </a:t>
            </a:r>
            <a:r>
              <a:rPr lang="pl-PL" sz="1050" dirty="0" err="1">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Polkadot</a:t>
            </a:r>
            <a:r>
              <a:rPr lang="pl-PL" sz="105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Należy również zauważyć, że nie ma jeszcze jednolitej definicji terminu web 3.0. Podczas gdy web 2.0 koncentruje się na treściach tworzonych przez użytkowników, hostowanych na scentralizowanych stronach internetowych, web 3.0 da użytkownikom większą kontrolę nad ich danymi online. Aby to zrobić, web 3.0 wykorzystuje uczenie maszynowe, sztuczną inteligencję (AI) i technologię </a:t>
            </a:r>
            <a:r>
              <a:rPr lang="pl-PL" sz="1050" dirty="0" err="1">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Zwolennicy Web 3.0 dążą do tworzenia otwartych, połączonych, inteligentnych stron internetowych i aplikacji internetowych za pomocą ulepszonego maszynowego rozumienia danych. Aspekty decentralizacji i gospodarek cyfrowych również odgrywają ważną rolę w web 3.0 – to tu do gry wkracza technologia </a:t>
            </a:r>
            <a:r>
              <a:rPr lang="pl-PL" sz="1050" dirty="0" err="1">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Tak czy siak, web 3.0 wciąż jest daleki od masowego przyjęcia.</a:t>
            </a:r>
          </a:p>
          <a:p>
            <a:pPr algn="just" fontAlgn="base"/>
            <a:r>
              <a:rPr lang="en-US" sz="105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050" dirty="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Bezpieczeństwo</a:t>
            </a:r>
            <a:endParaRPr lang="en-LB"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pl-PL" sz="105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jest zasadniczo nieskończoną cyfrową przestrzenią do przechowywania, która jest otwarta dla wszystkich. </a:t>
            </a:r>
            <a:r>
              <a:rPr lang="pl-PL" sz="105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nie narusza bezpieczeństwa, co oznacza, że jest bezpieczną szafką na Twoje zasoby cyfrowe. Zasoby oparte na </a:t>
            </a:r>
            <a:r>
              <a:rPr lang="pl-PL" sz="105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pozwalają użytkownikowi „posiadać” własne dane i samodzielnie je zabezpieczać. </a:t>
            </a:r>
            <a:r>
              <a:rPr lang="pl-PL" sz="105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eliminuje również obecną scentralizowaną infrastrukturę Internetu, danych i zasobów.</a:t>
            </a:r>
          </a:p>
          <a:p>
            <a:pPr algn="just" fontAlgn="base"/>
            <a:endParaRPr lang="en-US"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Autonomiczne</a:t>
            </a:r>
            <a:r>
              <a:rPr lang="en-US"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transfery</a:t>
            </a:r>
            <a:r>
              <a:rPr lang="en-US"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wartości</a:t>
            </a:r>
            <a:endParaRPr lang="en-US"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pl-PL" sz="1050" dirty="0">
                <a:effectLst/>
                <a:latin typeface="Calibri" panose="020F0502020204030204" pitchFamily="34" charset="0"/>
                <a:ea typeface="Times New Roman" panose="02020603050405020304" pitchFamily="18" charset="0"/>
                <a:cs typeface="Calibri" panose="020F0502020204030204" pitchFamily="34" charset="0"/>
              </a:rPr>
              <a:t>Ponieważ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to cyfrowa księga, która śledzi wartość i własność podczas jej przenoszenia, użytkownicy mogą wysyłać i odbierać wartość cyfrowo bez pośrednika. Pozwala to następnej iteracji sieci na wyrwanie się z jej obecnej scentralizowanej struktury i stanie się bezpieczniejszą, sprawiedliwszą i wydajniejszą przestrzenią, co zapewni użytkownikom wolność finansową.</a:t>
            </a:r>
          </a:p>
          <a:p>
            <a:pPr algn="just" fontAlgn="base"/>
            <a:r>
              <a:rPr lang="en-US" sz="1050" dirty="0">
                <a:effectLst/>
                <a:latin typeface="Calibri" panose="020F0502020204030204" pitchFamily="34" charset="0"/>
                <a:ea typeface="Times New Roman" panose="02020603050405020304" pitchFamily="18" charset="0"/>
                <a:cs typeface="Calibri" panose="020F0502020204030204" pitchFamily="34" charset="0"/>
              </a:rPr>
              <a:t> </a:t>
            </a:r>
          </a:p>
          <a:p>
            <a:pPr algn="just" fontAlgn="base"/>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Techniczna</a:t>
            </a:r>
            <a:r>
              <a:rPr lang="en-US"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strona</a:t>
            </a:r>
            <a:r>
              <a:rPr lang="en-US"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Web 3.0</a:t>
            </a:r>
          </a:p>
          <a:p>
            <a:pPr algn="just" fontAlgn="base"/>
            <a:r>
              <a:rPr lang="pl-PL" sz="1050" dirty="0">
                <a:effectLst/>
                <a:latin typeface="Calibri" panose="020F0502020204030204" pitchFamily="34" charset="0"/>
                <a:ea typeface="Times New Roman" panose="02020603050405020304" pitchFamily="18" charset="0"/>
                <a:cs typeface="Calibri" panose="020F0502020204030204" pitchFamily="34" charset="0"/>
              </a:rPr>
              <a:t>Podobnie jak różne gremia programistyczne zdefiniowały web1 i web2, istnieje nowe rozwiązanie, które definiuje web3, aby zdecentralizowany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internet</a:t>
            </a:r>
            <a:r>
              <a:rPr lang="pl-PL" sz="1050" dirty="0">
                <a:effectLst/>
                <a:latin typeface="Calibri" panose="020F0502020204030204" pitchFamily="34" charset="0"/>
                <a:ea typeface="Times New Roman" panose="02020603050405020304" pitchFamily="18" charset="0"/>
                <a:cs typeface="Calibri" panose="020F0502020204030204" pitchFamily="34" charset="0"/>
              </a:rPr>
              <a:t> stał się rzeczywistością. Web3 jest pod wieloma względami iteracją Web2 pod względem interaktywności. Duża różnica między nimi polega na tym, że u podstaw stosu znajduje się protokół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Oprócz protokołu łańcucha blokowego istnieją cztery warstwy, które wiążą łańcuch blokowy z doświadczeniem użytkownika końcowego:</a:t>
            </a:r>
          </a:p>
          <a:p>
            <a:pPr algn="just" fontAlgn="base">
              <a:spcAft>
                <a:spcPts val="1650"/>
              </a:spcAft>
            </a:pPr>
            <a:endParaRPr lang="en-LB" sz="105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17">
            <a:extLst>
              <a:ext uri="{FF2B5EF4-FFF2-40B4-BE49-F238E27FC236}">
                <a16:creationId xmlns:a16="http://schemas.microsoft.com/office/drawing/2014/main" id="{23D05551-3067-025D-A424-EF245C3A749A}"/>
              </a:ext>
            </a:extLst>
          </p:cNvPr>
          <p:cNvSpPr txBox="1">
            <a:spLocks/>
          </p:cNvSpPr>
          <p:nvPr/>
        </p:nvSpPr>
        <p:spPr>
          <a:xfrm>
            <a:off x="4216440" y="4167687"/>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sz="1050" b="1" dirty="0" err="1">
                <a:solidFill>
                  <a:srgbClr val="F79037"/>
                </a:solidFill>
              </a:rPr>
              <a:t>Inteligentne</a:t>
            </a:r>
            <a:r>
              <a:rPr lang="en-US" sz="1050" b="1" dirty="0">
                <a:solidFill>
                  <a:srgbClr val="F79037"/>
                </a:solidFill>
              </a:rPr>
              <a:t> </a:t>
            </a:r>
            <a:r>
              <a:rPr lang="en-US" sz="1050" b="1" dirty="0" err="1">
                <a:solidFill>
                  <a:srgbClr val="F79037"/>
                </a:solidFill>
              </a:rPr>
              <a:t>kontrakty</a:t>
            </a:r>
            <a:br>
              <a:rPr lang="en-US" sz="1050" dirty="0">
                <a:solidFill>
                  <a:srgbClr val="000000"/>
                </a:solidFill>
              </a:rPr>
            </a:br>
            <a:r>
              <a:rPr lang="pl-PL" sz="1050" dirty="0">
                <a:solidFill>
                  <a:srgbClr val="000000"/>
                </a:solidFill>
              </a:rPr>
              <a:t>Inteligentne kontrakty są osadzone w każdym bloku danych i wiążą NFT i </a:t>
            </a:r>
            <a:r>
              <a:rPr lang="pl-PL" sz="1050" dirty="0" err="1">
                <a:solidFill>
                  <a:srgbClr val="000000"/>
                </a:solidFill>
              </a:rPr>
              <a:t>kryptowaluty</a:t>
            </a:r>
            <a:r>
              <a:rPr lang="pl-PL" sz="1050" dirty="0">
                <a:solidFill>
                  <a:srgbClr val="000000"/>
                </a:solidFill>
              </a:rPr>
              <a:t> z koncepcją web3. Podczas gdy </a:t>
            </a:r>
            <a:r>
              <a:rPr lang="pl-PL" sz="1050" dirty="0" err="1">
                <a:solidFill>
                  <a:srgbClr val="000000"/>
                </a:solidFill>
              </a:rPr>
              <a:t>Ethereum</a:t>
            </a:r>
            <a:r>
              <a:rPr lang="pl-PL" sz="1050" dirty="0">
                <a:solidFill>
                  <a:srgbClr val="000000"/>
                </a:solidFill>
              </a:rPr>
              <a:t> jest wiodącą platformą do wdrażania inteligentnych kontraktów napisanych w </a:t>
            </a:r>
            <a:r>
              <a:rPr lang="pl-PL" sz="1050" dirty="0" err="1">
                <a:solidFill>
                  <a:srgbClr val="000000"/>
                </a:solidFill>
              </a:rPr>
              <a:t>Solidity</a:t>
            </a:r>
            <a:r>
              <a:rPr lang="pl-PL" sz="1050" dirty="0">
                <a:solidFill>
                  <a:srgbClr val="000000"/>
                </a:solidFill>
              </a:rPr>
              <a:t>, istnieją inne łańcuchy bloków, takie jak </a:t>
            </a:r>
            <a:r>
              <a:rPr lang="pl-PL" sz="1050" dirty="0" err="1">
                <a:solidFill>
                  <a:srgbClr val="000000"/>
                </a:solidFill>
              </a:rPr>
              <a:t>Cardano</a:t>
            </a:r>
            <a:r>
              <a:rPr lang="pl-PL" sz="1050" dirty="0">
                <a:solidFill>
                  <a:srgbClr val="000000"/>
                </a:solidFill>
              </a:rPr>
              <a:t>, które używają innych języków programowania, takich jak </a:t>
            </a:r>
            <a:r>
              <a:rPr lang="pl-PL" sz="1050" dirty="0" err="1">
                <a:solidFill>
                  <a:srgbClr val="000000"/>
                </a:solidFill>
              </a:rPr>
              <a:t>Haskell</a:t>
            </a:r>
            <a:r>
              <a:rPr lang="pl-PL" sz="1050" dirty="0">
                <a:solidFill>
                  <a:srgbClr val="000000"/>
                </a:solidFill>
              </a:rPr>
              <a:t>.</a:t>
            </a:r>
          </a:p>
          <a:p>
            <a:pPr algn="l"/>
            <a:endParaRPr lang="en-US" sz="1050" dirty="0">
              <a:solidFill>
                <a:srgbClr val="000000"/>
              </a:solidFill>
            </a:endParaRPr>
          </a:p>
        </p:txBody>
      </p:sp>
      <p:sp>
        <p:nvSpPr>
          <p:cNvPr id="6" name="TextBox 5">
            <a:extLst>
              <a:ext uri="{FF2B5EF4-FFF2-40B4-BE49-F238E27FC236}">
                <a16:creationId xmlns:a16="http://schemas.microsoft.com/office/drawing/2014/main" id="{81ED5DD5-01A7-EC1A-CD92-89AFFE0EF997}"/>
              </a:ext>
            </a:extLst>
          </p:cNvPr>
          <p:cNvSpPr txBox="1"/>
          <p:nvPr/>
        </p:nvSpPr>
        <p:spPr>
          <a:xfrm>
            <a:off x="3642960" y="43789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10" name="Text Placeholder 17">
            <a:extLst>
              <a:ext uri="{FF2B5EF4-FFF2-40B4-BE49-F238E27FC236}">
                <a16:creationId xmlns:a16="http://schemas.microsoft.com/office/drawing/2014/main" id="{A89A98D2-38BF-517A-4886-54D45BD6B470}"/>
              </a:ext>
            </a:extLst>
          </p:cNvPr>
          <p:cNvSpPr txBox="1">
            <a:spLocks/>
          </p:cNvSpPr>
          <p:nvPr/>
        </p:nvSpPr>
        <p:spPr>
          <a:xfrm>
            <a:off x="4239588" y="5778170"/>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050" b="1" dirty="0" err="1">
                <a:solidFill>
                  <a:srgbClr val="F79037"/>
                </a:solidFill>
                <a:effectLst/>
                <a:latin typeface="Calibri" panose="020F0502020204030204" pitchFamily="34" charset="0"/>
              </a:rPr>
              <a:t>Biblioteki</a:t>
            </a:r>
            <a:r>
              <a:rPr lang="en-US" sz="1050" b="1" dirty="0">
                <a:solidFill>
                  <a:srgbClr val="F79037"/>
                </a:solidFill>
                <a:effectLst/>
                <a:latin typeface="Calibri" panose="020F0502020204030204" pitchFamily="34" charset="0"/>
              </a:rPr>
              <a:t> Web3.0</a:t>
            </a:r>
            <a:endParaRPr lang="pl-PL" sz="1050" b="1" dirty="0">
              <a:solidFill>
                <a:srgbClr val="F79037"/>
              </a:solidFill>
              <a:effectLst/>
              <a:latin typeface="Calibri" panose="020F0502020204030204" pitchFamily="34" charset="0"/>
            </a:endParaRPr>
          </a:p>
          <a:p>
            <a:r>
              <a:rPr lang="pl-PL" sz="1050" dirty="0">
                <a:solidFill>
                  <a:srgbClr val="101114"/>
                </a:solidFill>
                <a:effectLst/>
                <a:latin typeface="Calibri" panose="020F0502020204030204" pitchFamily="34" charset="0"/>
              </a:rPr>
              <a:t>Biblioteki Web3.0 zapewniają dostęp do metod pomocniczych dotyczących sposobu, w jaki łańcuchy bloków łączą się z interfejsami </a:t>
            </a:r>
            <a:r>
              <a:rPr lang="pl-PL" sz="1050" dirty="0" err="1">
                <a:solidFill>
                  <a:srgbClr val="101114"/>
                </a:solidFill>
                <a:effectLst/>
                <a:latin typeface="Calibri" panose="020F0502020204030204" pitchFamily="34" charset="0"/>
              </a:rPr>
              <a:t>dApp</a:t>
            </a:r>
            <a:r>
              <a:rPr lang="pl-PL" sz="1050" dirty="0">
                <a:solidFill>
                  <a:srgbClr val="101114"/>
                </a:solidFill>
                <a:effectLst/>
                <a:latin typeface="Calibri" panose="020F0502020204030204" pitchFamily="34" charset="0"/>
              </a:rPr>
              <a:t> dostawcy web3 (np. ethers.js, web3.js lub web3.py). Biblioteki web3.0 umożliwiają budowanie </a:t>
            </a:r>
            <a:r>
              <a:rPr lang="pl-PL" sz="1050" dirty="0" err="1">
                <a:solidFill>
                  <a:srgbClr val="101114"/>
                </a:solidFill>
                <a:effectLst/>
                <a:latin typeface="Calibri" panose="020F0502020204030204" pitchFamily="34" charset="0"/>
              </a:rPr>
              <a:t>frontendów</a:t>
            </a:r>
            <a:r>
              <a:rPr lang="pl-PL" sz="1050" dirty="0">
                <a:solidFill>
                  <a:srgbClr val="101114"/>
                </a:solidFill>
                <a:effectLst/>
                <a:latin typeface="Calibri" panose="020F0502020204030204" pitchFamily="34" charset="0"/>
              </a:rPr>
              <a:t>, które mogą komunikować się z </a:t>
            </a:r>
            <a:r>
              <a:rPr lang="pl-PL" sz="1050" dirty="0" err="1">
                <a:solidFill>
                  <a:srgbClr val="101114"/>
                </a:solidFill>
                <a:effectLst/>
                <a:latin typeface="Calibri" panose="020F0502020204030204" pitchFamily="34" charset="0"/>
              </a:rPr>
              <a:t>blockchainem</a:t>
            </a:r>
            <a:r>
              <a:rPr lang="pl-PL" sz="1050" dirty="0">
                <a:solidFill>
                  <a:srgbClr val="101114"/>
                </a:solidFill>
                <a:effectLst/>
                <a:latin typeface="Calibri" panose="020F0502020204030204" pitchFamily="34" charset="0"/>
              </a:rPr>
              <a:t> (w tym inteligentnymi kontraktami wdrożonymi na </a:t>
            </a:r>
            <a:r>
              <a:rPr lang="pl-PL" sz="1050" dirty="0" err="1">
                <a:solidFill>
                  <a:srgbClr val="101114"/>
                </a:solidFill>
                <a:effectLst/>
                <a:latin typeface="Calibri" panose="020F0502020204030204" pitchFamily="34" charset="0"/>
              </a:rPr>
              <a:t>blockchainie</a:t>
            </a:r>
            <a:r>
              <a:rPr lang="pl-PL" sz="1050" dirty="0">
                <a:solidFill>
                  <a:srgbClr val="101114"/>
                </a:solidFill>
                <a:effectLst/>
                <a:latin typeface="Calibri" panose="020F0502020204030204" pitchFamily="34" charset="0"/>
              </a:rPr>
              <a:t>).</a:t>
            </a:r>
          </a:p>
        </p:txBody>
      </p:sp>
      <p:sp>
        <p:nvSpPr>
          <p:cNvPr id="11" name="TextBox 10">
            <a:extLst>
              <a:ext uri="{FF2B5EF4-FFF2-40B4-BE49-F238E27FC236}">
                <a16:creationId xmlns:a16="http://schemas.microsoft.com/office/drawing/2014/main" id="{128E3AD1-9E06-C25D-8E14-767298867AA8}"/>
              </a:ext>
            </a:extLst>
          </p:cNvPr>
          <p:cNvSpPr txBox="1"/>
          <p:nvPr/>
        </p:nvSpPr>
        <p:spPr>
          <a:xfrm>
            <a:off x="3642960" y="612673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3" name="Text Placeholder 17">
            <a:extLst>
              <a:ext uri="{FF2B5EF4-FFF2-40B4-BE49-F238E27FC236}">
                <a16:creationId xmlns:a16="http://schemas.microsoft.com/office/drawing/2014/main" id="{46E99571-F839-3E04-ECC9-5B39FF4756CF}"/>
              </a:ext>
            </a:extLst>
          </p:cNvPr>
          <p:cNvSpPr txBox="1">
            <a:spLocks/>
          </p:cNvSpPr>
          <p:nvPr/>
        </p:nvSpPr>
        <p:spPr>
          <a:xfrm>
            <a:off x="4216440" y="7501198"/>
            <a:ext cx="2739551" cy="130387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tabLst>
                <a:tab pos="457200" algn="l"/>
              </a:tabLst>
            </a:pPr>
            <a:r>
              <a:rPr lang="en-US" b="1" dirty="0" err="1">
                <a:solidFill>
                  <a:srgbClr val="F79037"/>
                </a:solidFill>
              </a:rPr>
              <a:t>Węzły</a:t>
            </a:r>
            <a:r>
              <a:rPr lang="en-US" b="1" dirty="0">
                <a:solidFill>
                  <a:srgbClr val="F79037"/>
                </a:solidFill>
              </a:rPr>
              <a:t> </a:t>
            </a:r>
            <a:r>
              <a:rPr lang="en-LB" b="1" dirty="0">
                <a:solidFill>
                  <a:srgbClr val="F79037"/>
                </a:solidFill>
              </a:rPr>
              <a:t> </a:t>
            </a:r>
            <a:endParaRPr lang="en-LB" dirty="0">
              <a:solidFill>
                <a:srgbClr val="F79037"/>
              </a:solidFill>
            </a:endParaRPr>
          </a:p>
          <a:p>
            <a:pPr lvl="0" algn="l" rtl="0" fontAlgn="base">
              <a:spcBef>
                <a:spcPts val="200"/>
              </a:spcBef>
              <a:spcAft>
                <a:spcPts val="2400"/>
              </a:spcAft>
              <a:buSzPts val="1000"/>
              <a:tabLst>
                <a:tab pos="457200" algn="l"/>
              </a:tabLst>
            </a:pPr>
            <a:r>
              <a:rPr lang="pl-PL"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Rolą węzłów jest łączenie bibliotek web3 z inteligentnymi kontraktami jako kamieniami węgielnymi decentralizacji łańcucha bloków. Zamiast polegać na scentralizowanym serwerze, sieci </a:t>
            </a:r>
            <a:r>
              <a:rPr lang="pl-PL" dirty="0" err="1">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są rozproszone w tysiącach węzłów komputerowych na całym świecie.</a:t>
            </a:r>
          </a:p>
        </p:txBody>
      </p:sp>
      <p:sp>
        <p:nvSpPr>
          <p:cNvPr id="16" name="TextBox 15">
            <a:extLst>
              <a:ext uri="{FF2B5EF4-FFF2-40B4-BE49-F238E27FC236}">
                <a16:creationId xmlns:a16="http://schemas.microsoft.com/office/drawing/2014/main" id="{5F6FD871-9542-8EE1-1DD3-1583CAEC95ED}"/>
              </a:ext>
            </a:extLst>
          </p:cNvPr>
          <p:cNvSpPr txBox="1"/>
          <p:nvPr/>
        </p:nvSpPr>
        <p:spPr>
          <a:xfrm>
            <a:off x="3642960" y="77124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7" name="Text Placeholder 17">
            <a:extLst>
              <a:ext uri="{FF2B5EF4-FFF2-40B4-BE49-F238E27FC236}">
                <a16:creationId xmlns:a16="http://schemas.microsoft.com/office/drawing/2014/main" id="{FD833ABD-27E5-9D90-466A-2FA65D8DD810}"/>
              </a:ext>
            </a:extLst>
          </p:cNvPr>
          <p:cNvSpPr txBox="1">
            <a:spLocks/>
          </p:cNvSpPr>
          <p:nvPr/>
        </p:nvSpPr>
        <p:spPr>
          <a:xfrm>
            <a:off x="4239589" y="8913309"/>
            <a:ext cx="2739551" cy="130387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tabLst>
                <a:tab pos="457200" algn="l"/>
              </a:tabLst>
            </a:pPr>
            <a:r>
              <a:rPr lang="en-US" b="1" dirty="0" err="1">
                <a:solidFill>
                  <a:srgbClr val="F79037"/>
                </a:solidFill>
              </a:rPr>
              <a:t>Portfele</a:t>
            </a:r>
            <a:r>
              <a:rPr lang="en-US" b="1" dirty="0">
                <a:solidFill>
                  <a:srgbClr val="F79037"/>
                </a:solidFill>
              </a:rPr>
              <a:t>  </a:t>
            </a:r>
          </a:p>
          <a:p>
            <a:pPr algn="l">
              <a:tabLst>
                <a:tab pos="457200" algn="l"/>
              </a:tabLst>
            </a:pPr>
            <a:r>
              <a:rPr lang="pl-PL" dirty="0">
                <a:solidFill>
                  <a:srgbClr val="14151A"/>
                </a:solidFill>
                <a:effectLst/>
                <a:latin typeface="Calibri" panose="020F0502020204030204" pitchFamily="34" charset="0"/>
                <a:ea typeface="Times New Roman" panose="02020603050405020304" pitchFamily="18" charset="0"/>
              </a:rPr>
              <a:t>Portfele łączą się z sieciami </a:t>
            </a:r>
            <a:r>
              <a:rPr lang="pl-PL" dirty="0" err="1">
                <a:solidFill>
                  <a:srgbClr val="14151A"/>
                </a:solidFill>
                <a:effectLst/>
                <a:latin typeface="Calibri" panose="020F0502020204030204" pitchFamily="34" charset="0"/>
                <a:ea typeface="Times New Roman" panose="02020603050405020304" pitchFamily="18" charset="0"/>
              </a:rPr>
              <a:t>blockchain</a:t>
            </a:r>
            <a:r>
              <a:rPr lang="pl-PL" dirty="0">
                <a:solidFill>
                  <a:srgbClr val="14151A"/>
                </a:solidFill>
                <a:effectLst/>
                <a:latin typeface="Calibri" panose="020F0502020204030204" pitchFamily="34" charset="0"/>
                <a:ea typeface="Times New Roman" panose="02020603050405020304" pitchFamily="18" charset="0"/>
              </a:rPr>
              <a:t> i poszczególnymi </a:t>
            </a:r>
            <a:r>
              <a:rPr lang="pl-PL" dirty="0" err="1">
                <a:solidFill>
                  <a:srgbClr val="14151A"/>
                </a:solidFill>
                <a:effectLst/>
                <a:latin typeface="Calibri" panose="020F0502020204030204" pitchFamily="34" charset="0"/>
                <a:ea typeface="Times New Roman" panose="02020603050405020304" pitchFamily="18" charset="0"/>
              </a:rPr>
              <a:t>dApps</a:t>
            </a:r>
            <a:r>
              <a:rPr lang="pl-PL" dirty="0">
                <a:solidFill>
                  <a:srgbClr val="14151A"/>
                </a:solidFill>
                <a:effectLst/>
                <a:latin typeface="Calibri" panose="020F0502020204030204" pitchFamily="34" charset="0"/>
                <a:ea typeface="Times New Roman" panose="02020603050405020304" pitchFamily="18" charset="0"/>
              </a:rPr>
              <a:t> na nich. Portfele nie powinny być postrzegane jako kontenery. Zamiast tego portfele kryptograficzne, takie jak </a:t>
            </a:r>
            <a:r>
              <a:rPr lang="pl-PL" dirty="0" err="1">
                <a:solidFill>
                  <a:srgbClr val="14151A"/>
                </a:solidFill>
                <a:effectLst/>
                <a:latin typeface="Calibri" panose="020F0502020204030204" pitchFamily="34" charset="0"/>
                <a:ea typeface="Times New Roman" panose="02020603050405020304" pitchFamily="18" charset="0"/>
              </a:rPr>
              <a:t>MetaMask</a:t>
            </a:r>
            <a:r>
              <a:rPr lang="pl-PL" dirty="0">
                <a:solidFill>
                  <a:srgbClr val="14151A"/>
                </a:solidFill>
                <a:effectLst/>
                <a:latin typeface="Calibri" panose="020F0502020204030204" pitchFamily="34" charset="0"/>
                <a:ea typeface="Times New Roman" panose="02020603050405020304" pitchFamily="18" charset="0"/>
              </a:rPr>
              <a:t>, odblokowują dostęp do łańcuchów bloków i ich </a:t>
            </a:r>
            <a:r>
              <a:rPr lang="pl-PL" dirty="0" err="1">
                <a:solidFill>
                  <a:srgbClr val="14151A"/>
                </a:solidFill>
                <a:effectLst/>
                <a:latin typeface="Calibri" panose="020F0502020204030204" pitchFamily="34" charset="0"/>
                <a:ea typeface="Times New Roman" panose="02020603050405020304" pitchFamily="18" charset="0"/>
              </a:rPr>
              <a:t>dApps</a:t>
            </a:r>
            <a:r>
              <a:rPr lang="pl-PL" dirty="0">
                <a:solidFill>
                  <a:srgbClr val="14151A"/>
                </a:solidFill>
                <a:effectLst/>
                <a:latin typeface="Calibri" panose="020F0502020204030204" pitchFamily="34" charset="0"/>
                <a:ea typeface="Times New Roman" panose="02020603050405020304" pitchFamily="18" charset="0"/>
              </a:rPr>
              <a:t> za pośrednictwem prywatnych kluczy użytkownika.</a:t>
            </a:r>
          </a:p>
        </p:txBody>
      </p:sp>
      <p:sp>
        <p:nvSpPr>
          <p:cNvPr id="19" name="TextBox 18">
            <a:extLst>
              <a:ext uri="{FF2B5EF4-FFF2-40B4-BE49-F238E27FC236}">
                <a16:creationId xmlns:a16="http://schemas.microsoft.com/office/drawing/2014/main" id="{FC0BC37D-3228-9D3B-3F63-E9096CA6FD4A}"/>
              </a:ext>
            </a:extLst>
          </p:cNvPr>
          <p:cNvSpPr txBox="1"/>
          <p:nvPr/>
        </p:nvSpPr>
        <p:spPr>
          <a:xfrm>
            <a:off x="3666109" y="91245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pic>
        <p:nvPicPr>
          <p:cNvPr id="20" name="Picture 19">
            <a:extLst>
              <a:ext uri="{FF2B5EF4-FFF2-40B4-BE49-F238E27FC236}">
                <a16:creationId xmlns:a16="http://schemas.microsoft.com/office/drawing/2014/main" id="{DF98EAE3-1B87-235A-3586-F53A7ADA3DB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3799071"/>
          </a:xfrm>
          <a:prstGeom prst="rect">
            <a:avLst/>
          </a:prstGeom>
        </p:spPr>
      </p:pic>
      <p:grpSp>
        <p:nvGrpSpPr>
          <p:cNvPr id="41" name="Group 40">
            <a:extLst>
              <a:ext uri="{FF2B5EF4-FFF2-40B4-BE49-F238E27FC236}">
                <a16:creationId xmlns:a16="http://schemas.microsoft.com/office/drawing/2014/main" id="{3B0BF7DB-DF03-8530-66BB-E60CB79AD2CB}"/>
              </a:ext>
            </a:extLst>
          </p:cNvPr>
          <p:cNvGrpSpPr/>
          <p:nvPr/>
        </p:nvGrpSpPr>
        <p:grpSpPr>
          <a:xfrm flipV="1">
            <a:off x="6351212" y="2113800"/>
            <a:ext cx="1389318" cy="1309652"/>
            <a:chOff x="-1915504" y="2196046"/>
            <a:chExt cx="1389318" cy="1309652"/>
          </a:xfrm>
        </p:grpSpPr>
        <p:sp>
          <p:nvSpPr>
            <p:cNvPr id="42" name="Freeform 41">
              <a:extLst>
                <a:ext uri="{FF2B5EF4-FFF2-40B4-BE49-F238E27FC236}">
                  <a16:creationId xmlns:a16="http://schemas.microsoft.com/office/drawing/2014/main" id="{5E942DDD-4C2F-BA64-23EB-C5AA4060BD82}"/>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43" name="Freeform 42">
              <a:extLst>
                <a:ext uri="{FF2B5EF4-FFF2-40B4-BE49-F238E27FC236}">
                  <a16:creationId xmlns:a16="http://schemas.microsoft.com/office/drawing/2014/main" id="{48C6291E-EE7B-0987-0784-F3FE2079F2A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F41186A-BF8D-AAD7-88D9-979E151CFD9D}"/>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1D71AEF-F4A8-0161-517B-6E2C71854A17}"/>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7084B76-6D25-5C58-E392-5B0C429D92D9}"/>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708A283-5D04-C875-4F06-50CCFBE182AC}"/>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87022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8493210"/>
          </a:xfrm>
        </p:spPr>
        <p:txBody>
          <a:bodyPr/>
          <a:lstStyle/>
          <a:p>
            <a:pPr algn="just" fontAlgn="base">
              <a:spcBef>
                <a:spcPts val="200"/>
              </a:spcBef>
            </a:pPr>
            <a:r>
              <a:rPr lang="pl-PL" dirty="0">
                <a:effectLst/>
                <a:ea typeface="Times New Roman" panose="02020603050405020304" pitchFamily="18" charset="0"/>
              </a:rPr>
              <a:t>Mając do dyspozycji te cztery warstwy web3, możliwe jest </a:t>
            </a:r>
            <a:r>
              <a:rPr lang="pl-PL" dirty="0" err="1">
                <a:effectLst/>
                <a:ea typeface="Times New Roman" panose="02020603050405020304" pitchFamily="18" charset="0"/>
              </a:rPr>
              <a:t>zreplikowanie</a:t>
            </a:r>
            <a:r>
              <a:rPr lang="pl-PL" dirty="0">
                <a:effectLst/>
                <a:ea typeface="Times New Roman" panose="02020603050405020304" pitchFamily="18" charset="0"/>
              </a:rPr>
              <a:t> każdej istniejącej obecnie platformy web2. Oferują tę samą funkcjonalność, ale są ulepszone w tym sensie, że oferują zdecentralizowaną </a:t>
            </a:r>
            <a:r>
              <a:rPr lang="pl-PL" dirty="0" err="1">
                <a:effectLst/>
                <a:ea typeface="Times New Roman" panose="02020603050405020304" pitchFamily="18" charset="0"/>
              </a:rPr>
              <a:t>monetyzację</a:t>
            </a:r>
            <a:r>
              <a:rPr lang="pl-PL" dirty="0">
                <a:effectLst/>
                <a:ea typeface="Times New Roman" panose="02020603050405020304" pitchFamily="18" charset="0"/>
              </a:rPr>
              <a:t>, własność funduszy/danych oraz treści odporne na cenzurę. W web3.0 wizualizacja 3D i prezentacja interakcji stanowią dużą część doświadczenia użytkownika. Dziedziny UI i UX działają również na rzecz przedstawiania informacji w bardziej intuicyjny sposób dla użytkowników sieci. W połączeniu z </a:t>
            </a:r>
            <a:r>
              <a:rPr lang="pl-PL" dirty="0" err="1">
                <a:effectLst/>
                <a:ea typeface="Times New Roman" panose="02020603050405020304" pitchFamily="18" charset="0"/>
              </a:rPr>
              <a:t>blockchainem</a:t>
            </a:r>
            <a:r>
              <a:rPr lang="pl-PL" dirty="0">
                <a:effectLst/>
                <a:ea typeface="Times New Roman" panose="02020603050405020304" pitchFamily="18" charset="0"/>
              </a:rPr>
              <a:t> sztuczna inteligencja może zarówno prezentować nam dane, jak i je sortować, co czyni z niego wszechstronne narzędzie dla Web 3.0. Zmniejsza to również pracę potrzebną do rozwoju człowieka w przyszłości.</a:t>
            </a:r>
          </a:p>
          <a:p>
            <a:pPr algn="just" fontAlgn="base"/>
            <a:r>
              <a:rPr lang="en-US" dirty="0">
                <a:effectLst/>
                <a:ea typeface="Times New Roman" panose="02020603050405020304" pitchFamily="18" charset="0"/>
              </a:rPr>
              <a:t> </a:t>
            </a:r>
            <a:endParaRPr lang="en-LB" dirty="0">
              <a:effectLst/>
              <a:ea typeface="Times New Roman" panose="02020603050405020304" pitchFamily="18" charset="0"/>
            </a:endParaRPr>
          </a:p>
          <a:p>
            <a:pPr algn="just" fontAlgn="base"/>
            <a:r>
              <a:rPr lang="pl-PL" b="1" dirty="0">
                <a:solidFill>
                  <a:srgbClr val="F79037"/>
                </a:solidFill>
                <a:effectLst/>
                <a:ea typeface="Times New Roman" panose="02020603050405020304" pitchFamily="18" charset="0"/>
              </a:rPr>
              <a:t>Przewaga web3.0 nad web1.0 i web2.0</a:t>
            </a:r>
          </a:p>
          <a:p>
            <a:pPr algn="just" fontAlgn="base"/>
            <a:r>
              <a:rPr lang="pl-PL" dirty="0">
                <a:effectLst/>
                <a:ea typeface="Times New Roman" panose="02020603050405020304" pitchFamily="18" charset="0"/>
              </a:rPr>
              <a:t>Połączenie kluczowych cech Web 3.0 (teoretycznie) może prowadzić do wielu korzyści i różnić się w zależności od dokładnej kalibracji </a:t>
            </a:r>
            <a:r>
              <a:rPr lang="pl-PL" dirty="0" err="1">
                <a:effectLst/>
                <a:ea typeface="Times New Roman" panose="02020603050405020304" pitchFamily="18" charset="0"/>
              </a:rPr>
              <a:t>blockchain</a:t>
            </a:r>
            <a:r>
              <a:rPr lang="pl-PL" dirty="0">
                <a:effectLst/>
                <a:ea typeface="Times New Roman" panose="02020603050405020304" pitchFamily="18" charset="0"/>
              </a:rPr>
              <a:t>:</a:t>
            </a:r>
          </a:p>
          <a:p>
            <a:pPr algn="just">
              <a:spcBef>
                <a:spcPts val="200"/>
              </a:spcBef>
            </a:pPr>
            <a:endParaRPr lang="en-US" dirty="0"/>
          </a:p>
          <a:p>
            <a:pPr algn="just"/>
            <a:endParaRPr lang="en-LB"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4" name="Text Placeholder 17">
            <a:extLst>
              <a:ext uri="{FF2B5EF4-FFF2-40B4-BE49-F238E27FC236}">
                <a16:creationId xmlns:a16="http://schemas.microsoft.com/office/drawing/2014/main" id="{D1EE3E9B-D967-9DB5-E228-5CC32005732E}"/>
              </a:ext>
            </a:extLst>
          </p:cNvPr>
          <p:cNvSpPr txBox="1">
            <a:spLocks/>
          </p:cNvSpPr>
          <p:nvPr/>
        </p:nvSpPr>
        <p:spPr>
          <a:xfrm>
            <a:off x="4216440" y="2385384"/>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Zwiększona</a:t>
            </a:r>
            <a:r>
              <a:rPr lang="en-US" b="1" dirty="0">
                <a:solidFill>
                  <a:srgbClr val="F79037"/>
                </a:solidFill>
              </a:rPr>
              <a:t> </a:t>
            </a:r>
            <a:r>
              <a:rPr lang="en-US" b="1" dirty="0" err="1">
                <a:solidFill>
                  <a:srgbClr val="F79037"/>
                </a:solidFill>
              </a:rPr>
              <a:t>wydajność</a:t>
            </a:r>
            <a:r>
              <a:rPr lang="en-US" b="1" dirty="0">
                <a:solidFill>
                  <a:srgbClr val="F79037"/>
                </a:solidFill>
              </a:rPr>
              <a:t> </a:t>
            </a:r>
            <a:r>
              <a:rPr lang="en-US" b="1" dirty="0" err="1">
                <a:solidFill>
                  <a:srgbClr val="F79037"/>
                </a:solidFill>
              </a:rPr>
              <a:t>przeglądania</a:t>
            </a:r>
            <a:endParaRPr lang="pl-PL" b="1" dirty="0">
              <a:solidFill>
                <a:srgbClr val="F79037"/>
              </a:solidFill>
            </a:endParaRPr>
          </a:p>
          <a:p>
            <a:pPr algn="l"/>
            <a:r>
              <a:rPr lang="pl-PL" dirty="0">
                <a:solidFill>
                  <a:schemeClr val="tx1"/>
                </a:solidFill>
              </a:rPr>
              <a:t>Podczas korzystania z wyszukiwarek znalezienie najlepszych wyników czasami stanowiło wyzwanie. Jednak przez lata stały się one lepsze w znajdowaniu semantycznie istotnych wyników na podstawie kontekstu wyszukiwania i metadanych. Pozwala to na wygodniejsze przeglądanie stron internetowych, które może pomóc każdemu w łatwym znalezieniu potrzebnych informacji.</a:t>
            </a:r>
          </a:p>
        </p:txBody>
      </p:sp>
      <p:sp>
        <p:nvSpPr>
          <p:cNvPr id="21" name="TextBox 20">
            <a:extLst>
              <a:ext uri="{FF2B5EF4-FFF2-40B4-BE49-F238E27FC236}">
                <a16:creationId xmlns:a16="http://schemas.microsoft.com/office/drawing/2014/main" id="{5AB5F322-0E2C-45B5-0D49-BF9E44F22B91}"/>
              </a:ext>
            </a:extLst>
          </p:cNvPr>
          <p:cNvSpPr txBox="1"/>
          <p:nvPr/>
        </p:nvSpPr>
        <p:spPr>
          <a:xfrm>
            <a:off x="3642960" y="264314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37" name="Text Placeholder 17">
            <a:extLst>
              <a:ext uri="{FF2B5EF4-FFF2-40B4-BE49-F238E27FC236}">
                <a16:creationId xmlns:a16="http://schemas.microsoft.com/office/drawing/2014/main" id="{02A049C0-F166-2079-8063-54BF2CEA81B1}"/>
              </a:ext>
            </a:extLst>
          </p:cNvPr>
          <p:cNvSpPr txBox="1">
            <a:spLocks/>
          </p:cNvSpPr>
          <p:nvPr/>
        </p:nvSpPr>
        <p:spPr>
          <a:xfrm>
            <a:off x="4216440" y="4474123"/>
            <a:ext cx="2739551" cy="8216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fontAlgn="base"/>
            <a:r>
              <a:rPr lang="en-US" b="1" dirty="0" err="1">
                <a:solidFill>
                  <a:srgbClr val="F79037"/>
                </a:solidFill>
              </a:rPr>
              <a:t>Ulepszona</a:t>
            </a:r>
            <a:r>
              <a:rPr lang="en-US" b="1" dirty="0">
                <a:solidFill>
                  <a:srgbClr val="F79037"/>
                </a:solidFill>
              </a:rPr>
              <a:t> </a:t>
            </a:r>
            <a:r>
              <a:rPr lang="en-US" b="1" dirty="0" err="1">
                <a:solidFill>
                  <a:srgbClr val="F79037"/>
                </a:solidFill>
              </a:rPr>
              <a:t>reklama</a:t>
            </a:r>
            <a:r>
              <a:rPr lang="en-US" b="1" dirty="0">
                <a:solidFill>
                  <a:srgbClr val="F79037"/>
                </a:solidFill>
              </a:rPr>
              <a:t> </a:t>
            </a:r>
            <a:r>
              <a:rPr lang="en-US" b="1" dirty="0" err="1">
                <a:solidFill>
                  <a:srgbClr val="F79037"/>
                </a:solidFill>
              </a:rPr>
              <a:t>i</a:t>
            </a:r>
            <a:r>
              <a:rPr lang="en-US" b="1" dirty="0">
                <a:solidFill>
                  <a:srgbClr val="F79037"/>
                </a:solidFill>
              </a:rPr>
              <a:t> marketing</a:t>
            </a:r>
            <a:endParaRPr lang="pl-PL" b="1" dirty="0">
              <a:solidFill>
                <a:srgbClr val="F79037"/>
              </a:solidFill>
            </a:endParaRPr>
          </a:p>
          <a:p>
            <a:pPr lvl="0" algn="just" rtl="0" fontAlgn="base"/>
            <a:r>
              <a:rPr lang="pl-PL" dirty="0">
                <a:solidFill>
                  <a:schemeClr val="tx1"/>
                </a:solidFill>
              </a:rPr>
              <a:t>Web 3.0 ma na celu ulepszenie reklamy poprzez wykorzystanie inteligentniejszych systemów sztucznej inteligencji i kierowanie reklam do określonych odbiorców w oparciu o dane konsumentów.</a:t>
            </a:r>
          </a:p>
        </p:txBody>
      </p:sp>
      <p:sp>
        <p:nvSpPr>
          <p:cNvPr id="38" name="TextBox 37">
            <a:extLst>
              <a:ext uri="{FF2B5EF4-FFF2-40B4-BE49-F238E27FC236}">
                <a16:creationId xmlns:a16="http://schemas.microsoft.com/office/drawing/2014/main" id="{F98B9463-EAD5-D9E1-465B-C434529C4B2D}"/>
              </a:ext>
            </a:extLst>
          </p:cNvPr>
          <p:cNvSpPr txBox="1"/>
          <p:nvPr/>
        </p:nvSpPr>
        <p:spPr>
          <a:xfrm>
            <a:off x="3642960" y="428243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5051649"/>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Brak</a:t>
            </a:r>
            <a:r>
              <a:rPr lang="en-US" b="1" dirty="0">
                <a:solidFill>
                  <a:srgbClr val="F79037"/>
                </a:solidFill>
              </a:rPr>
              <a:t> </a:t>
            </a:r>
            <a:r>
              <a:rPr lang="en-US" b="1" dirty="0" err="1">
                <a:solidFill>
                  <a:srgbClr val="F79037"/>
                </a:solidFill>
              </a:rPr>
              <a:t>centralnego</a:t>
            </a:r>
            <a:r>
              <a:rPr lang="en-US" b="1" dirty="0">
                <a:solidFill>
                  <a:srgbClr val="F79037"/>
                </a:solidFill>
              </a:rPr>
              <a:t> </a:t>
            </a:r>
            <a:r>
              <a:rPr lang="en-US" b="1" dirty="0" err="1">
                <a:solidFill>
                  <a:srgbClr val="F79037"/>
                </a:solidFill>
              </a:rPr>
              <a:t>punktu</a:t>
            </a:r>
            <a:r>
              <a:rPr lang="en-US" b="1" dirty="0">
                <a:solidFill>
                  <a:srgbClr val="F79037"/>
                </a:solidFill>
              </a:rPr>
              <a:t> </a:t>
            </a:r>
            <a:r>
              <a:rPr lang="en-US" b="1" dirty="0" err="1">
                <a:solidFill>
                  <a:srgbClr val="F79037"/>
                </a:solidFill>
              </a:rPr>
              <a:t>sterowania</a:t>
            </a:r>
            <a:endParaRPr lang="pl-PL" b="1" dirty="0">
              <a:solidFill>
                <a:srgbClr val="F79037"/>
              </a:solidFill>
            </a:endParaRPr>
          </a:p>
          <a:p>
            <a:pPr algn="l"/>
            <a:r>
              <a:rPr lang="pl-PL" dirty="0"/>
              <a:t>Ponieważ pośrednicy są usunięci z równania web3.0, użytkownicy kontrolują swoje dane. Brak centralizacji zmniejsza ryzyko cenzury ze strony rządów lub korporacji oraz zmniejsza skuteczność ataków </a:t>
            </a:r>
            <a:r>
              <a:rPr lang="pl-PL" dirty="0" err="1"/>
              <a:t>Denial</a:t>
            </a:r>
            <a:r>
              <a:rPr lang="pl-PL" dirty="0"/>
              <a:t> of Service (</a:t>
            </a:r>
            <a:r>
              <a:rPr lang="pl-PL" dirty="0" err="1"/>
              <a:t>DoS</a:t>
            </a:r>
            <a:r>
              <a:rPr lang="pl-PL" dirty="0"/>
              <a:t>).</a:t>
            </a:r>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527944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45" name="Text Placeholder 17">
            <a:extLst>
              <a:ext uri="{FF2B5EF4-FFF2-40B4-BE49-F238E27FC236}">
                <a16:creationId xmlns:a16="http://schemas.microsoft.com/office/drawing/2014/main" id="{8FAA6243-ABCA-1CA4-D2D6-A815BA9B9205}"/>
              </a:ext>
            </a:extLst>
          </p:cNvPr>
          <p:cNvSpPr txBox="1">
            <a:spLocks/>
          </p:cNvSpPr>
          <p:nvPr/>
        </p:nvSpPr>
        <p:spPr>
          <a:xfrm>
            <a:off x="1437444" y="6868708"/>
            <a:ext cx="2154529" cy="855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Zwiększona</a:t>
            </a:r>
            <a:r>
              <a:rPr lang="en-US" b="1" dirty="0">
                <a:solidFill>
                  <a:srgbClr val="F79037"/>
                </a:solidFill>
              </a:rPr>
              <a:t> </a:t>
            </a:r>
            <a:r>
              <a:rPr lang="en-US" b="1" dirty="0" err="1">
                <a:solidFill>
                  <a:srgbClr val="F79037"/>
                </a:solidFill>
              </a:rPr>
              <a:t>łączność</a:t>
            </a:r>
            <a:r>
              <a:rPr lang="en-US" b="1" dirty="0">
                <a:solidFill>
                  <a:srgbClr val="F79037"/>
                </a:solidFill>
              </a:rPr>
              <a:t> </a:t>
            </a:r>
            <a:r>
              <a:rPr lang="en-US" b="1" dirty="0" err="1">
                <a:solidFill>
                  <a:srgbClr val="F79037"/>
                </a:solidFill>
              </a:rPr>
              <a:t>informacyjna</a:t>
            </a:r>
            <a:endParaRPr lang="pl-PL" b="1" dirty="0">
              <a:solidFill>
                <a:srgbClr val="F79037"/>
              </a:solidFill>
            </a:endParaRPr>
          </a:p>
          <a:p>
            <a:pPr algn="l"/>
            <a:r>
              <a:rPr lang="pl-PL" dirty="0"/>
              <a:t>W miarę jak coraz więcej produktów łączy się z Internetem, większe zbiory danych dostarczają algorytmom więcej informacji do analizy. Może to pomóc im w dostarczaniu dokładniejszych informacji, które uwzględniają specyficzne potrzeby poszczególnych użytkowników.</a:t>
            </a:r>
          </a:p>
        </p:txBody>
      </p:sp>
      <p:sp>
        <p:nvSpPr>
          <p:cNvPr id="46" name="TextBox 45">
            <a:extLst>
              <a:ext uri="{FF2B5EF4-FFF2-40B4-BE49-F238E27FC236}">
                <a16:creationId xmlns:a16="http://schemas.microsoft.com/office/drawing/2014/main" id="{02DD317B-1F07-2341-4869-2E55ACCF44DF}"/>
              </a:ext>
            </a:extLst>
          </p:cNvPr>
          <p:cNvSpPr txBox="1"/>
          <p:nvPr/>
        </p:nvSpPr>
        <p:spPr>
          <a:xfrm>
            <a:off x="873284" y="6705289"/>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700686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23</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b="1" dirty="0">
                <a:solidFill>
                  <a:srgbClr val="F79037"/>
                </a:solidFill>
                <a:latin typeface="Calibri" panose="020F0502020204030204" pitchFamily="34" charset="0"/>
              </a:rPr>
              <a:t>Jak </a:t>
            </a:r>
            <a:r>
              <a:rPr lang="pl-PL" sz="1100" b="1" dirty="0" err="1">
                <a:solidFill>
                  <a:srgbClr val="F79037"/>
                </a:solidFill>
                <a:latin typeface="Calibri" panose="020F0502020204030204" pitchFamily="34" charset="0"/>
              </a:rPr>
              <a:t>kryptowaluty</a:t>
            </a:r>
            <a:r>
              <a:rPr lang="pl-PL" sz="1100" b="1" dirty="0">
                <a:solidFill>
                  <a:srgbClr val="F79037"/>
                </a:solidFill>
                <a:latin typeface="Calibri" panose="020F0502020204030204" pitchFamily="34" charset="0"/>
              </a:rPr>
              <a:t> pasują do web3.0?</a:t>
            </a:r>
          </a:p>
          <a:p>
            <a:pPr algn="just"/>
            <a:r>
              <a:rPr lang="pl-PL" sz="1100" dirty="0" err="1">
                <a:latin typeface="Calibri" panose="020F0502020204030204" pitchFamily="34" charset="0"/>
              </a:rPr>
              <a:t>Blockchain</a:t>
            </a:r>
            <a:r>
              <a:rPr lang="pl-PL" sz="1100" dirty="0">
                <a:latin typeface="Calibri" panose="020F0502020204030204" pitchFamily="34" charset="0"/>
              </a:rPr>
              <a:t> i </a:t>
            </a:r>
            <a:r>
              <a:rPr lang="pl-PL" sz="1100" dirty="0" err="1">
                <a:latin typeface="Calibri" panose="020F0502020204030204" pitchFamily="34" charset="0"/>
              </a:rPr>
              <a:t>kryptowaluty</a:t>
            </a:r>
            <a:r>
              <a:rPr lang="pl-PL" sz="1100" dirty="0">
                <a:latin typeface="Calibri" panose="020F0502020204030204" pitchFamily="34" charset="0"/>
              </a:rPr>
              <a:t> odgrywają kluczową rolę w web3.0, ponieważ zdecentralizowane sieci tworzą skuteczniejsze zachęty do odpowiedzialnego posiadania danych, zarządzania i tworzenia treści w porównaniu z web2.0. Niektóre z najbardziej istotnych aspektów Web 3.0 obejmują:</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 Placeholder 17">
            <a:extLst>
              <a:ext uri="{FF2B5EF4-FFF2-40B4-BE49-F238E27FC236}">
                <a16:creationId xmlns:a16="http://schemas.microsoft.com/office/drawing/2014/main" id="{E8B4F182-287D-DAF9-BDC5-80216F2FE6CA}"/>
              </a:ext>
            </a:extLst>
          </p:cNvPr>
          <p:cNvSpPr txBox="1">
            <a:spLocks/>
          </p:cNvSpPr>
          <p:nvPr/>
        </p:nvSpPr>
        <p:spPr>
          <a:xfrm>
            <a:off x="3771512" y="5968537"/>
            <a:ext cx="3024188" cy="405514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dirty="0" err="1">
                <a:solidFill>
                  <a:srgbClr val="F79037"/>
                </a:solidFill>
                <a:effectLst/>
                <a:ea typeface="Times New Roman" panose="02020603050405020304" pitchFamily="18" charset="0"/>
              </a:rPr>
              <a:t>Przypadki</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użycia</a:t>
            </a:r>
            <a:r>
              <a:rPr lang="en-US" b="1" dirty="0">
                <a:solidFill>
                  <a:srgbClr val="F79037"/>
                </a:solidFill>
                <a:effectLst/>
                <a:ea typeface="Times New Roman" panose="02020603050405020304" pitchFamily="18" charset="0"/>
              </a:rPr>
              <a:t> Web3.0</a:t>
            </a:r>
          </a:p>
          <a:p>
            <a:pPr algn="just" fontAlgn="base"/>
            <a:r>
              <a:rPr lang="pl-PL" dirty="0">
                <a:solidFill>
                  <a:srgbClr val="14151A"/>
                </a:solidFill>
                <a:effectLst/>
                <a:ea typeface="Times New Roman" panose="02020603050405020304" pitchFamily="18" charset="0"/>
              </a:rPr>
              <a:t>Chociaż projekty web3.0 są wciąż w fazie rozwoju, mamy kilka przykładów, które są już w użyciu:</a:t>
            </a:r>
          </a:p>
          <a:p>
            <a:pPr algn="just" fontAlgn="base"/>
            <a:r>
              <a:rPr lang="en-US" dirty="0">
                <a:solidFill>
                  <a:srgbClr val="14151A"/>
                </a:solidFill>
                <a:effectLst/>
                <a:highlight>
                  <a:srgbClr val="FFFF00"/>
                </a:highlight>
                <a:ea typeface="Times New Roman" panose="02020603050405020304" pitchFamily="18" charset="0"/>
              </a:rPr>
              <a:t> </a:t>
            </a:r>
            <a:endParaRPr lang="en-LB" dirty="0">
              <a:effectLst/>
              <a:ea typeface="Times New Roman" panose="02020603050405020304" pitchFamily="18" charset="0"/>
            </a:endParaRPr>
          </a:p>
          <a:p>
            <a:pPr algn="just" fontAlgn="base"/>
            <a:r>
              <a:rPr lang="en-US" b="1" dirty="0" err="1">
                <a:solidFill>
                  <a:srgbClr val="F79037"/>
                </a:solidFill>
                <a:effectLst/>
                <a:ea typeface="Times New Roman" panose="02020603050405020304" pitchFamily="18" charset="0"/>
              </a:rPr>
              <a:t>Zdecentralizowane</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organizacje</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autonomiczne</a:t>
            </a:r>
            <a:r>
              <a:rPr lang="en-US" b="1" dirty="0">
                <a:solidFill>
                  <a:srgbClr val="F79037"/>
                </a:solidFill>
                <a:effectLst/>
                <a:ea typeface="Times New Roman" panose="02020603050405020304" pitchFamily="18" charset="0"/>
              </a:rPr>
              <a:t> (DAO)</a:t>
            </a:r>
          </a:p>
          <a:p>
            <a:pPr algn="just" fontAlgn="base"/>
            <a:r>
              <a:rPr lang="pl-PL" dirty="0">
                <a:solidFill>
                  <a:srgbClr val="14151A"/>
                </a:solidFill>
                <a:effectLst/>
                <a:ea typeface="Times New Roman" panose="02020603050405020304" pitchFamily="18" charset="0"/>
              </a:rPr>
              <a:t>Oprócz posiadania danych w web 3.0, użytkownicy web3.0 mogą być właścicielami platformy jako kolektywu, używając </a:t>
            </a:r>
            <a:r>
              <a:rPr lang="pl-PL" dirty="0" err="1">
                <a:solidFill>
                  <a:srgbClr val="14151A"/>
                </a:solidFill>
                <a:effectLst/>
                <a:ea typeface="Times New Roman" panose="02020603050405020304" pitchFamily="18" charset="0"/>
              </a:rPr>
              <a:t>tokenów</a:t>
            </a:r>
            <a:r>
              <a:rPr lang="pl-PL" dirty="0">
                <a:solidFill>
                  <a:srgbClr val="14151A"/>
                </a:solidFill>
                <a:effectLst/>
                <a:ea typeface="Times New Roman" panose="02020603050405020304" pitchFamily="18" charset="0"/>
              </a:rPr>
              <a:t>, które działają jak udziały w firmie. DAO koordynują zdecentralizowaną własność platformy i podejmują decyzje dotyczące jej przyszłości w sposób demokratyczny. DAO są technicznie definiowane jako uzgodnione inteligentne kontrakty, które automatyzują zdecentralizowane podejmowanie decyzji w puli zasobów (tj. </a:t>
            </a:r>
            <a:r>
              <a:rPr lang="pl-PL" dirty="0" err="1">
                <a:solidFill>
                  <a:srgbClr val="14151A"/>
                </a:solidFill>
                <a:effectLst/>
                <a:ea typeface="Times New Roman" panose="02020603050405020304" pitchFamily="18" charset="0"/>
              </a:rPr>
              <a:t>tokenach</a:t>
            </a:r>
            <a:r>
              <a:rPr lang="pl-PL" dirty="0">
                <a:solidFill>
                  <a:srgbClr val="14151A"/>
                </a:solidFill>
                <a:effectLst/>
                <a:ea typeface="Times New Roman" panose="02020603050405020304" pitchFamily="18" charset="0"/>
              </a:rPr>
              <a:t>). Użytkownicy z </a:t>
            </a:r>
            <a:r>
              <a:rPr lang="pl-PL" dirty="0" err="1">
                <a:solidFill>
                  <a:srgbClr val="14151A"/>
                </a:solidFill>
                <a:effectLst/>
                <a:ea typeface="Times New Roman" panose="02020603050405020304" pitchFamily="18" charset="0"/>
              </a:rPr>
              <a:t>tokenami</a:t>
            </a:r>
            <a:r>
              <a:rPr lang="pl-PL" dirty="0">
                <a:solidFill>
                  <a:srgbClr val="14151A"/>
                </a:solidFill>
                <a:effectLst/>
                <a:ea typeface="Times New Roman" panose="02020603050405020304" pitchFamily="18" charset="0"/>
              </a:rPr>
              <a:t> głosują na sposób wydawania zasobów, a kod automatycznie egzekwuje wynik głosowania. Jednak ludzie błędnie definiują wiele społeczności web3.0 jako DAO. Wszystkie te społeczności mają różne poziomy decentralizacji i automatyzacji za pomocą kodu.</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5968537"/>
            <a:ext cx="3555848" cy="4723275"/>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4FA09644-291E-1A4D-1951-4EE35D7D6A31}"/>
              </a:ext>
            </a:extLst>
          </p:cNvPr>
          <p:cNvSpPr txBox="1">
            <a:spLocks/>
          </p:cNvSpPr>
          <p:nvPr/>
        </p:nvSpPr>
        <p:spPr>
          <a:xfrm>
            <a:off x="1020846" y="2327633"/>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dirty="0" err="1">
                <a:solidFill>
                  <a:srgbClr val="F79037"/>
                </a:solidFill>
                <a:effectLst/>
                <a:ea typeface="Times New Roman" panose="02020603050405020304" pitchFamily="18" charset="0"/>
              </a:rPr>
              <a:t>Portfele</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cyfrowe</a:t>
            </a:r>
            <a:endParaRPr lang="pl-PL" b="1" dirty="0">
              <a:solidFill>
                <a:srgbClr val="F79037"/>
              </a:solidFill>
              <a:effectLst/>
              <a:ea typeface="Times New Roman" panose="02020603050405020304" pitchFamily="18" charset="0"/>
            </a:endParaRPr>
          </a:p>
          <a:p>
            <a:pPr lvl="0" algn="l" rtl="0" fontAlgn="base"/>
            <a:r>
              <a:rPr lang="pl-PL" dirty="0">
                <a:solidFill>
                  <a:srgbClr val="14151A"/>
                </a:solidFill>
                <a:effectLst/>
                <a:ea typeface="Times New Roman" panose="02020603050405020304" pitchFamily="18" charset="0"/>
              </a:rPr>
              <a:t>Każdy może stworzyć portfel, który umożliwia dokonywanie transakcji i pełni funkcję cyfrowej tożsamości. Nie ma potrzeby przechowywania danych ani tworzenia konta u scentralizowanego dostawcy usług. Użytkownik ma całkowitą kontrolę nad swoim portfelem i często ten sam portfel może być używany w wielu łańcuchach bloków.</a:t>
            </a:r>
          </a:p>
        </p:txBody>
      </p:sp>
      <p:sp>
        <p:nvSpPr>
          <p:cNvPr id="8" name="TextBox 7">
            <a:extLst>
              <a:ext uri="{FF2B5EF4-FFF2-40B4-BE49-F238E27FC236}">
                <a16:creationId xmlns:a16="http://schemas.microsoft.com/office/drawing/2014/main" id="{30E52113-D589-D3BF-DA11-F749870717B3}"/>
              </a:ext>
            </a:extLst>
          </p:cNvPr>
          <p:cNvSpPr txBox="1"/>
          <p:nvPr/>
        </p:nvSpPr>
        <p:spPr>
          <a:xfrm>
            <a:off x="447366" y="257437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12" name="Text Placeholder 17">
            <a:extLst>
              <a:ext uri="{FF2B5EF4-FFF2-40B4-BE49-F238E27FC236}">
                <a16:creationId xmlns:a16="http://schemas.microsoft.com/office/drawing/2014/main" id="{BD9C8463-D558-2F84-3F1A-77C1B11AC200}"/>
              </a:ext>
            </a:extLst>
          </p:cNvPr>
          <p:cNvSpPr txBox="1">
            <a:spLocks/>
          </p:cNvSpPr>
          <p:nvPr/>
        </p:nvSpPr>
        <p:spPr>
          <a:xfrm>
            <a:off x="1020846" y="4252685"/>
            <a:ext cx="2739551" cy="1144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dirty="0" err="1">
                <a:solidFill>
                  <a:srgbClr val="F79037"/>
                </a:solidFill>
                <a:effectLst/>
                <a:latin typeface="Calibri" panose="020F0502020204030204" pitchFamily="34" charset="0"/>
                <a:ea typeface="Times New Roman" panose="02020603050405020304" pitchFamily="18" charset="0"/>
              </a:rPr>
              <a:t>Decentralizacja</a:t>
            </a:r>
            <a:endParaRPr lang="pl-PL" b="1" dirty="0">
              <a:solidFill>
                <a:srgbClr val="F79037"/>
              </a:solidFill>
              <a:effectLst/>
              <a:latin typeface="Calibri" panose="020F0502020204030204" pitchFamily="34" charset="0"/>
              <a:ea typeface="Times New Roman" panose="02020603050405020304" pitchFamily="18" charset="0"/>
            </a:endParaRPr>
          </a:p>
          <a:p>
            <a:pPr lvl="0" algn="l" rtl="0" fontAlgn="base"/>
            <a:r>
              <a:rPr lang="pl-PL" dirty="0">
                <a:solidFill>
                  <a:srgbClr val="14151A"/>
                </a:solidFill>
                <a:effectLst/>
                <a:latin typeface="Calibri" panose="020F0502020204030204" pitchFamily="34" charset="0"/>
                <a:ea typeface="Times New Roman" panose="02020603050405020304" pitchFamily="18" charset="0"/>
              </a:rPr>
              <a:t>Przejrzyste rozprzestrzenianie się informacji i władzy wśród ogromnej grupy ludzi jest proste dzięki </a:t>
            </a:r>
            <a:r>
              <a:rPr lang="pl-PL" dirty="0" err="1">
                <a:solidFill>
                  <a:srgbClr val="14151A"/>
                </a:solidFill>
                <a:effectLst/>
                <a:latin typeface="Calibri" panose="020F0502020204030204" pitchFamily="34" charset="0"/>
                <a:ea typeface="Times New Roman" panose="02020603050405020304" pitchFamily="18" charset="0"/>
              </a:rPr>
              <a:t>blockchain</a:t>
            </a:r>
            <a:r>
              <a:rPr lang="pl-PL" dirty="0">
                <a:solidFill>
                  <a:srgbClr val="14151A"/>
                </a:solidFill>
                <a:effectLst/>
                <a:latin typeface="Calibri" panose="020F0502020204030204" pitchFamily="34" charset="0"/>
                <a:ea typeface="Times New Roman" panose="02020603050405020304" pitchFamily="18" charset="0"/>
              </a:rPr>
              <a:t>. Kontrastuje to z web2.0, gdzie wielcy giganci technologiczni dominują w ogromnych obszarach naszego życia online.</a:t>
            </a:r>
          </a:p>
        </p:txBody>
      </p:sp>
      <p:sp>
        <p:nvSpPr>
          <p:cNvPr id="14" name="TextBox 13">
            <a:extLst>
              <a:ext uri="{FF2B5EF4-FFF2-40B4-BE49-F238E27FC236}">
                <a16:creationId xmlns:a16="http://schemas.microsoft.com/office/drawing/2014/main" id="{684B65C8-5BAB-C48A-0033-5FBD1D50E414}"/>
              </a:ext>
            </a:extLst>
          </p:cNvPr>
          <p:cNvSpPr txBox="1"/>
          <p:nvPr/>
        </p:nvSpPr>
        <p:spPr>
          <a:xfrm>
            <a:off x="447366" y="419142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5" name="Text Placeholder 17">
            <a:extLst>
              <a:ext uri="{FF2B5EF4-FFF2-40B4-BE49-F238E27FC236}">
                <a16:creationId xmlns:a16="http://schemas.microsoft.com/office/drawing/2014/main" id="{0ABF7334-C0EB-742E-036A-DE824802D120}"/>
              </a:ext>
            </a:extLst>
          </p:cNvPr>
          <p:cNvSpPr txBox="1">
            <a:spLocks/>
          </p:cNvSpPr>
          <p:nvPr/>
        </p:nvSpPr>
        <p:spPr>
          <a:xfrm>
            <a:off x="4292856" y="1889872"/>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dirty="0" err="1">
                <a:solidFill>
                  <a:srgbClr val="F79037"/>
                </a:solidFill>
                <a:effectLst/>
                <a:ea typeface="Times New Roman" panose="02020603050405020304" pitchFamily="18" charset="0"/>
              </a:rPr>
              <a:t>Gospodarki</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cyfrowe</a:t>
            </a:r>
            <a:endParaRPr lang="pl-PL" b="1" dirty="0">
              <a:solidFill>
                <a:srgbClr val="F79037"/>
              </a:solidFill>
              <a:effectLst/>
              <a:ea typeface="Times New Roman" panose="02020603050405020304" pitchFamily="18" charset="0"/>
            </a:endParaRPr>
          </a:p>
          <a:p>
            <a:pPr lvl="0" algn="l" rtl="0" fontAlgn="base"/>
            <a:r>
              <a:rPr lang="pl-PL" dirty="0">
                <a:solidFill>
                  <a:schemeClr val="tx1"/>
                </a:solidFill>
                <a:effectLst/>
                <a:ea typeface="Times New Roman" panose="02020603050405020304" pitchFamily="18" charset="0"/>
              </a:rPr>
              <a:t>Możliwość posiadania danych na </a:t>
            </a:r>
            <a:r>
              <a:rPr lang="pl-PL" dirty="0" err="1">
                <a:solidFill>
                  <a:schemeClr val="tx1"/>
                </a:solidFill>
                <a:effectLst/>
                <a:ea typeface="Times New Roman" panose="02020603050405020304" pitchFamily="18" charset="0"/>
              </a:rPr>
              <a:t>blockchainie</a:t>
            </a:r>
            <a:r>
              <a:rPr lang="pl-PL" dirty="0">
                <a:solidFill>
                  <a:schemeClr val="tx1"/>
                </a:solidFill>
                <a:effectLst/>
                <a:ea typeface="Times New Roman" panose="02020603050405020304" pitchFamily="18" charset="0"/>
              </a:rPr>
              <a:t> i korzystania ze zdecentralizowanych transakcji tworzy nowe gospodarki cyfrowe. Pozwalają nam one łatwo wyceniać i handlować towarami, usługami i treściami online bez potrzeby podawania danych bankowych lub danych osobowych. Ta otwartość pomaga poprawić dostęp do usług finansowych i umożliwia użytkownikom rozpoczęcie zarabiania na własnych danych i treściach.</a:t>
            </a:r>
          </a:p>
        </p:txBody>
      </p:sp>
      <p:sp>
        <p:nvSpPr>
          <p:cNvPr id="18" name="TextBox 17">
            <a:extLst>
              <a:ext uri="{FF2B5EF4-FFF2-40B4-BE49-F238E27FC236}">
                <a16:creationId xmlns:a16="http://schemas.microsoft.com/office/drawing/2014/main" id="{72CD7CEB-65E5-68C7-B159-554E3DDC4E3F}"/>
              </a:ext>
            </a:extLst>
          </p:cNvPr>
          <p:cNvSpPr txBox="1"/>
          <p:nvPr/>
        </p:nvSpPr>
        <p:spPr>
          <a:xfrm>
            <a:off x="3719376" y="257437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0" name="Text Placeholder 17">
            <a:extLst>
              <a:ext uri="{FF2B5EF4-FFF2-40B4-BE49-F238E27FC236}">
                <a16:creationId xmlns:a16="http://schemas.microsoft.com/office/drawing/2014/main" id="{1D4FC15A-8ED0-1D10-E6B7-E3FD166766EF}"/>
              </a:ext>
            </a:extLst>
          </p:cNvPr>
          <p:cNvSpPr txBox="1">
            <a:spLocks/>
          </p:cNvSpPr>
          <p:nvPr/>
        </p:nvSpPr>
        <p:spPr>
          <a:xfrm>
            <a:off x="4292856" y="4131499"/>
            <a:ext cx="2739551" cy="1144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dirty="0" err="1">
                <a:solidFill>
                  <a:srgbClr val="F79037"/>
                </a:solidFill>
                <a:effectLst/>
                <a:latin typeface="Calibri" panose="020F0502020204030204" pitchFamily="34" charset="0"/>
                <a:ea typeface="Times New Roman" panose="02020603050405020304" pitchFamily="18" charset="0"/>
              </a:rPr>
              <a:t>Interoperacyjność</a:t>
            </a:r>
            <a:br>
              <a:rPr lang="en-US" dirty="0">
                <a:solidFill>
                  <a:schemeClr val="tx1"/>
                </a:solidFill>
                <a:effectLst/>
                <a:latin typeface="Calibri" panose="020F0502020204030204" pitchFamily="34" charset="0"/>
                <a:ea typeface="Times New Roman" panose="02020603050405020304" pitchFamily="18" charset="0"/>
              </a:rPr>
            </a:br>
            <a:r>
              <a:rPr lang="pl-PL" dirty="0" err="1">
                <a:solidFill>
                  <a:schemeClr val="tx1"/>
                </a:solidFill>
                <a:effectLst/>
                <a:latin typeface="Calibri" panose="020F0502020204030204" pitchFamily="34" charset="0"/>
                <a:ea typeface="Times New Roman" panose="02020603050405020304" pitchFamily="18" charset="0"/>
              </a:rPr>
              <a:t>DApps</a:t>
            </a:r>
            <a:r>
              <a:rPr lang="pl-PL" dirty="0">
                <a:solidFill>
                  <a:schemeClr val="tx1"/>
                </a:solidFill>
                <a:effectLst/>
                <a:latin typeface="Calibri" panose="020F0502020204030204" pitchFamily="34" charset="0"/>
                <a:ea typeface="Times New Roman" panose="02020603050405020304" pitchFamily="18" charset="0"/>
              </a:rPr>
              <a:t> i dane w łańcuchu stają się coraz bardziej kompatybilne. Łańcuchy bloków zbudowane przy użyciu maszyny wirtualnej </a:t>
            </a:r>
            <a:r>
              <a:rPr lang="pl-PL" dirty="0" err="1">
                <a:solidFill>
                  <a:schemeClr val="tx1"/>
                </a:solidFill>
                <a:effectLst/>
                <a:latin typeface="Calibri" panose="020F0502020204030204" pitchFamily="34" charset="0"/>
                <a:ea typeface="Times New Roman" panose="02020603050405020304" pitchFamily="18" charset="0"/>
              </a:rPr>
              <a:t>Ethereum</a:t>
            </a:r>
            <a:r>
              <a:rPr lang="pl-PL" dirty="0">
                <a:solidFill>
                  <a:schemeClr val="tx1"/>
                </a:solidFill>
                <a:effectLst/>
                <a:latin typeface="Calibri" panose="020F0502020204030204" pitchFamily="34" charset="0"/>
                <a:ea typeface="Times New Roman" panose="02020603050405020304" pitchFamily="18" charset="0"/>
              </a:rPr>
              <a:t> mogą wspierać nawzajem swoje </a:t>
            </a:r>
            <a:r>
              <a:rPr lang="pl-PL" dirty="0" err="1">
                <a:solidFill>
                  <a:schemeClr val="tx1"/>
                </a:solidFill>
                <a:effectLst/>
                <a:latin typeface="Calibri" panose="020F0502020204030204" pitchFamily="34" charset="0"/>
                <a:ea typeface="Times New Roman" panose="02020603050405020304" pitchFamily="18" charset="0"/>
              </a:rPr>
              <a:t>DApps</a:t>
            </a:r>
            <a:r>
              <a:rPr lang="pl-PL" dirty="0">
                <a:solidFill>
                  <a:schemeClr val="tx1"/>
                </a:solidFill>
                <a:effectLst/>
                <a:latin typeface="Calibri" panose="020F0502020204030204" pitchFamily="34" charset="0"/>
                <a:ea typeface="Times New Roman" panose="02020603050405020304" pitchFamily="18" charset="0"/>
              </a:rPr>
              <a:t>, portfele i </a:t>
            </a:r>
            <a:r>
              <a:rPr lang="pl-PL" dirty="0" err="1">
                <a:solidFill>
                  <a:schemeClr val="tx1"/>
                </a:solidFill>
                <a:effectLst/>
                <a:latin typeface="Calibri" panose="020F0502020204030204" pitchFamily="34" charset="0"/>
                <a:ea typeface="Times New Roman" panose="02020603050405020304" pitchFamily="18" charset="0"/>
              </a:rPr>
              <a:t>tokeny</a:t>
            </a:r>
            <a:r>
              <a:rPr lang="pl-PL" dirty="0">
                <a:solidFill>
                  <a:schemeClr val="tx1"/>
                </a:solidFill>
                <a:effectLst/>
                <a:latin typeface="Calibri" panose="020F0502020204030204" pitchFamily="34" charset="0"/>
                <a:ea typeface="Times New Roman" panose="02020603050405020304" pitchFamily="18" charset="0"/>
              </a:rPr>
              <a:t>. Pomaga to poprawić wszechobecność potrzebną do osiągnięcia spójnego doświadczenia web3.0.</a:t>
            </a:r>
          </a:p>
        </p:txBody>
      </p:sp>
      <p:sp>
        <p:nvSpPr>
          <p:cNvPr id="22" name="TextBox 21">
            <a:extLst>
              <a:ext uri="{FF2B5EF4-FFF2-40B4-BE49-F238E27FC236}">
                <a16:creationId xmlns:a16="http://schemas.microsoft.com/office/drawing/2014/main" id="{EC712CD6-6A3C-7538-D277-E1C9A4D0F53C}"/>
              </a:ext>
            </a:extLst>
          </p:cNvPr>
          <p:cNvSpPr txBox="1"/>
          <p:nvPr/>
        </p:nvSpPr>
        <p:spPr>
          <a:xfrm>
            <a:off x="3719376" y="419142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34792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5AF6FA-1133-F006-1BD0-9C01D815A700}"/>
              </a:ext>
            </a:extLst>
          </p:cNvPr>
          <p:cNvSpPr/>
          <p:nvPr/>
        </p:nvSpPr>
        <p:spPr>
          <a:xfrm flipV="1">
            <a:off x="-1" y="323002"/>
            <a:ext cx="7559675" cy="612859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4"/>
            <a:ext cx="6051578" cy="3627436"/>
          </a:xfrm>
        </p:spPr>
        <p:txBody>
          <a:bodyPr numCol="2"/>
          <a:lstStyle/>
          <a:p>
            <a:pPr algn="just" fontAlgn="base">
              <a:spcBef>
                <a:spcPts val="200"/>
              </a:spcBef>
            </a:pPr>
            <a:r>
              <a:rPr lang="en-US" sz="1050" b="1" dirty="0" err="1">
                <a:solidFill>
                  <a:srgbClr val="F79037"/>
                </a:solidFill>
                <a:effectLst/>
                <a:ea typeface="Times New Roman" panose="02020603050405020304" pitchFamily="18" charset="0"/>
              </a:rPr>
              <a:t>Inteligentne</a:t>
            </a:r>
            <a:r>
              <a:rPr lang="en-US" sz="1050" b="1" dirty="0">
                <a:solidFill>
                  <a:srgbClr val="F79037"/>
                </a:solidFill>
                <a:effectLst/>
                <a:ea typeface="Times New Roman" panose="02020603050405020304" pitchFamily="18" charset="0"/>
              </a:rPr>
              <a:t> </a:t>
            </a:r>
            <a:r>
              <a:rPr lang="en-US" sz="1050" b="1" dirty="0" err="1">
                <a:solidFill>
                  <a:srgbClr val="F79037"/>
                </a:solidFill>
                <a:effectLst/>
                <a:ea typeface="Times New Roman" panose="02020603050405020304" pitchFamily="18" charset="0"/>
              </a:rPr>
              <a:t>domy</a:t>
            </a:r>
            <a:endParaRPr lang="en-US" sz="1050" b="1" dirty="0">
              <a:solidFill>
                <a:srgbClr val="F79037"/>
              </a:solidFill>
              <a:effectLst/>
              <a:ea typeface="Times New Roman" panose="02020603050405020304" pitchFamily="18" charset="0"/>
            </a:endParaRPr>
          </a:p>
          <a:p>
            <a:pPr algn="just" fontAlgn="base">
              <a:spcBef>
                <a:spcPts val="200"/>
              </a:spcBef>
            </a:pPr>
            <a:r>
              <a:rPr lang="pl-PL" sz="1050" dirty="0">
                <a:effectLst/>
                <a:ea typeface="Times New Roman" panose="02020603050405020304" pitchFamily="18" charset="0"/>
              </a:rPr>
              <a:t>Jedną z kluczowych cech web3.0 jest jego wszechobecność. Oznacza to, że możemy uzyskiwać dostęp do naszych danych i usług online na wielu urządzeniach. Systemy sterujące ogrzewaniem, klimatyzacją i innymi mediami mogą teraz robić to w inteligentny i połączony sposób.</a:t>
            </a:r>
          </a:p>
          <a:p>
            <a:pPr algn="just" fontAlgn="base">
              <a:spcBef>
                <a:spcPts val="200"/>
              </a:spcBef>
            </a:pPr>
            <a:r>
              <a:rPr lang="en-US" sz="1050" b="1" dirty="0">
                <a:effectLst/>
                <a:ea typeface="Times New Roman" panose="02020603050405020304" pitchFamily="18" charset="0"/>
              </a:rPr>
              <a:t> </a:t>
            </a:r>
            <a:endParaRPr lang="en-LB" sz="1050" b="1" dirty="0">
              <a:effectLst/>
              <a:ea typeface="Times New Roman" panose="02020603050405020304" pitchFamily="18" charset="0"/>
            </a:endParaRPr>
          </a:p>
          <a:p>
            <a:pPr algn="just" fontAlgn="base">
              <a:spcBef>
                <a:spcPts val="200"/>
              </a:spcBef>
            </a:pPr>
            <a:r>
              <a:rPr lang="pl-PL" sz="1050" b="1" dirty="0">
                <a:solidFill>
                  <a:srgbClr val="F79037"/>
                </a:solidFill>
                <a:effectLst/>
                <a:ea typeface="Times New Roman" panose="02020603050405020304" pitchFamily="18" charset="0"/>
              </a:rPr>
              <a:t>Wirtualni asystenci </a:t>
            </a:r>
            <a:r>
              <a:rPr lang="pl-PL" sz="1050" b="1" dirty="0" err="1">
                <a:solidFill>
                  <a:srgbClr val="F79037"/>
                </a:solidFill>
                <a:effectLst/>
                <a:ea typeface="Times New Roman" panose="02020603050405020304" pitchFamily="18" charset="0"/>
              </a:rPr>
              <a:t>Siri</a:t>
            </a:r>
            <a:r>
              <a:rPr lang="pl-PL" sz="1050" b="1" dirty="0">
                <a:solidFill>
                  <a:srgbClr val="F79037"/>
                </a:solidFill>
                <a:effectLst/>
                <a:ea typeface="Times New Roman" panose="02020603050405020304" pitchFamily="18" charset="0"/>
              </a:rPr>
              <a:t> i </a:t>
            </a:r>
            <a:r>
              <a:rPr lang="pl-PL" sz="1050" b="1" dirty="0" err="1">
                <a:solidFill>
                  <a:srgbClr val="F79037"/>
                </a:solidFill>
                <a:effectLst/>
                <a:ea typeface="Times New Roman" panose="02020603050405020304" pitchFamily="18" charset="0"/>
              </a:rPr>
              <a:t>Alexa</a:t>
            </a:r>
            <a:endParaRPr lang="pl-PL" sz="1050" b="1" dirty="0">
              <a:solidFill>
                <a:srgbClr val="F79037"/>
              </a:solidFill>
              <a:effectLst/>
              <a:ea typeface="Times New Roman" panose="02020603050405020304" pitchFamily="18" charset="0"/>
            </a:endParaRPr>
          </a:p>
          <a:p>
            <a:pPr algn="just" fontAlgn="base"/>
            <a:r>
              <a:rPr lang="pl-PL" sz="1050" dirty="0">
                <a:effectLst/>
                <a:ea typeface="Times New Roman" panose="02020603050405020304" pitchFamily="18" charset="0"/>
              </a:rPr>
              <a:t>Zarówno </a:t>
            </a:r>
            <a:r>
              <a:rPr lang="pl-PL" sz="1050" dirty="0" err="1">
                <a:effectLst/>
                <a:ea typeface="Times New Roman" panose="02020603050405020304" pitchFamily="18" charset="0"/>
              </a:rPr>
              <a:t>Siri</a:t>
            </a:r>
            <a:r>
              <a:rPr lang="pl-PL" sz="1050" dirty="0">
                <a:effectLst/>
                <a:ea typeface="Times New Roman" panose="02020603050405020304" pitchFamily="18" charset="0"/>
              </a:rPr>
              <a:t> (Apple), jak i </a:t>
            </a:r>
            <a:r>
              <a:rPr lang="pl-PL" sz="1050" dirty="0" err="1">
                <a:effectLst/>
                <a:ea typeface="Times New Roman" panose="02020603050405020304" pitchFamily="18" charset="0"/>
              </a:rPr>
              <a:t>Alexa</a:t>
            </a:r>
            <a:r>
              <a:rPr lang="pl-PL" sz="1050" dirty="0">
                <a:effectLst/>
                <a:ea typeface="Times New Roman" panose="02020603050405020304" pitchFamily="18" charset="0"/>
              </a:rPr>
              <a:t> (Amazon) oferują wirtualnych asystentów współpracujących z web3.0. Sztuczna inteligencja i przetwarzanie języka naturalnego pomagają im lepiej rozumieć polecenia głosowe człowieka. Im więcej osób korzysta z </a:t>
            </a:r>
            <a:r>
              <a:rPr lang="pl-PL" sz="1050" dirty="0" err="1">
                <a:effectLst/>
                <a:ea typeface="Times New Roman" panose="02020603050405020304" pitchFamily="18" charset="0"/>
              </a:rPr>
              <a:t>Siri</a:t>
            </a:r>
            <a:r>
              <a:rPr lang="pl-PL" sz="1050" dirty="0">
                <a:effectLst/>
                <a:ea typeface="Times New Roman" panose="02020603050405020304" pitchFamily="18" charset="0"/>
              </a:rPr>
              <a:t> i </a:t>
            </a:r>
            <a:r>
              <a:rPr lang="pl-PL" sz="1050" dirty="0" err="1">
                <a:effectLst/>
                <a:ea typeface="Times New Roman" panose="02020603050405020304" pitchFamily="18" charset="0"/>
              </a:rPr>
              <a:t>Alexy</a:t>
            </a:r>
            <a:r>
              <a:rPr lang="pl-PL" sz="1050" dirty="0">
                <a:effectLst/>
                <a:ea typeface="Times New Roman" panose="02020603050405020304" pitchFamily="18" charset="0"/>
              </a:rPr>
              <a:t>, tym bardziej sztuczna inteligencja poprawia rekomendacje i interakcje. To doskonały przykład inteligentnej aplikacji internetowej dla web3.0.</a:t>
            </a:r>
          </a:p>
          <a:p>
            <a:r>
              <a:rPr lang="en-US" sz="1050" dirty="0">
                <a:effectLst/>
                <a:ea typeface="Times New Roman" panose="02020603050405020304" pitchFamily="18" charset="0"/>
              </a:rPr>
              <a:t> </a:t>
            </a:r>
            <a:endParaRPr lang="en-LB" sz="1050" dirty="0">
              <a:effectLst/>
              <a:ea typeface="Times New Roman" panose="02020603050405020304" pitchFamily="18" charset="0"/>
            </a:endParaRPr>
          </a:p>
          <a:p>
            <a:pPr algn="just" fontAlgn="base"/>
            <a:r>
              <a:rPr lang="en-US" sz="1050" b="1" dirty="0" err="1">
                <a:solidFill>
                  <a:srgbClr val="F79037"/>
                </a:solidFill>
                <a:effectLst/>
                <a:ea typeface="Times New Roman" panose="02020603050405020304" pitchFamily="18" charset="0"/>
              </a:rPr>
              <a:t>Ograniczenia</a:t>
            </a:r>
            <a:r>
              <a:rPr lang="en-US" sz="1050" b="1" dirty="0">
                <a:solidFill>
                  <a:srgbClr val="F79037"/>
                </a:solidFill>
                <a:effectLst/>
                <a:ea typeface="Times New Roman" panose="02020603050405020304" pitchFamily="18" charset="0"/>
              </a:rPr>
              <a:t> Web3</a:t>
            </a:r>
          </a:p>
          <a:p>
            <a:pPr algn="just" fontAlgn="base"/>
            <a:r>
              <a:rPr lang="pl-PL" sz="1050" dirty="0">
                <a:effectLst/>
                <a:ea typeface="Times New Roman" panose="02020603050405020304" pitchFamily="18" charset="0"/>
              </a:rPr>
              <a:t>Pomimo licznych zalet web3.0 w jego obecnej formie, istnieją pewne ograniczenia, z którymi ekosystem musi się uporać, aby mógł się rozwijać:</a:t>
            </a:r>
          </a:p>
          <a:p>
            <a:pPr algn="just" fontAlgn="base"/>
            <a:r>
              <a:rPr lang="en-US" sz="1050" dirty="0">
                <a:effectLst/>
                <a:highlight>
                  <a:srgbClr val="FFFF00"/>
                </a:highlight>
                <a:ea typeface="Times New Roman" panose="02020603050405020304" pitchFamily="18" charset="0"/>
              </a:rPr>
              <a:t> </a:t>
            </a:r>
            <a:endParaRPr lang="en-LB" sz="1050" dirty="0">
              <a:effectLst/>
              <a:ea typeface="Times New Roman" panose="02020603050405020304" pitchFamily="18" charset="0"/>
            </a:endParaRPr>
          </a:p>
          <a:p>
            <a:pPr algn="just" fontAlgn="base"/>
            <a:r>
              <a:rPr lang="en-US" sz="1050" b="1" dirty="0" err="1">
                <a:solidFill>
                  <a:srgbClr val="F79037"/>
                </a:solidFill>
                <a:effectLst/>
                <a:ea typeface="Times New Roman" panose="02020603050405020304" pitchFamily="18" charset="0"/>
              </a:rPr>
              <a:t>Dostępność</a:t>
            </a:r>
            <a:endParaRPr lang="en-LB" sz="1050" dirty="0">
              <a:solidFill>
                <a:srgbClr val="F79037"/>
              </a:solidFill>
              <a:effectLst/>
              <a:ea typeface="Times New Roman" panose="02020603050405020304" pitchFamily="18" charset="0"/>
            </a:endParaRPr>
          </a:p>
          <a:p>
            <a:pPr algn="just" fontAlgn="base"/>
            <a:r>
              <a:rPr lang="pl-PL" sz="1050" dirty="0">
                <a:effectLst/>
                <a:ea typeface="Times New Roman" panose="02020603050405020304" pitchFamily="18" charset="0"/>
              </a:rPr>
              <a:t>Jest mało prawdopodobne, że Web 3.0 będzie wykorzystywany w mniej zamożnych krajach rozwijających się ze względu na wymagane wysokie opłaty transakcyjne. W </a:t>
            </a:r>
            <a:r>
              <a:rPr lang="pl-PL" sz="1050" dirty="0" err="1">
                <a:effectLst/>
                <a:ea typeface="Times New Roman" panose="02020603050405020304" pitchFamily="18" charset="0"/>
              </a:rPr>
              <a:t>Ethereum</a:t>
            </a:r>
            <a:r>
              <a:rPr lang="pl-PL" sz="1050" dirty="0">
                <a:effectLst/>
                <a:ea typeface="Times New Roman" panose="02020603050405020304" pitchFamily="18" charset="0"/>
              </a:rPr>
              <a:t> wyzwania te są rozwiązywane poprzez aktualizacje sieci i rozwiązania skalowania warstwy 2. Technologia idzie do przodu, ale nadal wymagany jest wyższy poziom adopcji w warstwie 2, aby web3.0 był dostępny dla wszystkich.</a:t>
            </a:r>
          </a:p>
          <a:p>
            <a:pPr algn="just" fontAlgn="base"/>
            <a:r>
              <a:rPr lang="en-US" sz="1050" dirty="0">
                <a:effectLst/>
                <a:ea typeface="Times New Roman" panose="02020603050405020304" pitchFamily="18" charset="0"/>
              </a:rPr>
              <a:t> </a:t>
            </a:r>
            <a:endParaRPr lang="en-LB" sz="1050" dirty="0">
              <a:effectLst/>
              <a:ea typeface="Times New Roman" panose="02020603050405020304" pitchFamily="18" charset="0"/>
            </a:endParaRPr>
          </a:p>
          <a:p>
            <a:pPr algn="just" fontAlgn="base"/>
            <a:r>
              <a:rPr lang="en-US" sz="1050" b="1" dirty="0" err="1">
                <a:solidFill>
                  <a:srgbClr val="F79037"/>
                </a:solidFill>
                <a:effectLst/>
                <a:ea typeface="Times New Roman" panose="02020603050405020304" pitchFamily="18" charset="0"/>
              </a:rPr>
              <a:t>Doświadczenie</a:t>
            </a:r>
            <a:r>
              <a:rPr lang="en-US" sz="1050" b="1" dirty="0">
                <a:solidFill>
                  <a:srgbClr val="F79037"/>
                </a:solidFill>
                <a:effectLst/>
                <a:ea typeface="Times New Roman" panose="02020603050405020304" pitchFamily="18" charset="0"/>
              </a:rPr>
              <a:t> </a:t>
            </a:r>
            <a:r>
              <a:rPr lang="en-US" sz="1050" b="1" dirty="0" err="1">
                <a:solidFill>
                  <a:srgbClr val="F79037"/>
                </a:solidFill>
                <a:effectLst/>
                <a:ea typeface="Times New Roman" panose="02020603050405020304" pitchFamily="18" charset="0"/>
              </a:rPr>
              <a:t>użytkownika</a:t>
            </a:r>
            <a:endParaRPr lang="en-US" sz="1050" b="1" dirty="0">
              <a:solidFill>
                <a:srgbClr val="F79037"/>
              </a:solidFill>
              <a:effectLst/>
              <a:ea typeface="Times New Roman" panose="02020603050405020304" pitchFamily="18" charset="0"/>
            </a:endParaRPr>
          </a:p>
          <a:p>
            <a:pPr algn="just" fontAlgn="base"/>
            <a:r>
              <a:rPr lang="pl-PL" sz="1050" dirty="0">
                <a:effectLst/>
                <a:ea typeface="Times New Roman" panose="02020603050405020304" pitchFamily="18" charset="0"/>
              </a:rPr>
              <a:t>Techniczna bariera wejścia do korzystania z web3.0 jest obecnie dość wysoka, ponieważ użytkownicy muszą rozumieć problemy związane z bezpieczeństwem, złożoną dokumentacją techniczną i poruszać się po nieintuicyjnych interfejsach użytkownika. Dostawcy portfela pracują nad rozwiązaniem tego problemu, ale potrzeba na to czasu.</a:t>
            </a:r>
          </a:p>
          <a:p>
            <a:pPr algn="just" fontAlgn="base"/>
            <a:r>
              <a:rPr lang="en-US" sz="1050" dirty="0">
                <a:effectLst/>
                <a:highlight>
                  <a:srgbClr val="FFFF00"/>
                </a:highlight>
                <a:ea typeface="Times New Roman" panose="02020603050405020304" pitchFamily="18" charset="0"/>
              </a:rPr>
              <a:t> </a:t>
            </a:r>
            <a:endParaRPr lang="en-LB" sz="1050" dirty="0">
              <a:effectLst/>
              <a:ea typeface="Times New Roman" panose="02020603050405020304" pitchFamily="18" charset="0"/>
            </a:endParaRPr>
          </a:p>
          <a:p>
            <a:pPr algn="just" fontAlgn="base"/>
            <a:r>
              <a:rPr lang="en-US" sz="1050" b="1" dirty="0" err="1">
                <a:solidFill>
                  <a:srgbClr val="F79037"/>
                </a:solidFill>
                <a:effectLst/>
                <a:ea typeface="Times New Roman" panose="02020603050405020304" pitchFamily="18" charset="0"/>
              </a:rPr>
              <a:t>Edukacja</a:t>
            </a:r>
            <a:endParaRPr lang="en-LB" sz="1050" dirty="0">
              <a:solidFill>
                <a:srgbClr val="F79037"/>
              </a:solidFill>
              <a:effectLst/>
              <a:ea typeface="Times New Roman" panose="02020603050405020304" pitchFamily="18" charset="0"/>
            </a:endParaRPr>
          </a:p>
          <a:p>
            <a:pPr algn="just" fontAlgn="base"/>
            <a:r>
              <a:rPr lang="pl-PL" sz="1050" dirty="0">
                <a:effectLst/>
                <a:ea typeface="Times New Roman" panose="02020603050405020304" pitchFamily="18" charset="0"/>
              </a:rPr>
              <a:t>Web3.0 wprowadza nowe paradygmaty, które wymagają nauczenia się innych modeli mentalnych niż te stosowane w web2.0. Podobny pęd edukacyjny miał miejsce, gdy web 1.0 zyskiwał popularność pod koniec lat 90. Zwolennicy Internetu stosowali mnóstwo technik, aby edukować społeczeństwo, od prostych metafor (autostrada informacyjna, przeglądarki, surfowanie po sieci) po transmisje telewizyjne. Web3.0 nie jest z natury trudniejszy, ale jest inny. Inicjatywy edukacyjne informujące użytkowników web2.0 o paradygmatach web3.0 są kluczowe dla jego sukcesu.</a:t>
            </a:r>
          </a:p>
          <a:p>
            <a:pPr algn="just" fontAlgn="base"/>
            <a:r>
              <a:rPr lang="en-US" sz="1050" dirty="0">
                <a:effectLst/>
                <a:highlight>
                  <a:srgbClr val="FFFF00"/>
                </a:highlight>
                <a:ea typeface="Times New Roman" panose="02020603050405020304" pitchFamily="18" charset="0"/>
              </a:rPr>
              <a:t> </a:t>
            </a:r>
            <a:endParaRPr lang="en-LB" sz="1050" dirty="0">
              <a:effectLst/>
              <a:ea typeface="Times New Roman" panose="02020603050405020304" pitchFamily="18" charset="0"/>
            </a:endParaRPr>
          </a:p>
          <a:p>
            <a:pPr algn="just" fontAlgn="base"/>
            <a:r>
              <a:rPr lang="en-US" sz="1050" b="1" dirty="0" err="1">
                <a:solidFill>
                  <a:srgbClr val="F79037"/>
                </a:solidFill>
                <a:effectLst/>
                <a:ea typeface="Times New Roman" panose="02020603050405020304" pitchFamily="18" charset="0"/>
              </a:rPr>
              <a:t>Scentralizowana</a:t>
            </a:r>
            <a:r>
              <a:rPr lang="en-US" sz="1050" b="1" dirty="0">
                <a:solidFill>
                  <a:srgbClr val="F79037"/>
                </a:solidFill>
                <a:effectLst/>
                <a:ea typeface="Times New Roman" panose="02020603050405020304" pitchFamily="18" charset="0"/>
              </a:rPr>
              <a:t> </a:t>
            </a:r>
            <a:r>
              <a:rPr lang="en-US" sz="1050" b="1" dirty="0" err="1">
                <a:solidFill>
                  <a:srgbClr val="F79037"/>
                </a:solidFill>
                <a:effectLst/>
                <a:ea typeface="Times New Roman" panose="02020603050405020304" pitchFamily="18" charset="0"/>
              </a:rPr>
              <a:t>infrastruktura</a:t>
            </a:r>
            <a:endParaRPr lang="en-US" sz="1050" b="1" dirty="0">
              <a:solidFill>
                <a:srgbClr val="F79037"/>
              </a:solidFill>
              <a:effectLst/>
              <a:ea typeface="Times New Roman" panose="02020603050405020304" pitchFamily="18" charset="0"/>
            </a:endParaRPr>
          </a:p>
          <a:p>
            <a:pPr algn="just" fontAlgn="base"/>
            <a:r>
              <a:rPr lang="pl-PL" sz="1050" dirty="0">
                <a:effectLst/>
                <a:ea typeface="Times New Roman" panose="02020603050405020304" pitchFamily="18" charset="0"/>
              </a:rPr>
              <a:t>Ekosystem web3.0 jest młody i szybko się rozwija. W rezultacie obecnie opiera się głównie na scentralizowanej infrastrukturze (GitHub, Twitter, </a:t>
            </a:r>
            <a:r>
              <a:rPr lang="pl-PL" sz="1050" dirty="0" err="1">
                <a:effectLst/>
                <a:ea typeface="Times New Roman" panose="02020603050405020304" pitchFamily="18" charset="0"/>
              </a:rPr>
              <a:t>Discord</a:t>
            </a:r>
            <a:r>
              <a:rPr lang="pl-PL" sz="1050" dirty="0">
                <a:effectLst/>
                <a:ea typeface="Times New Roman" panose="02020603050405020304" pitchFamily="18" charset="0"/>
              </a:rPr>
              <a:t> itp.). Wiele firm web3.0 spieszy się, aby wypełnić te luki, ale budowa wysokiej jakości niezawodnej infrastruktury wymaga czasu.</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24</a:t>
            </a:fld>
            <a:endParaRPr lang="en-US" dirty="0"/>
          </a:p>
        </p:txBody>
      </p:sp>
      <p:pic>
        <p:nvPicPr>
          <p:cNvPr id="16" name="Picture Placeholder 33">
            <a:extLst>
              <a:ext uri="{FF2B5EF4-FFF2-40B4-BE49-F238E27FC236}">
                <a16:creationId xmlns:a16="http://schemas.microsoft.com/office/drawing/2014/main" id="{6862FC80-1A35-56E0-BD5C-067F2501B70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7" name="Group 16">
            <a:extLst>
              <a:ext uri="{FF2B5EF4-FFF2-40B4-BE49-F238E27FC236}">
                <a16:creationId xmlns:a16="http://schemas.microsoft.com/office/drawing/2014/main" id="{E98B0F0E-A86D-0528-18D0-172B441ED33F}"/>
              </a:ext>
            </a:extLst>
          </p:cNvPr>
          <p:cNvGrpSpPr/>
          <p:nvPr/>
        </p:nvGrpSpPr>
        <p:grpSpPr>
          <a:xfrm flipH="1">
            <a:off x="5485224" y="8880725"/>
            <a:ext cx="2253741" cy="1958628"/>
            <a:chOff x="-220413" y="5470274"/>
            <a:chExt cx="2590078" cy="2250924"/>
          </a:xfrm>
        </p:grpSpPr>
        <p:sp>
          <p:nvSpPr>
            <p:cNvPr id="19" name="Freeform 18">
              <a:extLst>
                <a:ext uri="{FF2B5EF4-FFF2-40B4-BE49-F238E27FC236}">
                  <a16:creationId xmlns:a16="http://schemas.microsoft.com/office/drawing/2014/main" id="{5281D582-6ADC-9FBB-9DDE-2BCA3DA05FA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F93E2F85-01BB-2794-4286-6DCF9D7E3B2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1BB7EF1B-D7B2-A9CC-82CA-391ACB860AF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75E12E3E-6424-DAF8-F9DD-8BD601E896F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78F0FB8-E68F-5A18-012E-C7D1EC2683B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F033A758-67B6-09C3-24E9-22D230CCA89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12D8366-0577-4B81-7B4A-A06DE1B162A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49EDFB8-E403-79F7-8A11-6A4CDC545F64}"/>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CD050467-70BF-2C64-6AE6-67913ACFB1A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1A085A8-17B9-4200-0743-945EE3A3A05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D0BF0BB5-2420-82C4-F6D3-9CC833CA8D8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84BE23-9668-B8DC-4B32-546192F0035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79E1D16C-5C5B-B4AC-A8E9-FAD594E075F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F68B864E-DC57-B541-48A8-69C39217FE5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C6A7496-24EB-28B7-4E01-956D888D95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F42881F0-B66D-5D2F-524C-FD340E3C2990}"/>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A4E82621-07AE-68FD-9B2D-EAF0D8C1C3F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976629A-0F34-AD6F-C76F-A1A10BAD0F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6264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pl-PL" dirty="0"/>
              <a:t>SPRAWDZIAN WIEDZY DLA MODUŁU 6</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25</a:t>
            </a:fld>
            <a:endParaRPr lang="en-US" dirty="0"/>
          </a:p>
        </p:txBody>
      </p:sp>
    </p:spTree>
    <p:extLst>
      <p:ext uri="{BB962C8B-B14F-4D97-AF65-F5344CB8AC3E}">
        <p14:creationId xmlns:p14="http://schemas.microsoft.com/office/powerpoint/2010/main" val="2565891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26</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0" dirty="0">
                <a:effectLst/>
                <a:latin typeface="Calibri" panose="020F0502020204030204" pitchFamily="34" charset="0"/>
                <a:ea typeface="Times New Roman" panose="02020603050405020304" pitchFamily="18" charset="0"/>
                <a:cs typeface="Calibri" panose="020F0502020204030204" pitchFamily="34" charset="0"/>
              </a:rPr>
              <a:t>Aby sprawdzić swoją wiedzę, weź udział w </a:t>
            </a:r>
            <a:r>
              <a:rPr lang="en-US" b="0" u="sng"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rPr>
              <a:t>teście</a:t>
            </a:r>
            <a:r>
              <a:rPr lang="en-US" b="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42762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pl-PL" dirty="0"/>
              <a:t>Produkty i usługi krypto</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pl-PL" dirty="0" err="1"/>
              <a:t>Tokenizacja</a:t>
            </a:r>
            <a:r>
              <a:rPr lang="pl-PL" dirty="0"/>
              <a:t> aktywów</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pl-PL" dirty="0"/>
              <a:t>Sprawdzian wiedzy dla modułu 6</a:t>
            </a:r>
            <a:endParaRPr lang="en-US" dirty="0"/>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5017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5</a:t>
            </a:r>
            <a:endParaRPr lang="en-US" sz="1200" dirty="0"/>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4191000" y="4789655"/>
            <a:ext cx="22994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13</a:t>
            </a:r>
            <a:endParaRPr lang="en-US" sz="1200" dirty="0"/>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015946" y="5266576"/>
            <a:ext cx="247450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4376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25</a:t>
            </a:r>
            <a:endParaRPr lang="en-US" sz="1200" dirty="0"/>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19730" y="5761216"/>
            <a:ext cx="158160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594360" y="2966993"/>
            <a:ext cx="656548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6000" dirty="0"/>
              <a:t>Zawartość modułu 6</a:t>
            </a:r>
            <a:endParaRPr lang="en-US" sz="6000" dirty="0"/>
          </a:p>
        </p:txBody>
      </p:sp>
    </p:spTree>
    <p:extLst>
      <p:ext uri="{BB962C8B-B14F-4D97-AF65-F5344CB8AC3E}">
        <p14:creationId xmlns:p14="http://schemas.microsoft.com/office/powerpoint/2010/main" val="219491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a:t>
            </a:r>
            <a:r>
              <a:rPr lang="pl-PL" dirty="0"/>
              <a:t>MODUŁ 6 – ZASTOSOWANIE W USŁUGACH FINANSOWYCH </a:t>
            </a:r>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Po </a:t>
            </a:r>
            <a:r>
              <a:rPr lang="en-US" dirty="0" err="1"/>
              <a:t>szóstym</a:t>
            </a:r>
            <a:r>
              <a:rPr lang="en-US" dirty="0"/>
              <a:t> module </a:t>
            </a:r>
            <a:r>
              <a:rPr lang="en-US" dirty="0" err="1"/>
              <a:t>powinieneś</a:t>
            </a:r>
            <a:r>
              <a:rPr lang="en-US" dirty="0"/>
              <a:t>:</a:t>
            </a:r>
          </a:p>
          <a:p>
            <a:r>
              <a:rPr lang="en-US" dirty="0"/>
              <a:t> </a:t>
            </a:r>
          </a:p>
          <a:p>
            <a:pPr marL="171450" indent="-171450">
              <a:buClr>
                <a:srgbClr val="DD1470"/>
              </a:buClr>
              <a:buSzPct val="120000"/>
              <a:buFont typeface="Wingdings" pitchFamily="2" charset="2"/>
              <a:buChar char="§"/>
            </a:pPr>
            <a:r>
              <a:rPr lang="pl-PL" dirty="0"/>
              <a:t>Umieć wyjaśnić pojęcie pożyczania, udzielania pożyczki, </a:t>
            </a:r>
            <a:r>
              <a:rPr lang="pl-PL" dirty="0" err="1"/>
              <a:t>tokenizacji</a:t>
            </a:r>
            <a:r>
              <a:rPr lang="pl-PL" dirty="0"/>
              <a:t>, </a:t>
            </a:r>
            <a:r>
              <a:rPr lang="pl-PL" dirty="0" err="1"/>
              <a:t>stakingu</a:t>
            </a:r>
            <a:r>
              <a:rPr lang="pl-PL" dirty="0"/>
              <a:t> i pożyczek błyskawicznych.</a:t>
            </a:r>
          </a:p>
          <a:p>
            <a:pPr marL="171450" indent="-171450">
              <a:buClr>
                <a:srgbClr val="DD1470"/>
              </a:buClr>
              <a:buSzPct val="120000"/>
              <a:buFont typeface="Wingdings" pitchFamily="2" charset="2"/>
              <a:buChar char="§"/>
            </a:pPr>
            <a:r>
              <a:rPr lang="pl-PL" dirty="0"/>
              <a:t>Rozumieć różnice między tradycyjnym udzielaniem pożyczek i pożyczaniem a zdecentralizowanym udzielaniem pożyczek i pożyczaniem.</a:t>
            </a:r>
          </a:p>
          <a:p>
            <a:pPr marL="171450" indent="-171450">
              <a:buClr>
                <a:srgbClr val="DD1470"/>
              </a:buClr>
              <a:buSzPct val="120000"/>
              <a:buFont typeface="Wingdings" pitchFamily="2" charset="2"/>
              <a:buChar char="§"/>
            </a:pPr>
            <a:r>
              <a:rPr lang="pl-PL" dirty="0"/>
              <a:t>Rozumieć koncepcję </a:t>
            </a:r>
            <a:r>
              <a:rPr lang="pl-PL" dirty="0" err="1"/>
              <a:t>tokenizacji</a:t>
            </a:r>
            <a:r>
              <a:rPr lang="pl-PL" dirty="0"/>
              <a:t> i jej rzeczywistego zastosowania oraz jej zastosowania w ekosystemie kryptograficznym.</a:t>
            </a:r>
          </a:p>
          <a:p>
            <a:pPr marL="171450" indent="-171450">
              <a:buClr>
                <a:srgbClr val="DD1470"/>
              </a:buClr>
              <a:buSzPct val="120000"/>
              <a:buFont typeface="Wingdings" pitchFamily="2" charset="2"/>
              <a:buChar char="§"/>
            </a:pPr>
            <a:r>
              <a:rPr lang="pl-PL" dirty="0"/>
              <a:t>Umieć omawiać historię giełd i znać ich pozycję w ekosystemie </a:t>
            </a:r>
            <a:r>
              <a:rPr lang="pl-PL" dirty="0" err="1"/>
              <a:t>kryptowalut</a:t>
            </a:r>
            <a:r>
              <a:rPr lang="pl-PL" dirty="0"/>
              <a:t>.</a:t>
            </a:r>
          </a:p>
          <a:p>
            <a:pPr marL="171450" indent="-171450">
              <a:buClr>
                <a:srgbClr val="DD1470"/>
              </a:buClr>
              <a:buSzPct val="120000"/>
              <a:buFont typeface="Wingdings" pitchFamily="2" charset="2"/>
              <a:buChar char="§"/>
            </a:pPr>
            <a:r>
              <a:rPr lang="pl-PL" dirty="0"/>
              <a:t>Rozumieć web3 i jej rzeczywiste aplikacje oraz jej zastosowanie i rolę w ekosystemie kryptograficznym.</a:t>
            </a:r>
          </a:p>
          <a:p>
            <a:pPr marL="171450" indent="-171450">
              <a:buClr>
                <a:srgbClr val="DD1470"/>
              </a:buClr>
              <a:buSzPct val="120000"/>
              <a:buFont typeface="Wingdings" pitchFamily="2" charset="2"/>
              <a:buChar char="§"/>
            </a:pPr>
            <a:r>
              <a:rPr lang="pl-PL" dirty="0"/>
              <a:t>Znać potencjał i zagrożenia związane z web3 w porównaniu z poprzednimi odsłonami Internetu.</a:t>
            </a:r>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pl-PL" dirty="0"/>
              <a:t>W tym module omówione zostaną tematy produktów i usług kryptograficznych (tj. udzielania i pożyczania oraz wymiany </a:t>
            </a:r>
            <a:r>
              <a:rPr lang="pl-PL" dirty="0" err="1"/>
              <a:t>kryptowalut</a:t>
            </a:r>
            <a:r>
              <a:rPr lang="pl-PL" dirty="0"/>
              <a:t>). Ponadto omówiona zostanie </a:t>
            </a:r>
            <a:r>
              <a:rPr lang="pl-PL" dirty="0" err="1"/>
              <a:t>tokenizacja</a:t>
            </a:r>
            <a:r>
              <a:rPr lang="pl-PL" dirty="0"/>
              <a:t> aktywów, takich jak nieruchomości, NFT i przedmioty w przestrzeni Web3 oraz ich rola w ekosystemie kryptograficznym.</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err="1">
                <a:solidFill>
                  <a:srgbClr val="F9A835"/>
                </a:solidFill>
                <a:cs typeface="Poppins SemiBold" pitchFamily="2" charset="77"/>
              </a:rPr>
              <a:t>Przegląd</a:t>
            </a:r>
            <a:r>
              <a:rPr lang="en-US" sz="1800" dirty="0">
                <a:solidFill>
                  <a:srgbClr val="F9A835"/>
                </a:solidFill>
                <a:cs typeface="Poppins SemiBold" pitchFamily="2" charset="77"/>
              </a:rPr>
              <a:t> </a:t>
            </a:r>
            <a:r>
              <a:rPr lang="en-US" sz="1800" dirty="0" err="1">
                <a:solidFill>
                  <a:srgbClr val="F9A835"/>
                </a:solidFill>
                <a:cs typeface="Poppins SemiBold" pitchFamily="2" charset="77"/>
              </a:rPr>
              <a:t>rozdziału</a:t>
            </a:r>
            <a:endParaRPr lang="en-US" sz="1800" dirty="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a:solidFill>
                  <a:srgbClr val="F9A835"/>
                </a:solidFill>
                <a:cs typeface="Poppins SemiBold" pitchFamily="2" charset="77"/>
              </a:rPr>
              <a:t>Cele </a:t>
            </a:r>
            <a:r>
              <a:rPr lang="en-US" sz="1800" dirty="0" err="1">
                <a:solidFill>
                  <a:srgbClr val="F9A835"/>
                </a:solidFill>
                <a:cs typeface="Poppins SemiBold" pitchFamily="2" charset="77"/>
              </a:rPr>
              <a:t>nauczania</a:t>
            </a:r>
            <a:endParaRPr lang="en-US" sz="1800" dirty="0">
              <a:solidFill>
                <a:srgbClr val="F9A835"/>
              </a:solidFill>
              <a:cs typeface="Poppins SemiBold" pitchFamily="2" charset="77"/>
            </a:endParaRP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45025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96E73FB-EAA3-1C72-7110-2E084D55CF1B}"/>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6" name="Text Placeholder 17">
            <a:extLst>
              <a:ext uri="{FF2B5EF4-FFF2-40B4-BE49-F238E27FC236}">
                <a16:creationId xmlns:a16="http://schemas.microsoft.com/office/drawing/2014/main" id="{27C29596-3285-C552-D750-C3970372A13D}"/>
              </a:ext>
            </a:extLst>
          </p:cNvPr>
          <p:cNvSpPr>
            <a:spLocks noGrp="1"/>
          </p:cNvSpPr>
          <p:nvPr/>
        </p:nvSpPr>
        <p:spPr>
          <a:xfrm>
            <a:off x="978370" y="5611528"/>
            <a:ext cx="6143488" cy="421836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en-US" sz="1050" b="1" dirty="0">
              <a:solidFill>
                <a:srgbClr val="F79037"/>
              </a:solidFill>
            </a:endParaRPr>
          </a:p>
          <a:p>
            <a:endParaRPr lang="pl-PL" sz="1050" dirty="0"/>
          </a:p>
          <a:p>
            <a:endParaRPr lang="pl-PL" sz="1050" dirty="0"/>
          </a:p>
          <a:p>
            <a:r>
              <a:rPr lang="pl-PL" sz="1050" dirty="0"/>
              <a:t>Pożyczki kryptograficzne działają poprzez branie krypto od jednego użytkownika i udostępnianie go innemu za opłatą. Dokładna metoda zarządzania pożyczkami zmienia się z platformy na platformę. Istnieją usługi pożyczek kryptograficznych na platformach scentralizowanych i zdecentralizowanych, jednak podstawowe zasady pozostają takie same. W pożyczkach kryptograficznych pożyczkobiorcy mają również możliwość zastawienia swojej </a:t>
            </a:r>
            <a:r>
              <a:rPr lang="pl-PL" sz="1050" dirty="0" err="1"/>
              <a:t>kryptowaluty</a:t>
            </a:r>
            <a:r>
              <a:rPr lang="pl-PL" sz="1050" dirty="0"/>
              <a:t> jako gwarancji spłaty pożyczki lub zabezpieczenia. W ten sposób inwestorzy mogliby sprzedać aktywa kryptograficzne w przypadku, gdyby pożyczkobiorca nie chciał spłacić pożyczki. W ten sposób mogą odrobić swoje straty. Platformy dla pożyczkodawców i pożyczkobiorców zwykle nie mają szansy na odzyskanie swoich strat, ponieważ proszą pożyczkobiorców o zastawienie tylko 25-50% pożyczki w krypto. Posiadanie takiego zastawu ma jednak sens, jeśli pożyczkobiorcy nie spłacają swoich pożyczek. W ten sposób zastawiona kwota może zostać odzyskana na giełdzie.</a:t>
            </a:r>
          </a:p>
          <a:p>
            <a:endParaRPr lang="en-US" sz="1050" dirty="0"/>
          </a:p>
          <a:p>
            <a:r>
              <a:rPr lang="en-US" sz="1050" b="1" dirty="0" err="1">
                <a:solidFill>
                  <a:srgbClr val="F79037"/>
                </a:solidFill>
              </a:rPr>
              <a:t>Stakowanie</a:t>
            </a:r>
            <a:r>
              <a:rPr lang="en-US" sz="1050" b="1" dirty="0">
                <a:solidFill>
                  <a:srgbClr val="F79037"/>
                </a:solidFill>
              </a:rPr>
              <a:t> </a:t>
            </a:r>
          </a:p>
          <a:p>
            <a:r>
              <a:rPr lang="pl-PL" sz="1050" dirty="0"/>
              <a:t>Jeśli </a:t>
            </a:r>
            <a:r>
              <a:rPr lang="pl-PL" sz="1050" dirty="0" err="1"/>
              <a:t>kryptowaluta</a:t>
            </a:r>
            <a:r>
              <a:rPr lang="pl-PL" sz="1050" dirty="0"/>
              <a:t>, którą posiadasz, pozwala na </a:t>
            </a:r>
            <a:r>
              <a:rPr lang="pl-PL" sz="1050" dirty="0" err="1"/>
              <a:t>stakowanie</a:t>
            </a:r>
            <a:r>
              <a:rPr lang="pl-PL" sz="1050" dirty="0"/>
              <a:t> (np. </a:t>
            </a:r>
            <a:r>
              <a:rPr lang="pl-PL" sz="1050" dirty="0" err="1"/>
              <a:t>Ethereum</a:t>
            </a:r>
            <a:r>
              <a:rPr lang="pl-PL" sz="1050" dirty="0"/>
              <a:t>, </a:t>
            </a:r>
            <a:r>
              <a:rPr lang="pl-PL" sz="1050" dirty="0" err="1"/>
              <a:t>Tezos</a:t>
            </a:r>
            <a:r>
              <a:rPr lang="pl-PL" sz="1050" dirty="0"/>
              <a:t>, </a:t>
            </a:r>
            <a:r>
              <a:rPr lang="pl-PL" sz="1050" dirty="0" err="1"/>
              <a:t>Cosmos</a:t>
            </a:r>
            <a:r>
              <a:rPr lang="pl-PL" sz="1050" dirty="0"/>
              <a:t>, Solana i </a:t>
            </a:r>
            <a:r>
              <a:rPr lang="pl-PL" sz="1050" dirty="0" err="1"/>
              <a:t>Cardano</a:t>
            </a:r>
            <a:r>
              <a:rPr lang="pl-PL" sz="1050" dirty="0"/>
              <a:t>), możesz zastawić część swoich zasobów i z czasem otrzymać procentową nagrodę. Powodem, dla którego </a:t>
            </a:r>
            <a:r>
              <a:rPr lang="pl-PL" sz="1050" dirty="0" err="1"/>
              <a:t>kryptowaluty</a:t>
            </a:r>
            <a:r>
              <a:rPr lang="pl-PL" sz="1050" dirty="0"/>
              <a:t> zyskują nagrody podczas </a:t>
            </a:r>
            <a:r>
              <a:rPr lang="pl-PL" sz="1050" dirty="0" err="1"/>
              <a:t>stakowania</a:t>
            </a:r>
            <a:r>
              <a:rPr lang="pl-PL" sz="1050" dirty="0"/>
              <a:t>, jest to, że </a:t>
            </a:r>
            <a:r>
              <a:rPr lang="pl-PL" sz="1050" dirty="0" err="1"/>
              <a:t>blockchain</a:t>
            </a:r>
            <a:r>
              <a:rPr lang="pl-PL" sz="1050" dirty="0"/>
              <a:t> robi w tym czasie z nich użytek. </a:t>
            </a:r>
            <a:r>
              <a:rPr lang="pl-PL" sz="1050" dirty="0" err="1"/>
              <a:t>Kryptowaluty</a:t>
            </a:r>
            <a:r>
              <a:rPr lang="pl-PL" sz="1050" dirty="0"/>
              <a:t> umożliwiające </a:t>
            </a:r>
            <a:r>
              <a:rPr lang="pl-PL" sz="1050" dirty="0" err="1"/>
              <a:t>staking</a:t>
            </a:r>
            <a:r>
              <a:rPr lang="pl-PL" sz="1050" dirty="0"/>
              <a:t> wykorzystują mechanizm konsensusu </a:t>
            </a:r>
            <a:r>
              <a:rPr lang="pl-PL" sz="1050" dirty="0" err="1"/>
              <a:t>PoS.</a:t>
            </a:r>
            <a:r>
              <a:rPr lang="pl-PL" sz="1050" dirty="0"/>
              <a:t> Jeśli zastawiasz swoją </a:t>
            </a:r>
            <a:r>
              <a:rPr lang="pl-PL" sz="1050" dirty="0" err="1"/>
              <a:t>kryptowalutę</a:t>
            </a:r>
            <a:r>
              <a:rPr lang="pl-PL" sz="1050" dirty="0"/>
              <a:t>, staje się ona częścią udziału (lub stawki) innej osoby w sieci, aby zwiększyć prawdopodobieństwo zatwierdzenia kolejnego bloku. Chociaż możesz pożyczać wszystkie </a:t>
            </a:r>
            <a:r>
              <a:rPr lang="pl-PL" sz="1050" dirty="0" err="1"/>
              <a:t>kryptowaluty</a:t>
            </a:r>
            <a:r>
              <a:rPr lang="pl-PL" sz="1050" dirty="0"/>
              <a:t>, </a:t>
            </a:r>
            <a:r>
              <a:rPr lang="pl-PL" sz="1050" dirty="0" err="1"/>
              <a:t>staking</a:t>
            </a:r>
            <a:r>
              <a:rPr lang="pl-PL" sz="1050" dirty="0"/>
              <a:t> jest koncepcją wyłącznie dla </a:t>
            </a:r>
            <a:r>
              <a:rPr lang="pl-PL" sz="1050" dirty="0" err="1"/>
              <a:t>kryptowalut</a:t>
            </a:r>
            <a:r>
              <a:rPr lang="pl-PL" sz="1050" dirty="0"/>
              <a:t> opartych na </a:t>
            </a:r>
            <a:r>
              <a:rPr lang="pl-PL" sz="1050" dirty="0" err="1"/>
              <a:t>PoS.</a:t>
            </a:r>
            <a:endParaRPr lang="pl-PL" sz="1050" dirty="0"/>
          </a:p>
        </p:txBody>
      </p:sp>
      <p:sp>
        <p:nvSpPr>
          <p:cNvPr id="34" name="Text Placeholder 17">
            <a:extLst>
              <a:ext uri="{FF2B5EF4-FFF2-40B4-BE49-F238E27FC236}">
                <a16:creationId xmlns:a16="http://schemas.microsoft.com/office/drawing/2014/main" id="{3D99AF6C-4378-EA35-DB42-2B30A0589B0C}"/>
              </a:ext>
            </a:extLst>
          </p:cNvPr>
          <p:cNvSpPr>
            <a:spLocks noGrp="1"/>
          </p:cNvSpPr>
          <p:nvPr/>
        </p:nvSpPr>
        <p:spPr>
          <a:xfrm>
            <a:off x="968744" y="5729609"/>
            <a:ext cx="6143488" cy="34138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Przykład</a:t>
            </a:r>
            <a:r>
              <a:rPr lang="en-US" b="1" dirty="0">
                <a:solidFill>
                  <a:srgbClr val="F79037"/>
                </a:solidFill>
              </a:rPr>
              <a:t> </a:t>
            </a:r>
            <a:r>
              <a:rPr lang="en-US" b="1" dirty="0" err="1">
                <a:solidFill>
                  <a:srgbClr val="F79037"/>
                </a:solidFill>
              </a:rPr>
              <a:t>pożyczenia</a:t>
            </a:r>
            <a:r>
              <a:rPr lang="en-US" b="1" dirty="0">
                <a:solidFill>
                  <a:srgbClr val="F79037"/>
                </a:solidFill>
              </a:rPr>
              <a:t> (</a:t>
            </a:r>
            <a:r>
              <a:rPr lang="en-US" b="1" dirty="0" err="1">
                <a:solidFill>
                  <a:srgbClr val="F79037"/>
                </a:solidFill>
              </a:rPr>
              <a:t>komuś</a:t>
            </a:r>
            <a:r>
              <a:rPr lang="en-US" b="1" dirty="0">
                <a:solidFill>
                  <a:srgbClr val="F79037"/>
                </a:solidFill>
              </a:rPr>
              <a:t>)</a:t>
            </a:r>
          </a:p>
        </p:txBody>
      </p:sp>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en-US" b="1" dirty="0">
                <a:solidFill>
                  <a:srgbClr val="8E2F91"/>
                </a:solidFill>
                <a:effectLst/>
                <a:latin typeface="Calibri" panose="020F0502020204030204" pitchFamily="34" charset="0"/>
                <a:ea typeface="Times New Roman" panose="02020603050405020304" pitchFamily="18" charset="0"/>
              </a:rPr>
              <a:t>PRODUKTY I USŁUGI KRYPTO</a:t>
            </a:r>
            <a:endParaRPr lang="en-US" dirty="0">
              <a:solidFill>
                <a:srgbClr val="8E2F91"/>
              </a:solidFill>
              <a:cs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769134"/>
            <a:ext cx="6036131" cy="34700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Bef>
                <a:spcPts val="1800"/>
              </a:spcBef>
              <a:spcAft>
                <a:spcPts val="600"/>
              </a:spcAft>
            </a:pPr>
            <a:r>
              <a:rPr lang="pl-PL" sz="1100" dirty="0">
                <a:solidFill>
                  <a:srgbClr val="000000"/>
                </a:solidFill>
                <a:effectLst/>
                <a:latin typeface="Calibri" panose="020F0502020204030204" pitchFamily="34" charset="0"/>
                <a:ea typeface="Times New Roman" panose="02020603050405020304" pitchFamily="18" charset="0"/>
              </a:rPr>
              <a:t>W dalszej części dowiesz się o koncepcji pożyczania, udzielania pożyczek i </a:t>
            </a:r>
            <a:r>
              <a:rPr lang="pl-PL" sz="1100" dirty="0" err="1">
                <a:solidFill>
                  <a:srgbClr val="000000"/>
                </a:solidFill>
                <a:effectLst/>
                <a:latin typeface="Calibri" panose="020F0502020204030204" pitchFamily="34" charset="0"/>
                <a:ea typeface="Times New Roman" panose="02020603050405020304" pitchFamily="18" charset="0"/>
              </a:rPr>
              <a:t>stakingu</a:t>
            </a:r>
            <a:r>
              <a:rPr lang="pl-PL" sz="1100" dirty="0">
                <a:solidFill>
                  <a:srgbClr val="000000"/>
                </a:solidFill>
                <a:effectLst/>
                <a:latin typeface="Calibri" panose="020F0502020204030204" pitchFamily="34" charset="0"/>
                <a:ea typeface="Times New Roman" panose="02020603050405020304" pitchFamily="18" charset="0"/>
              </a:rPr>
              <a:t>.</a:t>
            </a: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232034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1.1 Pożyczanie i udzielanie pożyczek </a:t>
            </a:r>
          </a:p>
          <a:p>
            <a:endParaRPr lang="en-US" sz="1800" b="0" dirty="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950769"/>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Kryptopożyczki</a:t>
            </a:r>
            <a:r>
              <a:rPr lang="pl-PL" sz="1100" dirty="0">
                <a:effectLst/>
                <a:latin typeface="Calibri" panose="020F0502020204030204" pitchFamily="34" charset="0"/>
                <a:ea typeface="Times New Roman" panose="02020603050405020304" pitchFamily="18" charset="0"/>
                <a:cs typeface="Calibri" panose="020F0502020204030204" pitchFamily="34" charset="0"/>
              </a:rPr>
              <a:t> odnoszą się do funkcji w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DeFi</a:t>
            </a:r>
            <a:r>
              <a:rPr lang="pl-PL" sz="1100" dirty="0">
                <a:effectLst/>
                <a:latin typeface="Calibri" panose="020F0502020204030204" pitchFamily="34" charset="0"/>
                <a:ea typeface="Times New Roman" panose="02020603050405020304" pitchFamily="18" charset="0"/>
                <a:cs typeface="Calibri" panose="020F0502020204030204" pitchFamily="34" charset="0"/>
              </a:rPr>
              <a:t>, która pozwala inwestorom pożyczać swoje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kryptowaluty</a:t>
            </a:r>
            <a:r>
              <a:rPr lang="pl-PL" sz="1100" dirty="0">
                <a:effectLst/>
                <a:latin typeface="Calibri" panose="020F0502020204030204" pitchFamily="34" charset="0"/>
                <a:ea typeface="Times New Roman" panose="02020603050405020304" pitchFamily="18" charset="0"/>
                <a:cs typeface="Calibri" panose="020F0502020204030204" pitchFamily="34" charset="0"/>
              </a:rPr>
              <a:t> różnym pożyczkobiorcom. W ten sposób pożyczkodawcy otrzymują w zamian odsetki, zwane również dywidendami kryptograficznymi. Wiele platform specjalizujących się w </a:t>
            </a:r>
            <a:r>
              <a:rPr lang="pl-PL" sz="1100" dirty="0">
                <a:effectLst/>
                <a:latin typeface="Calibri" panose="020F0502020204030204" pitchFamily="34" charset="0"/>
                <a:ea typeface="Times New Roman" panose="02020603050405020304" pitchFamily="18" charset="0"/>
                <a:cs typeface="Calibri" panose="020F0502020204030204" pitchFamily="34" charset="0"/>
                <a:hlinkClick r:id="rId2"/>
              </a:rPr>
              <a:t>pożyczaniu </a:t>
            </a:r>
            <a:r>
              <a:rPr lang="pl-PL" sz="1100" dirty="0" err="1">
                <a:effectLst/>
                <a:latin typeface="Calibri" panose="020F0502020204030204" pitchFamily="34" charset="0"/>
                <a:ea typeface="Times New Roman" panose="02020603050405020304" pitchFamily="18" charset="0"/>
                <a:cs typeface="Calibri" panose="020F0502020204030204" pitchFamily="34" charset="0"/>
                <a:hlinkClick r:id="rId2"/>
              </a:rPr>
              <a:t>kryptowalut</a:t>
            </a:r>
            <a:r>
              <a:rPr lang="pl-PL" sz="1100" dirty="0">
                <a:effectLst/>
                <a:latin typeface="Calibri" panose="020F0502020204030204" pitchFamily="34" charset="0"/>
                <a:ea typeface="Times New Roman" panose="02020603050405020304" pitchFamily="18" charset="0"/>
                <a:cs typeface="Calibri" panose="020F0502020204030204" pitchFamily="34" charset="0"/>
                <a:hlinkClick r:id="rId2"/>
              </a:rPr>
              <a:t> </a:t>
            </a:r>
            <a:r>
              <a:rPr lang="pl-PL" sz="1100" dirty="0">
                <a:effectLst/>
                <a:latin typeface="Calibri" panose="020F0502020204030204" pitchFamily="34" charset="0"/>
                <a:ea typeface="Times New Roman" panose="02020603050405020304" pitchFamily="18" charset="0"/>
                <a:cs typeface="Calibri" panose="020F0502020204030204" pitchFamily="34" charset="0"/>
              </a:rPr>
              <a:t>akceptuje również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stablecoiny</a:t>
            </a:r>
            <a:r>
              <a:rPr lang="pl-PL" sz="1100" dirty="0">
                <a:effectLst/>
                <a:latin typeface="Calibri" panose="020F0502020204030204" pitchFamily="34" charset="0"/>
                <a:ea typeface="Times New Roman" panose="02020603050405020304" pitchFamily="18" charset="0"/>
                <a:cs typeface="Calibri" panose="020F0502020204030204" pitchFamily="34" charset="0"/>
              </a:rPr>
              <a:t>. W ten sposób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kryptowaluty</a:t>
            </a:r>
            <a:r>
              <a:rPr lang="pl-PL" sz="1100" dirty="0">
                <a:effectLst/>
                <a:latin typeface="Calibri" panose="020F0502020204030204" pitchFamily="34" charset="0"/>
                <a:ea typeface="Times New Roman" panose="02020603050405020304" pitchFamily="18" charset="0"/>
                <a:cs typeface="Calibri" panose="020F0502020204030204" pitchFamily="34" charset="0"/>
              </a:rPr>
              <a:t> wykraczają poza bycie metodą płatności i mogą również działać jako narzędzie inwestycyjne. Podczas pożyczania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a:t>
            </a:r>
            <a:r>
              <a:rPr lang="pl-PL" sz="1100" dirty="0">
                <a:effectLst/>
                <a:latin typeface="Calibri" panose="020F0502020204030204" pitchFamily="34" charset="0"/>
                <a:ea typeface="Times New Roman" panose="02020603050405020304" pitchFamily="18" charset="0"/>
                <a:cs typeface="Calibri" panose="020F0502020204030204" pitchFamily="34" charset="0"/>
              </a:rPr>
              <a:t> należy pamiętać, że traci się do nich dostęp na czas użyczenia.</a:t>
            </a:r>
          </a:p>
        </p:txBody>
      </p:sp>
      <p:grpSp>
        <p:nvGrpSpPr>
          <p:cNvPr id="3" name="object 15">
            <a:extLst>
              <a:ext uri="{FF2B5EF4-FFF2-40B4-BE49-F238E27FC236}">
                <a16:creationId xmlns:a16="http://schemas.microsoft.com/office/drawing/2014/main" id="{D1E1729F-2DD6-6448-B541-C76BE2A3F877}"/>
              </a:ext>
            </a:extLst>
          </p:cNvPr>
          <p:cNvGrpSpPr/>
          <p:nvPr/>
        </p:nvGrpSpPr>
        <p:grpSpPr>
          <a:xfrm>
            <a:off x="4277272" y="3004233"/>
            <a:ext cx="3047022" cy="1729173"/>
            <a:chOff x="485139" y="4586859"/>
            <a:chExt cx="3134043" cy="1778557"/>
          </a:xfrm>
        </p:grpSpPr>
        <p:pic>
          <p:nvPicPr>
            <p:cNvPr id="5" name="object 16">
              <a:extLst>
                <a:ext uri="{FF2B5EF4-FFF2-40B4-BE49-F238E27FC236}">
                  <a16:creationId xmlns:a16="http://schemas.microsoft.com/office/drawing/2014/main" id="{BBE81426-A3A2-DC54-424C-5079CD47008E}"/>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1" name="object 17">
              <a:extLst>
                <a:ext uri="{FF2B5EF4-FFF2-40B4-BE49-F238E27FC236}">
                  <a16:creationId xmlns:a16="http://schemas.microsoft.com/office/drawing/2014/main" id="{7D3A1823-8077-CA93-6BB1-68A83B0E0B0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3" name="object 18">
              <a:extLst>
                <a:ext uri="{FF2B5EF4-FFF2-40B4-BE49-F238E27FC236}">
                  <a16:creationId xmlns:a16="http://schemas.microsoft.com/office/drawing/2014/main" id="{B425F8EB-2B3D-8E8A-9F8C-B9339CBE82C6}"/>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5" name="object 19">
              <a:extLst>
                <a:ext uri="{FF2B5EF4-FFF2-40B4-BE49-F238E27FC236}">
                  <a16:creationId xmlns:a16="http://schemas.microsoft.com/office/drawing/2014/main" id="{239AF68C-1283-BA37-3A58-BFFDEF248CC8}"/>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6" name="object 20">
              <a:extLst>
                <a:ext uri="{FF2B5EF4-FFF2-40B4-BE49-F238E27FC236}">
                  <a16:creationId xmlns:a16="http://schemas.microsoft.com/office/drawing/2014/main" id="{5EE7739C-C3A7-4624-E9ED-0F1B0B0004AF}"/>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9" name="Picture 18">
            <a:extLst>
              <a:ext uri="{FF2B5EF4-FFF2-40B4-BE49-F238E27FC236}">
                <a16:creationId xmlns:a16="http://schemas.microsoft.com/office/drawing/2014/main" id="{F02FD7F3-D81B-3D02-B260-D95D37FBD89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3089822"/>
            <a:ext cx="2319372" cy="1498655"/>
          </a:xfrm>
          <a:prstGeom prst="rect">
            <a:avLst/>
          </a:prstGeom>
        </p:spPr>
      </p:pic>
      <p:grpSp>
        <p:nvGrpSpPr>
          <p:cNvPr id="20" name="Group 19">
            <a:extLst>
              <a:ext uri="{FF2B5EF4-FFF2-40B4-BE49-F238E27FC236}">
                <a16:creationId xmlns:a16="http://schemas.microsoft.com/office/drawing/2014/main" id="{8605A959-8B06-D7A2-A0EE-FA1A47D08A68}"/>
              </a:ext>
            </a:extLst>
          </p:cNvPr>
          <p:cNvGrpSpPr/>
          <p:nvPr/>
        </p:nvGrpSpPr>
        <p:grpSpPr>
          <a:xfrm>
            <a:off x="3985475" y="3408937"/>
            <a:ext cx="913739" cy="742396"/>
            <a:chOff x="7585326" y="6464727"/>
            <a:chExt cx="913739" cy="742396"/>
          </a:xfrm>
        </p:grpSpPr>
        <p:sp>
          <p:nvSpPr>
            <p:cNvPr id="21" name="Oval 20">
              <a:extLst>
                <a:ext uri="{FF2B5EF4-FFF2-40B4-BE49-F238E27FC236}">
                  <a16:creationId xmlns:a16="http://schemas.microsoft.com/office/drawing/2014/main" id="{0DC7DE8F-768F-E122-F3D8-10BBDDE0B805}"/>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
              <a:extLst>
                <a:ext uri="{FF2B5EF4-FFF2-40B4-BE49-F238E27FC236}">
                  <a16:creationId xmlns:a16="http://schemas.microsoft.com/office/drawing/2014/main" id="{F102F08B-F33F-D0BE-CCC0-FA8448E0A685}"/>
                </a:ext>
              </a:extLst>
            </p:cNvPr>
            <p:cNvSpPr txBox="1">
              <a:spLocks/>
            </p:cNvSpPr>
            <p:nvPr/>
          </p:nvSpPr>
          <p:spPr>
            <a:xfrm rot="1419617">
              <a:off x="7585326" y="6601711"/>
              <a:ext cx="913739"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err="1">
                  <a:solidFill>
                    <a:schemeClr val="bg1"/>
                  </a:solidFill>
                  <a:latin typeface="Calibri" panose="020F0502020204030204" pitchFamily="34" charset="0"/>
                  <a:cs typeface="Calibri" panose="020F0502020204030204" pitchFamily="34" charset="0"/>
                  <a:hlinkClick r:id="rId2"/>
                </a:rPr>
                <a:t>Kliknij</a:t>
              </a:r>
              <a:r>
                <a:rPr lang="en-US" sz="1200" b="1" dirty="0">
                  <a:solidFill>
                    <a:schemeClr val="bg1"/>
                  </a:solidFill>
                  <a:latin typeface="Calibri" panose="020F0502020204030204" pitchFamily="34" charset="0"/>
                  <a:cs typeface="Calibri" panose="020F0502020204030204" pitchFamily="34" charset="0"/>
                  <a:hlinkClick r:id="rId2"/>
                </a:rPr>
                <a:t>, aby </a:t>
              </a:r>
              <a:r>
                <a:rPr lang="en-US" sz="1200" b="1" dirty="0" err="1">
                  <a:solidFill>
                    <a:schemeClr val="bg1"/>
                  </a:solidFill>
                  <a:latin typeface="Calibri" panose="020F0502020204030204" pitchFamily="34" charset="0"/>
                  <a:cs typeface="Calibri" panose="020F0502020204030204" pitchFamily="34" charset="0"/>
                  <a:hlinkClick r:id="rId2"/>
                </a:rPr>
                <a:t>przeczytać</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25" name="Text Placeholder 17">
            <a:extLst>
              <a:ext uri="{FF2B5EF4-FFF2-40B4-BE49-F238E27FC236}">
                <a16:creationId xmlns:a16="http://schemas.microsoft.com/office/drawing/2014/main" id="{0C6AF86A-EF1F-E436-A10A-07E042C1A035}"/>
              </a:ext>
            </a:extLst>
          </p:cNvPr>
          <p:cNvSpPr txBox="1">
            <a:spLocks/>
          </p:cNvSpPr>
          <p:nvPr/>
        </p:nvSpPr>
        <p:spPr>
          <a:xfrm>
            <a:off x="1425569" y="6043542"/>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t>Pożyczkodawca posiada 5 </a:t>
            </a:r>
            <a:r>
              <a:rPr lang="pl-PL" dirty="0" err="1"/>
              <a:t>bitcoinów</a:t>
            </a:r>
            <a:r>
              <a:rPr lang="pl-PL" dirty="0"/>
              <a:t> i chce otrzymywać z nich stały dochód pasywny, wpłacając je do portfela platformy pożyczkowej </a:t>
            </a:r>
            <a:r>
              <a:rPr lang="pl-PL" dirty="0" err="1"/>
              <a:t>kryptowalut</a:t>
            </a:r>
            <a:r>
              <a:rPr lang="pl-PL" dirty="0"/>
              <a:t>.</a:t>
            </a:r>
            <a:endParaRPr lang="en-US" dirty="0"/>
          </a:p>
        </p:txBody>
      </p:sp>
      <p:sp>
        <p:nvSpPr>
          <p:cNvPr id="30" name="TextBox 29">
            <a:extLst>
              <a:ext uri="{FF2B5EF4-FFF2-40B4-BE49-F238E27FC236}">
                <a16:creationId xmlns:a16="http://schemas.microsoft.com/office/drawing/2014/main" id="{28FE899D-C6E1-18F8-0A61-C3511FA5EFC5}"/>
              </a:ext>
            </a:extLst>
          </p:cNvPr>
          <p:cNvSpPr txBox="1"/>
          <p:nvPr/>
        </p:nvSpPr>
        <p:spPr>
          <a:xfrm>
            <a:off x="861409" y="59458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31" name="Text Placeholder 17">
            <a:extLst>
              <a:ext uri="{FF2B5EF4-FFF2-40B4-BE49-F238E27FC236}">
                <a16:creationId xmlns:a16="http://schemas.microsoft.com/office/drawing/2014/main" id="{A062D48A-A00C-D6CC-59CA-7DB76E69ED7C}"/>
              </a:ext>
            </a:extLst>
          </p:cNvPr>
          <p:cNvSpPr txBox="1">
            <a:spLocks/>
          </p:cNvSpPr>
          <p:nvPr/>
        </p:nvSpPr>
        <p:spPr>
          <a:xfrm>
            <a:off x="1437444" y="7023690"/>
            <a:ext cx="2154529" cy="855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t>Co miesiąc lub co tydzień pożyczkodawca będzie otrzymywał odsetki (stopy procentowe różnią się znacznie w zależności od </a:t>
            </a:r>
            <a:r>
              <a:rPr lang="pl-PL" dirty="0" err="1"/>
              <a:t>kryptowaluty</a:t>
            </a:r>
            <a:r>
              <a:rPr lang="pl-PL" dirty="0"/>
              <a:t> i wymiany).</a:t>
            </a:r>
            <a:endParaRPr lang="en-US" dirty="0"/>
          </a:p>
        </p:txBody>
      </p:sp>
      <p:sp>
        <p:nvSpPr>
          <p:cNvPr id="32" name="TextBox 31">
            <a:extLst>
              <a:ext uri="{FF2B5EF4-FFF2-40B4-BE49-F238E27FC236}">
                <a16:creationId xmlns:a16="http://schemas.microsoft.com/office/drawing/2014/main" id="{28BB95FC-5110-355D-1320-CCDA1185B0F3}"/>
              </a:ext>
            </a:extLst>
          </p:cNvPr>
          <p:cNvSpPr txBox="1"/>
          <p:nvPr/>
        </p:nvSpPr>
        <p:spPr>
          <a:xfrm>
            <a:off x="873284" y="68602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35285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Jak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działają</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kryptopożyczki</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p>
          <a:p>
            <a:r>
              <a:rPr lang="pl-PL" sz="1100" dirty="0">
                <a:solidFill>
                  <a:srgbClr val="1E2329"/>
                </a:solidFill>
                <a:effectLst/>
                <a:latin typeface="Calibri" panose="020F0502020204030204" pitchFamily="34" charset="0"/>
                <a:ea typeface="Times New Roman" panose="02020603050405020304" pitchFamily="18" charset="0"/>
                <a:cs typeface="Calibri" panose="020F0502020204030204" pitchFamily="34" charset="0"/>
              </a:rPr>
              <a:t>Pożyczki kryptograficzne zwykle obejmują trzy strony:</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1483047" y="1568455"/>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ffectLst/>
                <a:latin typeface="Calibri" panose="020F0502020204030204" pitchFamily="34" charset="0"/>
                <a:ea typeface="Times New Roman" panose="02020603050405020304" pitchFamily="18" charset="0"/>
              </a:rPr>
              <a:t>Pożyczkodawca</a:t>
            </a:r>
            <a:r>
              <a:rPr lang="pl-PL" b="1" dirty="0">
                <a:solidFill>
                  <a:srgbClr val="F79037"/>
                </a:solidFill>
                <a:effectLst/>
                <a:latin typeface="Calibri" panose="020F0502020204030204" pitchFamily="34" charset="0"/>
                <a:ea typeface="Times New Roman" panose="02020603050405020304" pitchFamily="18" charset="0"/>
              </a:rPr>
              <a:t>,</a:t>
            </a:r>
            <a:endParaRPr lang="en-US" b="1" dirty="0">
              <a:solidFill>
                <a:srgbClr val="F79037"/>
              </a:solidFill>
            </a:endParaRPr>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118326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BAB49149-89E8-BF13-C6E6-85767BC77D35}"/>
              </a:ext>
            </a:extLst>
          </p:cNvPr>
          <p:cNvSpPr txBox="1">
            <a:spLocks/>
          </p:cNvSpPr>
          <p:nvPr/>
        </p:nvSpPr>
        <p:spPr>
          <a:xfrm>
            <a:off x="3779837" y="1777189"/>
            <a:ext cx="3037702" cy="528188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rgbClr val="000000"/>
                </a:solidFill>
                <a:cs typeface="+mn-cs"/>
              </a:rPr>
              <a:t>W większości przypadków kredytobiorca musi przedstawić zabezpieczenie, zanim zostanie zakwalifikowany do pożyczenia jakiejkolwiek </a:t>
            </a:r>
            <a:r>
              <a:rPr lang="pl-PL" dirty="0" err="1">
                <a:solidFill>
                  <a:srgbClr val="000000"/>
                </a:solidFill>
                <a:cs typeface="+mn-cs"/>
              </a:rPr>
              <a:t>kryptowaluty</a:t>
            </a:r>
            <a:r>
              <a:rPr lang="pl-PL" dirty="0">
                <a:solidFill>
                  <a:srgbClr val="000000"/>
                </a:solidFill>
                <a:cs typeface="+mn-cs"/>
              </a:rPr>
              <a:t>. Wyjątkiem są pożyczki błyskawiczne, z których można korzystać bez zabezpieczeń. Pożyczkodawcy mogą dodawać swoje </a:t>
            </a:r>
            <a:r>
              <a:rPr lang="pl-PL" dirty="0" err="1">
                <a:solidFill>
                  <a:srgbClr val="000000"/>
                </a:solidFill>
                <a:cs typeface="+mn-cs"/>
              </a:rPr>
              <a:t>kryptowaluty</a:t>
            </a:r>
            <a:r>
              <a:rPr lang="pl-PL" dirty="0">
                <a:solidFill>
                  <a:srgbClr val="000000"/>
                </a:solidFill>
                <a:cs typeface="+mn-cs"/>
              </a:rPr>
              <a:t> do tak zwanej puli, która zarządza całym procesem udzielania pożyczek i przekazuje pożyczkodawcy część odsetek. Pożyczanie za pośrednictwem scentralizowanych platform finansowych Fi, w przeciwieństwie do brania pożyczek, działa nieco inaczej. Zamiast pożyczać wszystkie pieniądze tylko jednej osobie, scentralizowane giełdy wykorzystują pule płynności, aby pożyczać pieniądze wielu użytkownikom jednocześnie. W rezultacie nie jesteś informowany, komu przekazywana jest twoja krypto, ale platforma daje ci obligacje, które gwarantują twoje pożyczki, czyniąc całość bezpiecznym przedsięwzięciem. Po wygaśnięciu takiej pożyczki obligacje można zwrócić w celu odzyskania środków wraz z naliczonymi odsetkami.</a:t>
            </a:r>
          </a:p>
          <a:p>
            <a:pPr algn="just"/>
            <a:endParaRPr lang="en-US" dirty="0">
              <a:solidFill>
                <a:srgbClr val="000000"/>
              </a:solidFill>
              <a:cs typeface="+mn-cs"/>
            </a:endParaRPr>
          </a:p>
          <a:p>
            <a:pPr algn="just"/>
            <a:r>
              <a:rPr lang="en-US" b="1" dirty="0" err="1">
                <a:solidFill>
                  <a:srgbClr val="F79037"/>
                </a:solidFill>
                <a:cs typeface="+mn-cs"/>
              </a:rPr>
              <a:t>Oprocentowanie</a:t>
            </a:r>
            <a:r>
              <a:rPr lang="en-US" b="1" dirty="0">
                <a:solidFill>
                  <a:srgbClr val="F79037"/>
                </a:solidFill>
                <a:cs typeface="+mn-cs"/>
              </a:rPr>
              <a:t> </a:t>
            </a:r>
            <a:r>
              <a:rPr lang="en-US" b="1" dirty="0" err="1">
                <a:solidFill>
                  <a:srgbClr val="F79037"/>
                </a:solidFill>
                <a:cs typeface="+mn-cs"/>
              </a:rPr>
              <a:t>pożyczek</a:t>
            </a:r>
            <a:r>
              <a:rPr lang="en-US" b="1" dirty="0">
                <a:solidFill>
                  <a:srgbClr val="F79037"/>
                </a:solidFill>
                <a:cs typeface="+mn-cs"/>
              </a:rPr>
              <a:t> </a:t>
            </a:r>
            <a:r>
              <a:rPr lang="en-US" b="1" dirty="0" err="1">
                <a:solidFill>
                  <a:srgbClr val="F79037"/>
                </a:solidFill>
                <a:cs typeface="+mn-cs"/>
              </a:rPr>
              <a:t>kryptograficznych</a:t>
            </a:r>
            <a:endParaRPr lang="en-US" b="1" dirty="0">
              <a:solidFill>
                <a:srgbClr val="F79037"/>
              </a:solidFill>
              <a:cs typeface="+mn-cs"/>
            </a:endParaRPr>
          </a:p>
          <a:p>
            <a:pPr algn="just"/>
            <a:r>
              <a:rPr lang="pl-PL" dirty="0">
                <a:solidFill>
                  <a:srgbClr val="000000"/>
                </a:solidFill>
                <a:cs typeface="+mn-cs"/>
              </a:rPr>
              <a:t>Jak wspomniano, każda platforma ma różne stawki za pożyczanie </a:t>
            </a:r>
            <a:r>
              <a:rPr lang="pl-PL" dirty="0" err="1">
                <a:solidFill>
                  <a:srgbClr val="000000"/>
                </a:solidFill>
                <a:cs typeface="+mn-cs"/>
              </a:rPr>
              <a:t>kryptowalut</a:t>
            </a:r>
            <a:r>
              <a:rPr lang="pl-PL" dirty="0">
                <a:solidFill>
                  <a:srgbClr val="000000"/>
                </a:solidFill>
                <a:cs typeface="+mn-cs"/>
              </a:rPr>
              <a:t>. Chociaż istnieje pewien zwrot z inwestycji dla każdej platformy pożyczek kryptograficznych, istnieją również różne ryzyka w zależności od wybranej platformy. Podobnie jak w przypadku strategii inwestycyjnych, krypto-pożyczkodawcy zwykle korzystają z kilku różnych platform, aby rozłożyć ryzyko i zdywersyfikować swoje inwestycje.</a:t>
            </a:r>
          </a:p>
          <a:p>
            <a:pPr algn="just"/>
            <a:endParaRPr lang="en-US" dirty="0">
              <a:solidFill>
                <a:srgbClr val="000000"/>
              </a:solidFill>
              <a:cs typeface="+mn-cs"/>
            </a:endParaRPr>
          </a:p>
          <a:p>
            <a:pPr algn="just"/>
            <a:r>
              <a:rPr lang="pl-PL" dirty="0">
                <a:solidFill>
                  <a:srgbClr val="000000"/>
                </a:solidFill>
                <a:cs typeface="+mn-cs"/>
              </a:rPr>
              <a:t>Jeśli chodzi o pożyczki kryptograficzne, można oczekiwać rocznej rentowności:</a:t>
            </a:r>
            <a:endParaRPr lang="en-US" dirty="0">
              <a:solidFill>
                <a:srgbClr val="000000"/>
              </a:solidFill>
              <a:cs typeface="+mn-cs"/>
            </a:endParaRPr>
          </a:p>
        </p:txBody>
      </p:sp>
      <p:sp>
        <p:nvSpPr>
          <p:cNvPr id="6" name="Text Placeholder 17">
            <a:extLst>
              <a:ext uri="{FF2B5EF4-FFF2-40B4-BE49-F238E27FC236}">
                <a16:creationId xmlns:a16="http://schemas.microsoft.com/office/drawing/2014/main" id="{2112DA09-19C0-700A-83E0-0E1CCDDE9BD5}"/>
              </a:ext>
            </a:extLst>
          </p:cNvPr>
          <p:cNvSpPr txBox="1">
            <a:spLocks/>
          </p:cNvSpPr>
          <p:nvPr/>
        </p:nvSpPr>
        <p:spPr>
          <a:xfrm>
            <a:off x="1519853" y="349053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effectLst/>
                <a:latin typeface="Calibri" panose="020F0502020204030204" pitchFamily="34" charset="0"/>
                <a:ea typeface="Times New Roman" panose="02020603050405020304" pitchFamily="18" charset="0"/>
              </a:rPr>
              <a:t>platforma </a:t>
            </a:r>
            <a:r>
              <a:rPr lang="pl-PL" b="1" dirty="0" err="1">
                <a:solidFill>
                  <a:srgbClr val="F79037"/>
                </a:solidFill>
                <a:effectLst/>
                <a:latin typeface="Calibri" panose="020F0502020204030204" pitchFamily="34" charset="0"/>
                <a:ea typeface="Times New Roman" panose="02020603050405020304" pitchFamily="18" charset="0"/>
              </a:rPr>
              <a:t>DeFi</a:t>
            </a:r>
            <a:r>
              <a:rPr lang="pl-PL" b="1" dirty="0">
                <a:solidFill>
                  <a:srgbClr val="F79037"/>
                </a:solidFill>
                <a:effectLst/>
                <a:latin typeface="Calibri" panose="020F0502020204030204" pitchFamily="34" charset="0"/>
                <a:ea typeface="Times New Roman" panose="02020603050405020304" pitchFamily="18" charset="0"/>
              </a:rPr>
              <a:t> lub giełda </a:t>
            </a:r>
            <a:r>
              <a:rPr lang="pl-PL" b="1" dirty="0" err="1">
                <a:solidFill>
                  <a:srgbClr val="F79037"/>
                </a:solidFill>
                <a:effectLst/>
                <a:latin typeface="Calibri" panose="020F0502020204030204" pitchFamily="34" charset="0"/>
                <a:ea typeface="Times New Roman" panose="02020603050405020304" pitchFamily="18" charset="0"/>
              </a:rPr>
              <a:t>kryptowalut</a:t>
            </a:r>
            <a:r>
              <a:rPr lang="pl-PL" b="1" dirty="0">
                <a:solidFill>
                  <a:srgbClr val="F79037"/>
                </a:solidFill>
                <a:effectLst/>
                <a:latin typeface="Calibri" panose="020F0502020204030204" pitchFamily="34" charset="0"/>
                <a:ea typeface="Times New Roman" panose="02020603050405020304" pitchFamily="18" charset="0"/>
              </a:rPr>
              <a:t>.</a:t>
            </a:r>
          </a:p>
        </p:txBody>
      </p:sp>
      <p:sp>
        <p:nvSpPr>
          <p:cNvPr id="9" name="TextBox 8">
            <a:extLst>
              <a:ext uri="{FF2B5EF4-FFF2-40B4-BE49-F238E27FC236}">
                <a16:creationId xmlns:a16="http://schemas.microsoft.com/office/drawing/2014/main" id="{C1254384-426E-886F-CB4B-D607E541ABC8}"/>
              </a:ext>
            </a:extLst>
          </p:cNvPr>
          <p:cNvSpPr txBox="1"/>
          <p:nvPr/>
        </p:nvSpPr>
        <p:spPr>
          <a:xfrm>
            <a:off x="901903" y="308208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58"/>
          <a:stretch/>
        </p:blipFill>
        <p:spPr>
          <a:xfrm>
            <a:off x="0" y="4417181"/>
            <a:ext cx="3555848" cy="6274632"/>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9FE7D42F-0347-3E29-C6F0-78EB2A7EBA82}"/>
              </a:ext>
            </a:extLst>
          </p:cNvPr>
          <p:cNvSpPr txBox="1">
            <a:spLocks/>
          </p:cNvSpPr>
          <p:nvPr/>
        </p:nvSpPr>
        <p:spPr>
          <a:xfrm>
            <a:off x="1519853" y="2541908"/>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ffectLst/>
                <a:latin typeface="Calibri" panose="020F0502020204030204" pitchFamily="34" charset="0"/>
                <a:ea typeface="Times New Roman" panose="02020603050405020304" pitchFamily="18" charset="0"/>
              </a:rPr>
              <a:t>Pożyczkobiorca</a:t>
            </a:r>
            <a:r>
              <a:rPr lang="pl-PL" b="1" dirty="0">
                <a:solidFill>
                  <a:srgbClr val="F79037"/>
                </a:solidFill>
                <a:effectLst/>
                <a:latin typeface="Calibri" panose="020F0502020204030204" pitchFamily="34" charset="0"/>
                <a:ea typeface="Times New Roman" panose="02020603050405020304" pitchFamily="18" charset="0"/>
              </a:rPr>
              <a:t>,</a:t>
            </a:r>
            <a:endParaRPr lang="en-US" b="1" dirty="0">
              <a:solidFill>
                <a:srgbClr val="F79037"/>
              </a:solidFill>
            </a:endParaRPr>
          </a:p>
        </p:txBody>
      </p:sp>
      <p:sp>
        <p:nvSpPr>
          <p:cNvPr id="8" name="TextBox 7">
            <a:extLst>
              <a:ext uri="{FF2B5EF4-FFF2-40B4-BE49-F238E27FC236}">
                <a16:creationId xmlns:a16="http://schemas.microsoft.com/office/drawing/2014/main" id="{4EC27F71-5DDF-C2C5-B711-09C77D49AD6E}"/>
              </a:ext>
            </a:extLst>
          </p:cNvPr>
          <p:cNvSpPr txBox="1"/>
          <p:nvPr/>
        </p:nvSpPr>
        <p:spPr>
          <a:xfrm>
            <a:off x="901903" y="21334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2" name="Text Placeholder 17">
            <a:extLst>
              <a:ext uri="{FF2B5EF4-FFF2-40B4-BE49-F238E27FC236}">
                <a16:creationId xmlns:a16="http://schemas.microsoft.com/office/drawing/2014/main" id="{B5B16444-D34F-82E3-A7A2-48BF248B59DA}"/>
              </a:ext>
            </a:extLst>
          </p:cNvPr>
          <p:cNvSpPr txBox="1">
            <a:spLocks/>
          </p:cNvSpPr>
          <p:nvPr/>
        </p:nvSpPr>
        <p:spPr>
          <a:xfrm>
            <a:off x="4914050" y="9572352"/>
            <a:ext cx="2046414" cy="52388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pl-PL" dirty="0">
                <a:solidFill>
                  <a:srgbClr val="F79037"/>
                </a:solidFill>
                <a:cs typeface="+mn-cs"/>
              </a:rPr>
              <a:t>W przypadku </a:t>
            </a:r>
            <a:r>
              <a:rPr lang="pl-PL" dirty="0" err="1">
                <a:solidFill>
                  <a:srgbClr val="F79037"/>
                </a:solidFill>
                <a:cs typeface="+mn-cs"/>
              </a:rPr>
              <a:t>stablecoinów</a:t>
            </a:r>
            <a:r>
              <a:rPr lang="pl-PL" dirty="0">
                <a:solidFill>
                  <a:srgbClr val="F79037"/>
                </a:solidFill>
                <a:cs typeface="+mn-cs"/>
              </a:rPr>
              <a:t> – od 10% do 18%.</a:t>
            </a:r>
            <a:r>
              <a:rPr lang="en-US" dirty="0">
                <a:solidFill>
                  <a:srgbClr val="F79037"/>
                </a:solidFill>
                <a:cs typeface="+mn-cs"/>
              </a:rPr>
              <a:t> </a:t>
            </a:r>
          </a:p>
        </p:txBody>
      </p:sp>
      <p:grpSp>
        <p:nvGrpSpPr>
          <p:cNvPr id="57" name="Group 56">
            <a:extLst>
              <a:ext uri="{FF2B5EF4-FFF2-40B4-BE49-F238E27FC236}">
                <a16:creationId xmlns:a16="http://schemas.microsoft.com/office/drawing/2014/main" id="{DEA2B5A0-EF48-91EC-29F5-E49596BA851B}"/>
              </a:ext>
            </a:extLst>
          </p:cNvPr>
          <p:cNvGrpSpPr/>
          <p:nvPr/>
        </p:nvGrpSpPr>
        <p:grpSpPr>
          <a:xfrm>
            <a:off x="3902913" y="8166363"/>
            <a:ext cx="863766" cy="744700"/>
            <a:chOff x="4417506" y="446113"/>
            <a:chExt cx="1094363" cy="943510"/>
          </a:xfrm>
          <a:solidFill>
            <a:srgbClr val="F79037"/>
          </a:solidFill>
        </p:grpSpPr>
        <p:sp>
          <p:nvSpPr>
            <p:cNvPr id="58" name="Freeform 57">
              <a:extLst>
                <a:ext uri="{FF2B5EF4-FFF2-40B4-BE49-F238E27FC236}">
                  <a16:creationId xmlns:a16="http://schemas.microsoft.com/office/drawing/2014/main" id="{3F52DD45-A7DB-9603-6764-9CB288671844}"/>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59" name="Graphic 3">
              <a:extLst>
                <a:ext uri="{FF2B5EF4-FFF2-40B4-BE49-F238E27FC236}">
                  <a16:creationId xmlns:a16="http://schemas.microsoft.com/office/drawing/2014/main" id="{C4F25841-A8FB-11AD-43B4-0E3290C27770}"/>
                </a:ext>
              </a:extLst>
            </p:cNvPr>
            <p:cNvGrpSpPr/>
            <p:nvPr/>
          </p:nvGrpSpPr>
          <p:grpSpPr>
            <a:xfrm>
              <a:off x="4417506" y="446113"/>
              <a:ext cx="1023051" cy="943510"/>
              <a:chOff x="4417506" y="446113"/>
              <a:chExt cx="1023051" cy="943510"/>
            </a:xfrm>
            <a:grpFill/>
          </p:grpSpPr>
          <p:sp>
            <p:nvSpPr>
              <p:cNvPr id="61" name="Freeform 60">
                <a:extLst>
                  <a:ext uri="{FF2B5EF4-FFF2-40B4-BE49-F238E27FC236}">
                    <a16:creationId xmlns:a16="http://schemas.microsoft.com/office/drawing/2014/main" id="{E55B1A98-9A96-0641-2E77-1637FA9D0EDF}"/>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00681F9-60D0-9195-78EC-BA919FFB58A3}"/>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60" name="Freeform 59">
              <a:extLst>
                <a:ext uri="{FF2B5EF4-FFF2-40B4-BE49-F238E27FC236}">
                  <a16:creationId xmlns:a16="http://schemas.microsoft.com/office/drawing/2014/main" id="{B73D47A9-BFCB-47A0-9E77-D56BF20A8CAB}"/>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DD1470"/>
            </a:solidFill>
            <a:ln w="27426"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5550B76A-B32F-244D-FB5E-539FCE011C01}"/>
              </a:ext>
            </a:extLst>
          </p:cNvPr>
          <p:cNvGrpSpPr/>
          <p:nvPr/>
        </p:nvGrpSpPr>
        <p:grpSpPr>
          <a:xfrm>
            <a:off x="3918045" y="9330945"/>
            <a:ext cx="862706" cy="861601"/>
            <a:chOff x="6481412" y="352859"/>
            <a:chExt cx="1093019" cy="1091619"/>
          </a:xfrm>
          <a:solidFill>
            <a:srgbClr val="F79037"/>
          </a:solidFill>
        </p:grpSpPr>
        <p:sp>
          <p:nvSpPr>
            <p:cNvPr id="64" name="Freeform 63">
              <a:extLst>
                <a:ext uri="{FF2B5EF4-FFF2-40B4-BE49-F238E27FC236}">
                  <a16:creationId xmlns:a16="http://schemas.microsoft.com/office/drawing/2014/main" id="{B5023275-3D70-FFF9-74E6-FA4379849833}"/>
                </a:ext>
              </a:extLst>
            </p:cNvPr>
            <p:cNvSpPr/>
            <p:nvPr/>
          </p:nvSpPr>
          <p:spPr>
            <a:xfrm>
              <a:off x="6481412" y="352859"/>
              <a:ext cx="1093018" cy="1091619"/>
            </a:xfrm>
            <a:custGeom>
              <a:avLst/>
              <a:gdLst>
                <a:gd name="connsiteX0" fmla="*/ 1073819 w 1093018"/>
                <a:gd name="connsiteY0" fmla="*/ 655520 h 1091619"/>
                <a:gd name="connsiteX1" fmla="*/ 1054620 w 1093018"/>
                <a:gd name="connsiteY1" fmla="*/ 655520 h 1091619"/>
                <a:gd name="connsiteX2" fmla="*/ 1054620 w 1093018"/>
                <a:gd name="connsiteY2" fmla="*/ 600665 h 1091619"/>
                <a:gd name="connsiteX3" fmla="*/ 1035420 w 1093018"/>
                <a:gd name="connsiteY3" fmla="*/ 581466 h 1091619"/>
                <a:gd name="connsiteX4" fmla="*/ 1016221 w 1093018"/>
                <a:gd name="connsiteY4" fmla="*/ 581466 h 1091619"/>
                <a:gd name="connsiteX5" fmla="*/ 1016221 w 1093018"/>
                <a:gd name="connsiteY5" fmla="*/ 526610 h 1091619"/>
                <a:gd name="connsiteX6" fmla="*/ 997022 w 1093018"/>
                <a:gd name="connsiteY6" fmla="*/ 507411 h 1091619"/>
                <a:gd name="connsiteX7" fmla="*/ 377156 w 1093018"/>
                <a:gd name="connsiteY7" fmla="*/ 507411 h 1091619"/>
                <a:gd name="connsiteX8" fmla="*/ 379899 w 1093018"/>
                <a:gd name="connsiteY8" fmla="*/ 488212 h 1091619"/>
                <a:gd name="connsiteX9" fmla="*/ 366185 w 1093018"/>
                <a:gd name="connsiteY9" fmla="*/ 452556 h 1091619"/>
                <a:gd name="connsiteX10" fmla="*/ 379899 w 1093018"/>
                <a:gd name="connsiteY10" fmla="*/ 416900 h 1091619"/>
                <a:gd name="connsiteX11" fmla="*/ 325044 w 1093018"/>
                <a:gd name="connsiteY11" fmla="*/ 362045 h 1091619"/>
                <a:gd name="connsiteX12" fmla="*/ 311330 w 1093018"/>
                <a:gd name="connsiteY12" fmla="*/ 362045 h 1091619"/>
                <a:gd name="connsiteX13" fmla="*/ 388127 w 1093018"/>
                <a:gd name="connsiteY13" fmla="*/ 139881 h 1091619"/>
                <a:gd name="connsiteX14" fmla="*/ 198876 w 1093018"/>
                <a:gd name="connsiteY14" fmla="*/ 0 h 1091619"/>
                <a:gd name="connsiteX15" fmla="*/ 9625 w 1093018"/>
                <a:gd name="connsiteY15" fmla="*/ 139881 h 1091619"/>
                <a:gd name="connsiteX16" fmla="*/ 86423 w 1093018"/>
                <a:gd name="connsiteY16" fmla="*/ 362045 h 1091619"/>
                <a:gd name="connsiteX17" fmla="*/ 72709 w 1093018"/>
                <a:gd name="connsiteY17" fmla="*/ 362045 h 1091619"/>
                <a:gd name="connsiteX18" fmla="*/ 17853 w 1093018"/>
                <a:gd name="connsiteY18" fmla="*/ 416900 h 1091619"/>
                <a:gd name="connsiteX19" fmla="*/ 31567 w 1093018"/>
                <a:gd name="connsiteY19" fmla="*/ 452556 h 1091619"/>
                <a:gd name="connsiteX20" fmla="*/ 31567 w 1093018"/>
                <a:gd name="connsiteY20" fmla="*/ 523868 h 1091619"/>
                <a:gd name="connsiteX21" fmla="*/ 17853 w 1093018"/>
                <a:gd name="connsiteY21" fmla="*/ 559524 h 1091619"/>
                <a:gd name="connsiteX22" fmla="*/ 72709 w 1093018"/>
                <a:gd name="connsiteY22" fmla="*/ 614379 h 1091619"/>
                <a:gd name="connsiteX23" fmla="*/ 108365 w 1093018"/>
                <a:gd name="connsiteY23" fmla="*/ 614379 h 1091619"/>
                <a:gd name="connsiteX24" fmla="*/ 108365 w 1093018"/>
                <a:gd name="connsiteY24" fmla="*/ 995623 h 1091619"/>
                <a:gd name="connsiteX25" fmla="*/ 127564 w 1093018"/>
                <a:gd name="connsiteY25" fmla="*/ 1014822 h 1091619"/>
                <a:gd name="connsiteX26" fmla="*/ 182419 w 1093018"/>
                <a:gd name="connsiteY26" fmla="*/ 1014822 h 1091619"/>
                <a:gd name="connsiteX27" fmla="*/ 182419 w 1093018"/>
                <a:gd name="connsiteY27" fmla="*/ 1034021 h 1091619"/>
                <a:gd name="connsiteX28" fmla="*/ 201619 w 1093018"/>
                <a:gd name="connsiteY28" fmla="*/ 1053221 h 1091619"/>
                <a:gd name="connsiteX29" fmla="*/ 256474 w 1093018"/>
                <a:gd name="connsiteY29" fmla="*/ 1053221 h 1091619"/>
                <a:gd name="connsiteX30" fmla="*/ 256474 w 1093018"/>
                <a:gd name="connsiteY30" fmla="*/ 1072420 h 1091619"/>
                <a:gd name="connsiteX31" fmla="*/ 275673 w 1093018"/>
                <a:gd name="connsiteY31" fmla="*/ 1091619 h 1091619"/>
                <a:gd name="connsiteX32" fmla="*/ 1073819 w 1093018"/>
                <a:gd name="connsiteY32" fmla="*/ 1091619 h 1091619"/>
                <a:gd name="connsiteX33" fmla="*/ 1093019 w 1093018"/>
                <a:gd name="connsiteY33" fmla="*/ 1072420 h 1091619"/>
                <a:gd name="connsiteX34" fmla="*/ 1093019 w 1093018"/>
                <a:gd name="connsiteY34" fmla="*/ 674719 h 1091619"/>
                <a:gd name="connsiteX35" fmla="*/ 1073819 w 1093018"/>
                <a:gd name="connsiteY35" fmla="*/ 655520 h 1091619"/>
                <a:gd name="connsiteX36" fmla="*/ 1073819 w 1093018"/>
                <a:gd name="connsiteY36" fmla="*/ 655520 h 1091619"/>
                <a:gd name="connsiteX37" fmla="*/ 379899 w 1093018"/>
                <a:gd name="connsiteY37" fmla="*/ 545810 h 1091619"/>
                <a:gd name="connsiteX38" fmla="*/ 980565 w 1093018"/>
                <a:gd name="connsiteY38" fmla="*/ 545810 h 1091619"/>
                <a:gd name="connsiteX39" fmla="*/ 980565 w 1093018"/>
                <a:gd name="connsiteY39" fmla="*/ 581466 h 1091619"/>
                <a:gd name="connsiteX40" fmla="*/ 379899 w 1093018"/>
                <a:gd name="connsiteY40" fmla="*/ 581466 h 1091619"/>
                <a:gd name="connsiteX41" fmla="*/ 379899 w 1093018"/>
                <a:gd name="connsiteY41" fmla="*/ 545810 h 1091619"/>
                <a:gd name="connsiteX42" fmla="*/ 379899 w 1093018"/>
                <a:gd name="connsiteY42" fmla="*/ 545810 h 1091619"/>
                <a:gd name="connsiteX43" fmla="*/ 39796 w 1093018"/>
                <a:gd name="connsiteY43" fmla="*/ 202964 h 1091619"/>
                <a:gd name="connsiteX44" fmla="*/ 141278 w 1093018"/>
                <a:gd name="connsiteY44" fmla="*/ 52113 h 1091619"/>
                <a:gd name="connsiteX45" fmla="*/ 319558 w 1093018"/>
                <a:gd name="connsiteY45" fmla="*/ 87768 h 1091619"/>
                <a:gd name="connsiteX46" fmla="*/ 355214 w 1093018"/>
                <a:gd name="connsiteY46" fmla="*/ 266048 h 1091619"/>
                <a:gd name="connsiteX47" fmla="*/ 204362 w 1093018"/>
                <a:gd name="connsiteY47" fmla="*/ 367530 h 1091619"/>
                <a:gd name="connsiteX48" fmla="*/ 39796 w 1093018"/>
                <a:gd name="connsiteY48" fmla="*/ 202964 h 1091619"/>
                <a:gd name="connsiteX49" fmla="*/ 39796 w 1093018"/>
                <a:gd name="connsiteY49" fmla="*/ 202964 h 1091619"/>
                <a:gd name="connsiteX50" fmla="*/ 75452 w 1093018"/>
                <a:gd name="connsiteY50" fmla="*/ 400443 h 1091619"/>
                <a:gd name="connsiteX51" fmla="*/ 330529 w 1093018"/>
                <a:gd name="connsiteY51" fmla="*/ 400443 h 1091619"/>
                <a:gd name="connsiteX52" fmla="*/ 349728 w 1093018"/>
                <a:gd name="connsiteY52" fmla="*/ 419643 h 1091619"/>
                <a:gd name="connsiteX53" fmla="*/ 330529 w 1093018"/>
                <a:gd name="connsiteY53" fmla="*/ 438842 h 1091619"/>
                <a:gd name="connsiteX54" fmla="*/ 75452 w 1093018"/>
                <a:gd name="connsiteY54" fmla="*/ 438842 h 1091619"/>
                <a:gd name="connsiteX55" fmla="*/ 56252 w 1093018"/>
                <a:gd name="connsiteY55" fmla="*/ 419643 h 1091619"/>
                <a:gd name="connsiteX56" fmla="*/ 75452 w 1093018"/>
                <a:gd name="connsiteY56" fmla="*/ 400443 h 1091619"/>
                <a:gd name="connsiteX57" fmla="*/ 75452 w 1093018"/>
                <a:gd name="connsiteY57" fmla="*/ 400443 h 1091619"/>
                <a:gd name="connsiteX58" fmla="*/ 75452 w 1093018"/>
                <a:gd name="connsiteY58" fmla="*/ 474498 h 1091619"/>
                <a:gd name="connsiteX59" fmla="*/ 330529 w 1093018"/>
                <a:gd name="connsiteY59" fmla="*/ 474498 h 1091619"/>
                <a:gd name="connsiteX60" fmla="*/ 349728 w 1093018"/>
                <a:gd name="connsiteY60" fmla="*/ 493697 h 1091619"/>
                <a:gd name="connsiteX61" fmla="*/ 330529 w 1093018"/>
                <a:gd name="connsiteY61" fmla="*/ 512896 h 1091619"/>
                <a:gd name="connsiteX62" fmla="*/ 75452 w 1093018"/>
                <a:gd name="connsiteY62" fmla="*/ 512896 h 1091619"/>
                <a:gd name="connsiteX63" fmla="*/ 56252 w 1093018"/>
                <a:gd name="connsiteY63" fmla="*/ 493697 h 1091619"/>
                <a:gd name="connsiteX64" fmla="*/ 75452 w 1093018"/>
                <a:gd name="connsiteY64" fmla="*/ 474498 h 1091619"/>
                <a:gd name="connsiteX65" fmla="*/ 75452 w 1093018"/>
                <a:gd name="connsiteY65" fmla="*/ 474498 h 1091619"/>
                <a:gd name="connsiteX66" fmla="*/ 185162 w 1093018"/>
                <a:gd name="connsiteY66" fmla="*/ 981909 h 1091619"/>
                <a:gd name="connsiteX67" fmla="*/ 149507 w 1093018"/>
                <a:gd name="connsiteY67" fmla="*/ 981909 h 1091619"/>
                <a:gd name="connsiteX68" fmla="*/ 149507 w 1093018"/>
                <a:gd name="connsiteY68" fmla="*/ 619864 h 1091619"/>
                <a:gd name="connsiteX69" fmla="*/ 185162 w 1093018"/>
                <a:gd name="connsiteY69" fmla="*/ 619864 h 1091619"/>
                <a:gd name="connsiteX70" fmla="*/ 185162 w 1093018"/>
                <a:gd name="connsiteY70" fmla="*/ 981909 h 1091619"/>
                <a:gd name="connsiteX71" fmla="*/ 75452 w 1093018"/>
                <a:gd name="connsiteY71" fmla="*/ 584208 h 1091619"/>
                <a:gd name="connsiteX72" fmla="*/ 56252 w 1093018"/>
                <a:gd name="connsiteY72" fmla="*/ 565009 h 1091619"/>
                <a:gd name="connsiteX73" fmla="*/ 75452 w 1093018"/>
                <a:gd name="connsiteY73" fmla="*/ 545810 h 1091619"/>
                <a:gd name="connsiteX74" fmla="*/ 330529 w 1093018"/>
                <a:gd name="connsiteY74" fmla="*/ 545810 h 1091619"/>
                <a:gd name="connsiteX75" fmla="*/ 349728 w 1093018"/>
                <a:gd name="connsiteY75" fmla="*/ 565009 h 1091619"/>
                <a:gd name="connsiteX76" fmla="*/ 330529 w 1093018"/>
                <a:gd name="connsiteY76" fmla="*/ 584208 h 1091619"/>
                <a:gd name="connsiteX77" fmla="*/ 75452 w 1093018"/>
                <a:gd name="connsiteY77" fmla="*/ 584208 h 1091619"/>
                <a:gd name="connsiteX78" fmla="*/ 256474 w 1093018"/>
                <a:gd name="connsiteY78" fmla="*/ 674719 h 1091619"/>
                <a:gd name="connsiteX79" fmla="*/ 256474 w 1093018"/>
                <a:gd name="connsiteY79" fmla="*/ 1020307 h 1091619"/>
                <a:gd name="connsiteX80" fmla="*/ 220818 w 1093018"/>
                <a:gd name="connsiteY80" fmla="*/ 1020307 h 1091619"/>
                <a:gd name="connsiteX81" fmla="*/ 220818 w 1093018"/>
                <a:gd name="connsiteY81" fmla="*/ 619864 h 1091619"/>
                <a:gd name="connsiteX82" fmla="*/ 1018964 w 1093018"/>
                <a:gd name="connsiteY82" fmla="*/ 619864 h 1091619"/>
                <a:gd name="connsiteX83" fmla="*/ 1018964 w 1093018"/>
                <a:gd name="connsiteY83" fmla="*/ 655520 h 1091619"/>
                <a:gd name="connsiteX84" fmla="*/ 275673 w 1093018"/>
                <a:gd name="connsiteY84" fmla="*/ 655520 h 1091619"/>
                <a:gd name="connsiteX85" fmla="*/ 256474 w 1093018"/>
                <a:gd name="connsiteY85" fmla="*/ 674719 h 1091619"/>
                <a:gd name="connsiteX86" fmla="*/ 256474 w 1093018"/>
                <a:gd name="connsiteY86" fmla="*/ 674719 h 1091619"/>
                <a:gd name="connsiteX87" fmla="*/ 1054620 w 1093018"/>
                <a:gd name="connsiteY87" fmla="*/ 1055964 h 1091619"/>
                <a:gd name="connsiteX88" fmla="*/ 292130 w 1093018"/>
                <a:gd name="connsiteY88" fmla="*/ 1055964 h 1091619"/>
                <a:gd name="connsiteX89" fmla="*/ 292130 w 1093018"/>
                <a:gd name="connsiteY89" fmla="*/ 693919 h 1091619"/>
                <a:gd name="connsiteX90" fmla="*/ 1054620 w 1093018"/>
                <a:gd name="connsiteY90" fmla="*/ 693919 h 1091619"/>
                <a:gd name="connsiteX91" fmla="*/ 1054620 w 1093018"/>
                <a:gd name="connsiteY91" fmla="*/ 1055964 h 10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3018" h="1091619">
                  <a:moveTo>
                    <a:pt x="1073819" y="655520"/>
                  </a:moveTo>
                  <a:lnTo>
                    <a:pt x="1054620" y="655520"/>
                  </a:lnTo>
                  <a:lnTo>
                    <a:pt x="1054620" y="600665"/>
                  </a:lnTo>
                  <a:cubicBezTo>
                    <a:pt x="1054620" y="589694"/>
                    <a:pt x="1046391" y="581466"/>
                    <a:pt x="1035420" y="581466"/>
                  </a:cubicBezTo>
                  <a:lnTo>
                    <a:pt x="1016221" y="581466"/>
                  </a:lnTo>
                  <a:lnTo>
                    <a:pt x="1016221" y="526610"/>
                  </a:lnTo>
                  <a:cubicBezTo>
                    <a:pt x="1016221" y="515639"/>
                    <a:pt x="1007993" y="507411"/>
                    <a:pt x="997022" y="507411"/>
                  </a:cubicBezTo>
                  <a:lnTo>
                    <a:pt x="377156" y="507411"/>
                  </a:lnTo>
                  <a:cubicBezTo>
                    <a:pt x="379899" y="501925"/>
                    <a:pt x="379899" y="496440"/>
                    <a:pt x="379899" y="488212"/>
                  </a:cubicBezTo>
                  <a:cubicBezTo>
                    <a:pt x="379899" y="474498"/>
                    <a:pt x="374413" y="460784"/>
                    <a:pt x="366185" y="452556"/>
                  </a:cubicBezTo>
                  <a:cubicBezTo>
                    <a:pt x="374413" y="441585"/>
                    <a:pt x="379899" y="430614"/>
                    <a:pt x="379899" y="416900"/>
                  </a:cubicBezTo>
                  <a:cubicBezTo>
                    <a:pt x="379899" y="386729"/>
                    <a:pt x="355214" y="362045"/>
                    <a:pt x="325044" y="362045"/>
                  </a:cubicBezTo>
                  <a:lnTo>
                    <a:pt x="311330" y="362045"/>
                  </a:lnTo>
                  <a:cubicBezTo>
                    <a:pt x="382642" y="312675"/>
                    <a:pt x="412812" y="222164"/>
                    <a:pt x="388127" y="139881"/>
                  </a:cubicBezTo>
                  <a:cubicBezTo>
                    <a:pt x="360699" y="57598"/>
                    <a:pt x="283902" y="0"/>
                    <a:pt x="198876" y="0"/>
                  </a:cubicBezTo>
                  <a:cubicBezTo>
                    <a:pt x="111107" y="0"/>
                    <a:pt x="34310" y="57598"/>
                    <a:pt x="9625" y="139881"/>
                  </a:cubicBezTo>
                  <a:cubicBezTo>
                    <a:pt x="-17802" y="222164"/>
                    <a:pt x="15110" y="312675"/>
                    <a:pt x="86423" y="362045"/>
                  </a:cubicBezTo>
                  <a:lnTo>
                    <a:pt x="72709" y="362045"/>
                  </a:lnTo>
                  <a:cubicBezTo>
                    <a:pt x="42538" y="362045"/>
                    <a:pt x="17853" y="386729"/>
                    <a:pt x="17853" y="416900"/>
                  </a:cubicBezTo>
                  <a:cubicBezTo>
                    <a:pt x="17853" y="430614"/>
                    <a:pt x="23339" y="444327"/>
                    <a:pt x="31567" y="452556"/>
                  </a:cubicBezTo>
                  <a:cubicBezTo>
                    <a:pt x="12368" y="471755"/>
                    <a:pt x="12368" y="504668"/>
                    <a:pt x="31567" y="523868"/>
                  </a:cubicBezTo>
                  <a:cubicBezTo>
                    <a:pt x="23339" y="534839"/>
                    <a:pt x="17853" y="545810"/>
                    <a:pt x="17853" y="559524"/>
                  </a:cubicBezTo>
                  <a:cubicBezTo>
                    <a:pt x="17853" y="589694"/>
                    <a:pt x="42538" y="614379"/>
                    <a:pt x="72709" y="614379"/>
                  </a:cubicBezTo>
                  <a:lnTo>
                    <a:pt x="108365" y="614379"/>
                  </a:lnTo>
                  <a:lnTo>
                    <a:pt x="108365" y="995623"/>
                  </a:lnTo>
                  <a:cubicBezTo>
                    <a:pt x="108365" y="1006594"/>
                    <a:pt x="116593" y="1014822"/>
                    <a:pt x="127564" y="1014822"/>
                  </a:cubicBezTo>
                  <a:lnTo>
                    <a:pt x="182419" y="1014822"/>
                  </a:lnTo>
                  <a:lnTo>
                    <a:pt x="182419" y="1034021"/>
                  </a:lnTo>
                  <a:cubicBezTo>
                    <a:pt x="182419" y="1044992"/>
                    <a:pt x="190648" y="1053221"/>
                    <a:pt x="201619" y="1053221"/>
                  </a:cubicBezTo>
                  <a:lnTo>
                    <a:pt x="256474" y="1053221"/>
                  </a:lnTo>
                  <a:lnTo>
                    <a:pt x="256474" y="1072420"/>
                  </a:lnTo>
                  <a:cubicBezTo>
                    <a:pt x="256474" y="1083391"/>
                    <a:pt x="264702" y="1091619"/>
                    <a:pt x="275673" y="1091619"/>
                  </a:cubicBezTo>
                  <a:lnTo>
                    <a:pt x="1073819" y="1091619"/>
                  </a:lnTo>
                  <a:cubicBezTo>
                    <a:pt x="1084790" y="1091619"/>
                    <a:pt x="1093019" y="1083391"/>
                    <a:pt x="1093019" y="1072420"/>
                  </a:cubicBezTo>
                  <a:lnTo>
                    <a:pt x="1093019" y="674719"/>
                  </a:lnTo>
                  <a:cubicBezTo>
                    <a:pt x="1093019" y="663748"/>
                    <a:pt x="1084790" y="655520"/>
                    <a:pt x="1073819" y="655520"/>
                  </a:cubicBezTo>
                  <a:lnTo>
                    <a:pt x="1073819" y="655520"/>
                  </a:lnTo>
                  <a:close/>
                  <a:moveTo>
                    <a:pt x="379899" y="545810"/>
                  </a:moveTo>
                  <a:lnTo>
                    <a:pt x="980565" y="545810"/>
                  </a:lnTo>
                  <a:lnTo>
                    <a:pt x="980565" y="581466"/>
                  </a:lnTo>
                  <a:lnTo>
                    <a:pt x="379899" y="581466"/>
                  </a:lnTo>
                  <a:cubicBezTo>
                    <a:pt x="385384" y="570494"/>
                    <a:pt x="385384" y="559524"/>
                    <a:pt x="379899" y="545810"/>
                  </a:cubicBezTo>
                  <a:lnTo>
                    <a:pt x="379899" y="545810"/>
                  </a:lnTo>
                  <a:close/>
                  <a:moveTo>
                    <a:pt x="39796" y="202964"/>
                  </a:moveTo>
                  <a:cubicBezTo>
                    <a:pt x="39796" y="137138"/>
                    <a:pt x="80938" y="76797"/>
                    <a:pt x="141278" y="52113"/>
                  </a:cubicBezTo>
                  <a:cubicBezTo>
                    <a:pt x="201619" y="27428"/>
                    <a:pt x="272931" y="41141"/>
                    <a:pt x="319558" y="87768"/>
                  </a:cubicBezTo>
                  <a:cubicBezTo>
                    <a:pt x="366185" y="134395"/>
                    <a:pt x="379899" y="205707"/>
                    <a:pt x="355214" y="266048"/>
                  </a:cubicBezTo>
                  <a:cubicBezTo>
                    <a:pt x="330529" y="326389"/>
                    <a:pt x="270188" y="367530"/>
                    <a:pt x="204362" y="367530"/>
                  </a:cubicBezTo>
                  <a:cubicBezTo>
                    <a:pt x="113850" y="364787"/>
                    <a:pt x="39796" y="293475"/>
                    <a:pt x="39796" y="202964"/>
                  </a:cubicBezTo>
                  <a:lnTo>
                    <a:pt x="39796" y="202964"/>
                  </a:lnTo>
                  <a:close/>
                  <a:moveTo>
                    <a:pt x="75452" y="400443"/>
                  </a:moveTo>
                  <a:lnTo>
                    <a:pt x="330529" y="400443"/>
                  </a:lnTo>
                  <a:cubicBezTo>
                    <a:pt x="341500" y="400443"/>
                    <a:pt x="349728" y="408672"/>
                    <a:pt x="349728" y="419643"/>
                  </a:cubicBezTo>
                  <a:cubicBezTo>
                    <a:pt x="349728" y="430614"/>
                    <a:pt x="341500" y="438842"/>
                    <a:pt x="330529" y="438842"/>
                  </a:cubicBezTo>
                  <a:lnTo>
                    <a:pt x="75452" y="438842"/>
                  </a:lnTo>
                  <a:cubicBezTo>
                    <a:pt x="64481" y="438842"/>
                    <a:pt x="56252" y="430614"/>
                    <a:pt x="56252" y="419643"/>
                  </a:cubicBezTo>
                  <a:cubicBezTo>
                    <a:pt x="56252" y="408672"/>
                    <a:pt x="67224" y="400443"/>
                    <a:pt x="75452" y="400443"/>
                  </a:cubicBezTo>
                  <a:lnTo>
                    <a:pt x="75452" y="400443"/>
                  </a:lnTo>
                  <a:close/>
                  <a:moveTo>
                    <a:pt x="75452" y="474498"/>
                  </a:moveTo>
                  <a:lnTo>
                    <a:pt x="330529" y="474498"/>
                  </a:lnTo>
                  <a:cubicBezTo>
                    <a:pt x="341500" y="474498"/>
                    <a:pt x="349728" y="482726"/>
                    <a:pt x="349728" y="493697"/>
                  </a:cubicBezTo>
                  <a:cubicBezTo>
                    <a:pt x="349728" y="504668"/>
                    <a:pt x="341500" y="512896"/>
                    <a:pt x="330529" y="512896"/>
                  </a:cubicBezTo>
                  <a:lnTo>
                    <a:pt x="75452" y="512896"/>
                  </a:lnTo>
                  <a:cubicBezTo>
                    <a:pt x="64481" y="512896"/>
                    <a:pt x="56252" y="504668"/>
                    <a:pt x="56252" y="493697"/>
                  </a:cubicBezTo>
                  <a:cubicBezTo>
                    <a:pt x="56252" y="482726"/>
                    <a:pt x="67224" y="474498"/>
                    <a:pt x="75452" y="474498"/>
                  </a:cubicBezTo>
                  <a:lnTo>
                    <a:pt x="75452" y="474498"/>
                  </a:lnTo>
                  <a:close/>
                  <a:moveTo>
                    <a:pt x="185162" y="981909"/>
                  </a:moveTo>
                  <a:lnTo>
                    <a:pt x="149507" y="981909"/>
                  </a:lnTo>
                  <a:lnTo>
                    <a:pt x="149507" y="619864"/>
                  </a:lnTo>
                  <a:lnTo>
                    <a:pt x="185162" y="619864"/>
                  </a:lnTo>
                  <a:lnTo>
                    <a:pt x="185162" y="981909"/>
                  </a:lnTo>
                  <a:close/>
                  <a:moveTo>
                    <a:pt x="75452" y="584208"/>
                  </a:moveTo>
                  <a:cubicBezTo>
                    <a:pt x="64481" y="584208"/>
                    <a:pt x="56252" y="575980"/>
                    <a:pt x="56252" y="565009"/>
                  </a:cubicBezTo>
                  <a:cubicBezTo>
                    <a:pt x="56252" y="554038"/>
                    <a:pt x="64481" y="545810"/>
                    <a:pt x="75452" y="545810"/>
                  </a:cubicBezTo>
                  <a:lnTo>
                    <a:pt x="330529" y="545810"/>
                  </a:lnTo>
                  <a:cubicBezTo>
                    <a:pt x="341500" y="545810"/>
                    <a:pt x="349728" y="554038"/>
                    <a:pt x="349728" y="565009"/>
                  </a:cubicBezTo>
                  <a:cubicBezTo>
                    <a:pt x="349728" y="575980"/>
                    <a:pt x="341500" y="584208"/>
                    <a:pt x="330529" y="584208"/>
                  </a:cubicBezTo>
                  <a:lnTo>
                    <a:pt x="75452" y="584208"/>
                  </a:lnTo>
                  <a:close/>
                  <a:moveTo>
                    <a:pt x="256474" y="674719"/>
                  </a:moveTo>
                  <a:lnTo>
                    <a:pt x="256474" y="1020307"/>
                  </a:lnTo>
                  <a:lnTo>
                    <a:pt x="220818" y="1020307"/>
                  </a:lnTo>
                  <a:lnTo>
                    <a:pt x="220818" y="619864"/>
                  </a:lnTo>
                  <a:lnTo>
                    <a:pt x="1018964" y="619864"/>
                  </a:lnTo>
                  <a:lnTo>
                    <a:pt x="1018964" y="655520"/>
                  </a:lnTo>
                  <a:lnTo>
                    <a:pt x="275673" y="655520"/>
                  </a:lnTo>
                  <a:cubicBezTo>
                    <a:pt x="264702" y="655520"/>
                    <a:pt x="256474" y="663748"/>
                    <a:pt x="256474" y="674719"/>
                  </a:cubicBezTo>
                  <a:lnTo>
                    <a:pt x="256474" y="674719"/>
                  </a:lnTo>
                  <a:close/>
                  <a:moveTo>
                    <a:pt x="1054620" y="1055964"/>
                  </a:moveTo>
                  <a:lnTo>
                    <a:pt x="292130" y="1055964"/>
                  </a:lnTo>
                  <a:lnTo>
                    <a:pt x="292130" y="693919"/>
                  </a:lnTo>
                  <a:lnTo>
                    <a:pt x="1054620" y="693919"/>
                  </a:lnTo>
                  <a:lnTo>
                    <a:pt x="1054620" y="1055964"/>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57F3092-624C-6EDF-F5F8-CF760BDE7B9D}"/>
                </a:ext>
              </a:extLst>
            </p:cNvPr>
            <p:cNvSpPr/>
            <p:nvPr/>
          </p:nvSpPr>
          <p:spPr>
            <a:xfrm>
              <a:off x="6806456" y="1118090"/>
              <a:ext cx="112453" cy="112453"/>
            </a:xfrm>
            <a:custGeom>
              <a:avLst/>
              <a:gdLst>
                <a:gd name="connsiteX0" fmla="*/ 41142 w 112453"/>
                <a:gd name="connsiteY0" fmla="*/ 68569 h 112453"/>
                <a:gd name="connsiteX1" fmla="*/ 74054 w 112453"/>
                <a:gd name="connsiteY1" fmla="*/ 35656 h 112453"/>
                <a:gd name="connsiteX2" fmla="*/ 112454 w 112453"/>
                <a:gd name="connsiteY2" fmla="*/ 35656 h 112453"/>
                <a:gd name="connsiteX3" fmla="*/ 112454 w 112453"/>
                <a:gd name="connsiteY3" fmla="*/ 0 h 112453"/>
                <a:gd name="connsiteX4" fmla="*/ 57598 w 112453"/>
                <a:gd name="connsiteY4" fmla="*/ 0 h 112453"/>
                <a:gd name="connsiteX5" fmla="*/ 38399 w 112453"/>
                <a:gd name="connsiteY5" fmla="*/ 19199 h 112453"/>
                <a:gd name="connsiteX6" fmla="*/ 19199 w 112453"/>
                <a:gd name="connsiteY6" fmla="*/ 38399 h 112453"/>
                <a:gd name="connsiteX7" fmla="*/ 0 w 112453"/>
                <a:gd name="connsiteY7" fmla="*/ 57598 h 112453"/>
                <a:gd name="connsiteX8" fmla="*/ 0 w 112453"/>
                <a:gd name="connsiteY8" fmla="*/ 112453 h 112453"/>
                <a:gd name="connsiteX9" fmla="*/ 35656 w 112453"/>
                <a:gd name="connsiteY9" fmla="*/ 112453 h 112453"/>
                <a:gd name="connsiteX10" fmla="*/ 35656 w 112453"/>
                <a:gd name="connsiteY10" fmla="*/ 68569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453" h="112453">
                  <a:moveTo>
                    <a:pt x="41142" y="68569"/>
                  </a:moveTo>
                  <a:cubicBezTo>
                    <a:pt x="57598" y="63083"/>
                    <a:pt x="68569" y="52112"/>
                    <a:pt x="74054" y="35656"/>
                  </a:cubicBezTo>
                  <a:lnTo>
                    <a:pt x="112454" y="35656"/>
                  </a:lnTo>
                  <a:lnTo>
                    <a:pt x="112454" y="0"/>
                  </a:lnTo>
                  <a:lnTo>
                    <a:pt x="57598" y="0"/>
                  </a:lnTo>
                  <a:cubicBezTo>
                    <a:pt x="46627" y="0"/>
                    <a:pt x="38399" y="8228"/>
                    <a:pt x="38399" y="19199"/>
                  </a:cubicBezTo>
                  <a:cubicBezTo>
                    <a:pt x="38399" y="30170"/>
                    <a:pt x="30171" y="38399"/>
                    <a:pt x="19199" y="38399"/>
                  </a:cubicBezTo>
                  <a:cubicBezTo>
                    <a:pt x="8228" y="38399"/>
                    <a:pt x="0" y="46627"/>
                    <a:pt x="0" y="57598"/>
                  </a:cubicBezTo>
                  <a:lnTo>
                    <a:pt x="0" y="112453"/>
                  </a:lnTo>
                  <a:lnTo>
                    <a:pt x="35656" y="112453"/>
                  </a:lnTo>
                  <a:lnTo>
                    <a:pt x="35656" y="68569"/>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C4C4655-1193-E1B8-30AE-3BCD12051314}"/>
                </a:ext>
              </a:extLst>
            </p:cNvPr>
            <p:cNvSpPr/>
            <p:nvPr/>
          </p:nvSpPr>
          <p:spPr>
            <a:xfrm>
              <a:off x="7387922" y="1112604"/>
              <a:ext cx="112453" cy="112453"/>
            </a:xfrm>
            <a:custGeom>
              <a:avLst/>
              <a:gdLst>
                <a:gd name="connsiteX0" fmla="*/ 76798 w 112453"/>
                <a:gd name="connsiteY0" fmla="*/ 74055 h 112453"/>
                <a:gd name="connsiteX1" fmla="*/ 76798 w 112453"/>
                <a:gd name="connsiteY1" fmla="*/ 112453 h 112453"/>
                <a:gd name="connsiteX2" fmla="*/ 112454 w 112453"/>
                <a:gd name="connsiteY2" fmla="*/ 112453 h 112453"/>
                <a:gd name="connsiteX3" fmla="*/ 112454 w 112453"/>
                <a:gd name="connsiteY3" fmla="*/ 57598 h 112453"/>
                <a:gd name="connsiteX4" fmla="*/ 93255 w 112453"/>
                <a:gd name="connsiteY4" fmla="*/ 38399 h 112453"/>
                <a:gd name="connsiteX5" fmla="*/ 74055 w 112453"/>
                <a:gd name="connsiteY5" fmla="*/ 19199 h 112453"/>
                <a:gd name="connsiteX6" fmla="*/ 54855 w 112453"/>
                <a:gd name="connsiteY6" fmla="*/ 0 h 112453"/>
                <a:gd name="connsiteX7" fmla="*/ 0 w 112453"/>
                <a:gd name="connsiteY7" fmla="*/ 0 h 112453"/>
                <a:gd name="connsiteX8" fmla="*/ 0 w 112453"/>
                <a:gd name="connsiteY8" fmla="*/ 35656 h 112453"/>
                <a:gd name="connsiteX9" fmla="*/ 38399 w 112453"/>
                <a:gd name="connsiteY9" fmla="*/ 35656 h 112453"/>
                <a:gd name="connsiteX10" fmla="*/ 76798 w 112453"/>
                <a:gd name="connsiteY10" fmla="*/ 74055 h 112453"/>
                <a:gd name="connsiteX11" fmla="*/ 76798 w 112453"/>
                <a:gd name="connsiteY11" fmla="*/ 74055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53" h="112453">
                  <a:moveTo>
                    <a:pt x="76798" y="74055"/>
                  </a:moveTo>
                  <a:lnTo>
                    <a:pt x="76798" y="112453"/>
                  </a:lnTo>
                  <a:lnTo>
                    <a:pt x="112454" y="112453"/>
                  </a:lnTo>
                  <a:lnTo>
                    <a:pt x="112454" y="57598"/>
                  </a:lnTo>
                  <a:cubicBezTo>
                    <a:pt x="112454" y="46627"/>
                    <a:pt x="104226" y="38399"/>
                    <a:pt x="93255" y="38399"/>
                  </a:cubicBezTo>
                  <a:cubicBezTo>
                    <a:pt x="82283" y="38399"/>
                    <a:pt x="74055" y="30170"/>
                    <a:pt x="74055" y="19199"/>
                  </a:cubicBezTo>
                  <a:cubicBezTo>
                    <a:pt x="74055" y="8228"/>
                    <a:pt x="65827" y="0"/>
                    <a:pt x="54855" y="0"/>
                  </a:cubicBezTo>
                  <a:lnTo>
                    <a:pt x="0" y="0"/>
                  </a:lnTo>
                  <a:lnTo>
                    <a:pt x="0" y="35656"/>
                  </a:lnTo>
                  <a:lnTo>
                    <a:pt x="38399" y="35656"/>
                  </a:lnTo>
                  <a:cubicBezTo>
                    <a:pt x="49370" y="57598"/>
                    <a:pt x="60341" y="68569"/>
                    <a:pt x="76798" y="74055"/>
                  </a:cubicBezTo>
                  <a:lnTo>
                    <a:pt x="76798" y="74055"/>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25DA902-3404-92FA-802E-B79AB290BCC5}"/>
                </a:ext>
              </a:extLst>
            </p:cNvPr>
            <p:cNvSpPr/>
            <p:nvPr/>
          </p:nvSpPr>
          <p:spPr>
            <a:xfrm>
              <a:off x="6814146" y="1266199"/>
              <a:ext cx="107505" cy="106967"/>
            </a:xfrm>
            <a:custGeom>
              <a:avLst/>
              <a:gdLst>
                <a:gd name="connsiteX0" fmla="*/ 14252 w 107505"/>
                <a:gd name="connsiteY0" fmla="*/ 68569 h 106967"/>
                <a:gd name="connsiteX1" fmla="*/ 33452 w 107505"/>
                <a:gd name="connsiteY1" fmla="*/ 87769 h 106967"/>
                <a:gd name="connsiteX2" fmla="*/ 52650 w 107505"/>
                <a:gd name="connsiteY2" fmla="*/ 106968 h 106967"/>
                <a:gd name="connsiteX3" fmla="*/ 107506 w 107505"/>
                <a:gd name="connsiteY3" fmla="*/ 106968 h 106967"/>
                <a:gd name="connsiteX4" fmla="*/ 107506 w 107505"/>
                <a:gd name="connsiteY4" fmla="*/ 71312 h 106967"/>
                <a:gd name="connsiteX5" fmla="*/ 69107 w 107505"/>
                <a:gd name="connsiteY5" fmla="*/ 71312 h 106967"/>
                <a:gd name="connsiteX6" fmla="*/ 36195 w 107505"/>
                <a:gd name="connsiteY6" fmla="*/ 38399 h 106967"/>
                <a:gd name="connsiteX7" fmla="*/ 36195 w 107505"/>
                <a:gd name="connsiteY7" fmla="*/ 0 h 106967"/>
                <a:gd name="connsiteX8" fmla="*/ 538 w 107505"/>
                <a:gd name="connsiteY8" fmla="*/ 0 h 106967"/>
                <a:gd name="connsiteX9" fmla="*/ 538 w 107505"/>
                <a:gd name="connsiteY9" fmla="*/ 54855 h 106967"/>
                <a:gd name="connsiteX10" fmla="*/ 14252 w 107505"/>
                <a:gd name="connsiteY10" fmla="*/ 68569 h 106967"/>
                <a:gd name="connsiteX11" fmla="*/ 14252 w 107505"/>
                <a:gd name="connsiteY11" fmla="*/ 68569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05" h="106967">
                  <a:moveTo>
                    <a:pt x="14252" y="68569"/>
                  </a:moveTo>
                  <a:cubicBezTo>
                    <a:pt x="25223" y="68569"/>
                    <a:pt x="33452" y="76797"/>
                    <a:pt x="33452" y="87769"/>
                  </a:cubicBezTo>
                  <a:cubicBezTo>
                    <a:pt x="33452" y="98740"/>
                    <a:pt x="41680" y="106968"/>
                    <a:pt x="52650" y="106968"/>
                  </a:cubicBezTo>
                  <a:lnTo>
                    <a:pt x="107506" y="106968"/>
                  </a:lnTo>
                  <a:lnTo>
                    <a:pt x="107506" y="71312"/>
                  </a:lnTo>
                  <a:lnTo>
                    <a:pt x="69107" y="71312"/>
                  </a:lnTo>
                  <a:cubicBezTo>
                    <a:pt x="63622" y="54855"/>
                    <a:pt x="52650" y="43884"/>
                    <a:pt x="36195" y="38399"/>
                  </a:cubicBezTo>
                  <a:lnTo>
                    <a:pt x="36195" y="0"/>
                  </a:lnTo>
                  <a:lnTo>
                    <a:pt x="538" y="0"/>
                  </a:lnTo>
                  <a:lnTo>
                    <a:pt x="538" y="54855"/>
                  </a:lnTo>
                  <a:cubicBezTo>
                    <a:pt x="-2205" y="60341"/>
                    <a:pt x="6024" y="68569"/>
                    <a:pt x="14252" y="68569"/>
                  </a:cubicBezTo>
                  <a:lnTo>
                    <a:pt x="14252" y="68569"/>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C5037B7-66BE-70D6-0414-148A67B16A04}"/>
                </a:ext>
              </a:extLst>
            </p:cNvPr>
            <p:cNvSpPr/>
            <p:nvPr/>
          </p:nvSpPr>
          <p:spPr>
            <a:xfrm>
              <a:off x="7396151" y="1260714"/>
              <a:ext cx="106967" cy="107505"/>
            </a:xfrm>
            <a:custGeom>
              <a:avLst/>
              <a:gdLst>
                <a:gd name="connsiteX0" fmla="*/ 68569 w 106967"/>
                <a:gd name="connsiteY0" fmla="*/ 93254 h 107505"/>
                <a:gd name="connsiteX1" fmla="*/ 87768 w 106967"/>
                <a:gd name="connsiteY1" fmla="*/ 74054 h 107505"/>
                <a:gd name="connsiteX2" fmla="*/ 106968 w 106967"/>
                <a:gd name="connsiteY2" fmla="*/ 54855 h 107505"/>
                <a:gd name="connsiteX3" fmla="*/ 106968 w 106967"/>
                <a:gd name="connsiteY3" fmla="*/ 0 h 107505"/>
                <a:gd name="connsiteX4" fmla="*/ 71312 w 106967"/>
                <a:gd name="connsiteY4" fmla="*/ 0 h 107505"/>
                <a:gd name="connsiteX5" fmla="*/ 71312 w 106967"/>
                <a:gd name="connsiteY5" fmla="*/ 38399 h 107505"/>
                <a:gd name="connsiteX6" fmla="*/ 38399 w 106967"/>
                <a:gd name="connsiteY6" fmla="*/ 71312 h 107505"/>
                <a:gd name="connsiteX7" fmla="*/ 0 w 106967"/>
                <a:gd name="connsiteY7" fmla="*/ 71312 h 107505"/>
                <a:gd name="connsiteX8" fmla="*/ 0 w 106967"/>
                <a:gd name="connsiteY8" fmla="*/ 106968 h 107505"/>
                <a:gd name="connsiteX9" fmla="*/ 54855 w 106967"/>
                <a:gd name="connsiteY9" fmla="*/ 106968 h 107505"/>
                <a:gd name="connsiteX10" fmla="*/ 68569 w 106967"/>
                <a:gd name="connsiteY10" fmla="*/ 93254 h 107505"/>
                <a:gd name="connsiteX11" fmla="*/ 68569 w 106967"/>
                <a:gd name="connsiteY11" fmla="*/ 93254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67" h="107505">
                  <a:moveTo>
                    <a:pt x="68569" y="93254"/>
                  </a:moveTo>
                  <a:cubicBezTo>
                    <a:pt x="68569" y="82283"/>
                    <a:pt x="76797" y="74054"/>
                    <a:pt x="87768" y="74054"/>
                  </a:cubicBezTo>
                  <a:cubicBezTo>
                    <a:pt x="98740" y="74054"/>
                    <a:pt x="106968" y="65826"/>
                    <a:pt x="106968" y="54855"/>
                  </a:cubicBezTo>
                  <a:lnTo>
                    <a:pt x="106968" y="0"/>
                  </a:lnTo>
                  <a:lnTo>
                    <a:pt x="71312" y="0"/>
                  </a:lnTo>
                  <a:lnTo>
                    <a:pt x="71312" y="38399"/>
                  </a:lnTo>
                  <a:cubicBezTo>
                    <a:pt x="54855" y="43884"/>
                    <a:pt x="43884" y="54855"/>
                    <a:pt x="38399" y="71312"/>
                  </a:cubicBezTo>
                  <a:lnTo>
                    <a:pt x="0" y="71312"/>
                  </a:lnTo>
                  <a:lnTo>
                    <a:pt x="0" y="106968"/>
                  </a:lnTo>
                  <a:lnTo>
                    <a:pt x="54855" y="106968"/>
                  </a:lnTo>
                  <a:cubicBezTo>
                    <a:pt x="60340" y="109710"/>
                    <a:pt x="68569" y="101482"/>
                    <a:pt x="68569" y="93254"/>
                  </a:cubicBezTo>
                  <a:lnTo>
                    <a:pt x="68569" y="93254"/>
                  </a:lnTo>
                  <a:close/>
                </a:path>
              </a:pathLst>
            </a:custGeom>
            <a:grp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3C30250-CF61-A4B3-D202-2C160887F2C2}"/>
                </a:ext>
              </a:extLst>
            </p:cNvPr>
            <p:cNvSpPr/>
            <p:nvPr/>
          </p:nvSpPr>
          <p:spPr>
            <a:xfrm>
              <a:off x="7009421" y="1078369"/>
              <a:ext cx="290837" cy="292055"/>
            </a:xfrm>
            <a:custGeom>
              <a:avLst/>
              <a:gdLst>
                <a:gd name="connsiteX0" fmla="*/ 145366 w 290837"/>
                <a:gd name="connsiteY0" fmla="*/ 292055 h 292055"/>
                <a:gd name="connsiteX1" fmla="*/ 279763 w 290837"/>
                <a:gd name="connsiteY1" fmla="*/ 201544 h 292055"/>
                <a:gd name="connsiteX2" fmla="*/ 249592 w 290837"/>
                <a:gd name="connsiteY2" fmla="*/ 42464 h 292055"/>
                <a:gd name="connsiteX3" fmla="*/ 90511 w 290837"/>
                <a:gd name="connsiteY3" fmla="*/ 12294 h 292055"/>
                <a:gd name="connsiteX4" fmla="*/ 0 w 290837"/>
                <a:gd name="connsiteY4" fmla="*/ 146689 h 292055"/>
                <a:gd name="connsiteX5" fmla="*/ 145366 w 290837"/>
                <a:gd name="connsiteY5" fmla="*/ 292055 h 292055"/>
                <a:gd name="connsiteX6" fmla="*/ 145366 w 290837"/>
                <a:gd name="connsiteY6" fmla="*/ 292055 h 292055"/>
                <a:gd name="connsiteX7" fmla="*/ 145366 w 290837"/>
                <a:gd name="connsiteY7" fmla="*/ 39721 h 292055"/>
                <a:gd name="connsiteX8" fmla="*/ 246849 w 290837"/>
                <a:gd name="connsiteY8" fmla="*/ 105547 h 292055"/>
                <a:gd name="connsiteX9" fmla="*/ 222164 w 290837"/>
                <a:gd name="connsiteY9" fmla="*/ 223486 h 292055"/>
                <a:gd name="connsiteX10" fmla="*/ 104225 w 290837"/>
                <a:gd name="connsiteY10" fmla="*/ 248171 h 292055"/>
                <a:gd name="connsiteX11" fmla="*/ 38399 w 290837"/>
                <a:gd name="connsiteY11" fmla="*/ 146689 h 292055"/>
                <a:gd name="connsiteX12" fmla="*/ 145366 w 290837"/>
                <a:gd name="connsiteY12" fmla="*/ 39721 h 292055"/>
                <a:gd name="connsiteX13" fmla="*/ 145366 w 290837"/>
                <a:gd name="connsiteY13" fmla="*/ 39721 h 2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37" h="292055">
                  <a:moveTo>
                    <a:pt x="145366" y="292055"/>
                  </a:moveTo>
                  <a:cubicBezTo>
                    <a:pt x="202965" y="292055"/>
                    <a:pt x="257820" y="256399"/>
                    <a:pt x="279763" y="201544"/>
                  </a:cubicBezTo>
                  <a:cubicBezTo>
                    <a:pt x="301704" y="146689"/>
                    <a:pt x="290734" y="83605"/>
                    <a:pt x="249592" y="42464"/>
                  </a:cubicBezTo>
                  <a:cubicBezTo>
                    <a:pt x="208450" y="1323"/>
                    <a:pt x="145366" y="-12391"/>
                    <a:pt x="90511" y="12294"/>
                  </a:cubicBezTo>
                  <a:cubicBezTo>
                    <a:pt x="35656" y="34236"/>
                    <a:pt x="0" y="86348"/>
                    <a:pt x="0" y="146689"/>
                  </a:cubicBezTo>
                  <a:cubicBezTo>
                    <a:pt x="2743" y="228972"/>
                    <a:pt x="65826" y="292055"/>
                    <a:pt x="145366" y="292055"/>
                  </a:cubicBezTo>
                  <a:lnTo>
                    <a:pt x="145366" y="292055"/>
                  </a:lnTo>
                  <a:close/>
                  <a:moveTo>
                    <a:pt x="145366" y="39721"/>
                  </a:moveTo>
                  <a:cubicBezTo>
                    <a:pt x="189251" y="39721"/>
                    <a:pt x="230392" y="67149"/>
                    <a:pt x="246849" y="105547"/>
                  </a:cubicBezTo>
                  <a:cubicBezTo>
                    <a:pt x="263306" y="146689"/>
                    <a:pt x="255077" y="193316"/>
                    <a:pt x="222164" y="223486"/>
                  </a:cubicBezTo>
                  <a:cubicBezTo>
                    <a:pt x="191994" y="253657"/>
                    <a:pt x="145366" y="264628"/>
                    <a:pt x="104225" y="248171"/>
                  </a:cubicBezTo>
                  <a:cubicBezTo>
                    <a:pt x="63083" y="231715"/>
                    <a:pt x="38399" y="190573"/>
                    <a:pt x="38399" y="146689"/>
                  </a:cubicBezTo>
                  <a:cubicBezTo>
                    <a:pt x="38399" y="86348"/>
                    <a:pt x="87769" y="39721"/>
                    <a:pt x="145366" y="39721"/>
                  </a:cubicBezTo>
                  <a:lnTo>
                    <a:pt x="145366" y="39721"/>
                  </a:lnTo>
                  <a:close/>
                </a:path>
              </a:pathLst>
            </a:custGeom>
            <a:grp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931F7BB-8DA8-57D1-5838-91FC21FF45A1}"/>
                </a:ext>
              </a:extLst>
            </p:cNvPr>
            <p:cNvSpPr/>
            <p:nvPr/>
          </p:nvSpPr>
          <p:spPr>
            <a:xfrm>
              <a:off x="6921652" y="355602"/>
              <a:ext cx="652779" cy="436099"/>
            </a:xfrm>
            <a:custGeom>
              <a:avLst/>
              <a:gdLst>
                <a:gd name="connsiteX0" fmla="*/ 597924 w 652779"/>
                <a:gd name="connsiteY0" fmla="*/ 0 h 436099"/>
                <a:gd name="connsiteX1" fmla="*/ 54855 w 652779"/>
                <a:gd name="connsiteY1" fmla="*/ 0 h 436099"/>
                <a:gd name="connsiteX2" fmla="*/ 0 w 652779"/>
                <a:gd name="connsiteY2" fmla="*/ 54855 h 436099"/>
                <a:gd name="connsiteX3" fmla="*/ 0 w 652779"/>
                <a:gd name="connsiteY3" fmla="*/ 381244 h 436099"/>
                <a:gd name="connsiteX4" fmla="*/ 54855 w 652779"/>
                <a:gd name="connsiteY4" fmla="*/ 436099 h 436099"/>
                <a:gd name="connsiteX5" fmla="*/ 597924 w 652779"/>
                <a:gd name="connsiteY5" fmla="*/ 436099 h 436099"/>
                <a:gd name="connsiteX6" fmla="*/ 652779 w 652779"/>
                <a:gd name="connsiteY6" fmla="*/ 381244 h 436099"/>
                <a:gd name="connsiteX7" fmla="*/ 652779 w 652779"/>
                <a:gd name="connsiteY7" fmla="*/ 54855 h 436099"/>
                <a:gd name="connsiteX8" fmla="*/ 597924 w 652779"/>
                <a:gd name="connsiteY8" fmla="*/ 0 h 436099"/>
                <a:gd name="connsiteX9" fmla="*/ 597924 w 652779"/>
                <a:gd name="connsiteY9" fmla="*/ 0 h 436099"/>
                <a:gd name="connsiteX10" fmla="*/ 52113 w 652779"/>
                <a:gd name="connsiteY10" fmla="*/ 35656 h 436099"/>
                <a:gd name="connsiteX11" fmla="*/ 595181 w 652779"/>
                <a:gd name="connsiteY11" fmla="*/ 35656 h 436099"/>
                <a:gd name="connsiteX12" fmla="*/ 614381 w 652779"/>
                <a:gd name="connsiteY12" fmla="*/ 54855 h 436099"/>
                <a:gd name="connsiteX13" fmla="*/ 614381 w 652779"/>
                <a:gd name="connsiteY13" fmla="*/ 109710 h 436099"/>
                <a:gd name="connsiteX14" fmla="*/ 32914 w 652779"/>
                <a:gd name="connsiteY14" fmla="*/ 109710 h 436099"/>
                <a:gd name="connsiteX15" fmla="*/ 32914 w 652779"/>
                <a:gd name="connsiteY15" fmla="*/ 54855 h 436099"/>
                <a:gd name="connsiteX16" fmla="*/ 52113 w 652779"/>
                <a:gd name="connsiteY16" fmla="*/ 35656 h 436099"/>
                <a:gd name="connsiteX17" fmla="*/ 52113 w 652779"/>
                <a:gd name="connsiteY17" fmla="*/ 35656 h 436099"/>
                <a:gd name="connsiteX18" fmla="*/ 614381 w 652779"/>
                <a:gd name="connsiteY18" fmla="*/ 145366 h 436099"/>
                <a:gd name="connsiteX19" fmla="*/ 614381 w 652779"/>
                <a:gd name="connsiteY19" fmla="*/ 181022 h 436099"/>
                <a:gd name="connsiteX20" fmla="*/ 32914 w 652779"/>
                <a:gd name="connsiteY20" fmla="*/ 181022 h 436099"/>
                <a:gd name="connsiteX21" fmla="*/ 32914 w 652779"/>
                <a:gd name="connsiteY21" fmla="*/ 145366 h 436099"/>
                <a:gd name="connsiteX22" fmla="*/ 614381 w 652779"/>
                <a:gd name="connsiteY22" fmla="*/ 145366 h 436099"/>
                <a:gd name="connsiteX23" fmla="*/ 597924 w 652779"/>
                <a:gd name="connsiteY23" fmla="*/ 397701 h 436099"/>
                <a:gd name="connsiteX24" fmla="*/ 54855 w 652779"/>
                <a:gd name="connsiteY24" fmla="*/ 397701 h 436099"/>
                <a:gd name="connsiteX25" fmla="*/ 35656 w 652779"/>
                <a:gd name="connsiteY25" fmla="*/ 378501 h 436099"/>
                <a:gd name="connsiteX26" fmla="*/ 35656 w 652779"/>
                <a:gd name="connsiteY26" fmla="*/ 213936 h 436099"/>
                <a:gd name="connsiteX27" fmla="*/ 617123 w 652779"/>
                <a:gd name="connsiteY27" fmla="*/ 213936 h 436099"/>
                <a:gd name="connsiteX28" fmla="*/ 617123 w 652779"/>
                <a:gd name="connsiteY28" fmla="*/ 378501 h 436099"/>
                <a:gd name="connsiteX29" fmla="*/ 597924 w 652779"/>
                <a:gd name="connsiteY29" fmla="*/ 397701 h 436099"/>
                <a:gd name="connsiteX30" fmla="*/ 597924 w 652779"/>
                <a:gd name="connsiteY30" fmla="*/ 397701 h 4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2779" h="436099">
                  <a:moveTo>
                    <a:pt x="597924" y="0"/>
                  </a:moveTo>
                  <a:lnTo>
                    <a:pt x="54855" y="0"/>
                  </a:lnTo>
                  <a:cubicBezTo>
                    <a:pt x="24686" y="0"/>
                    <a:pt x="0" y="24685"/>
                    <a:pt x="0" y="54855"/>
                  </a:cubicBezTo>
                  <a:lnTo>
                    <a:pt x="0" y="381244"/>
                  </a:lnTo>
                  <a:cubicBezTo>
                    <a:pt x="0" y="411414"/>
                    <a:pt x="24686" y="436099"/>
                    <a:pt x="54855" y="436099"/>
                  </a:cubicBezTo>
                  <a:lnTo>
                    <a:pt x="597924" y="436099"/>
                  </a:lnTo>
                  <a:cubicBezTo>
                    <a:pt x="628094" y="436099"/>
                    <a:pt x="652779" y="411414"/>
                    <a:pt x="652779" y="381244"/>
                  </a:cubicBezTo>
                  <a:lnTo>
                    <a:pt x="652779" y="54855"/>
                  </a:lnTo>
                  <a:cubicBezTo>
                    <a:pt x="652779" y="24685"/>
                    <a:pt x="628094" y="0"/>
                    <a:pt x="597924" y="0"/>
                  </a:cubicBezTo>
                  <a:lnTo>
                    <a:pt x="597924" y="0"/>
                  </a:lnTo>
                  <a:close/>
                  <a:moveTo>
                    <a:pt x="52113" y="35656"/>
                  </a:moveTo>
                  <a:lnTo>
                    <a:pt x="595181" y="35656"/>
                  </a:lnTo>
                  <a:cubicBezTo>
                    <a:pt x="606152" y="35656"/>
                    <a:pt x="614381" y="43884"/>
                    <a:pt x="614381" y="54855"/>
                  </a:cubicBezTo>
                  <a:lnTo>
                    <a:pt x="614381" y="109710"/>
                  </a:lnTo>
                  <a:lnTo>
                    <a:pt x="32914" y="109710"/>
                  </a:lnTo>
                  <a:lnTo>
                    <a:pt x="32914" y="54855"/>
                  </a:lnTo>
                  <a:cubicBezTo>
                    <a:pt x="35656" y="43884"/>
                    <a:pt x="43884" y="35656"/>
                    <a:pt x="52113" y="35656"/>
                  </a:cubicBezTo>
                  <a:lnTo>
                    <a:pt x="52113" y="35656"/>
                  </a:lnTo>
                  <a:close/>
                  <a:moveTo>
                    <a:pt x="614381" y="145366"/>
                  </a:moveTo>
                  <a:lnTo>
                    <a:pt x="614381" y="181022"/>
                  </a:lnTo>
                  <a:lnTo>
                    <a:pt x="32914" y="181022"/>
                  </a:lnTo>
                  <a:lnTo>
                    <a:pt x="32914" y="145366"/>
                  </a:lnTo>
                  <a:lnTo>
                    <a:pt x="614381" y="145366"/>
                  </a:lnTo>
                  <a:close/>
                  <a:moveTo>
                    <a:pt x="597924" y="397701"/>
                  </a:moveTo>
                  <a:lnTo>
                    <a:pt x="54855" y="397701"/>
                  </a:lnTo>
                  <a:cubicBezTo>
                    <a:pt x="43884" y="397701"/>
                    <a:pt x="35656" y="389472"/>
                    <a:pt x="35656" y="378501"/>
                  </a:cubicBezTo>
                  <a:lnTo>
                    <a:pt x="35656" y="213936"/>
                  </a:lnTo>
                  <a:lnTo>
                    <a:pt x="617123" y="213936"/>
                  </a:lnTo>
                  <a:lnTo>
                    <a:pt x="617123" y="378501"/>
                  </a:lnTo>
                  <a:cubicBezTo>
                    <a:pt x="614381" y="389472"/>
                    <a:pt x="606152" y="397701"/>
                    <a:pt x="597924" y="397701"/>
                  </a:cubicBezTo>
                  <a:lnTo>
                    <a:pt x="597924" y="397701"/>
                  </a:lnTo>
                  <a:close/>
                </a:path>
              </a:pathLst>
            </a:custGeom>
            <a:grp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9482AE8-322B-7CE1-D21E-DC23D1494BB4}"/>
                </a:ext>
              </a:extLst>
            </p:cNvPr>
            <p:cNvSpPr/>
            <p:nvPr/>
          </p:nvSpPr>
          <p:spPr>
            <a:xfrm>
              <a:off x="6584292" y="448856"/>
              <a:ext cx="170051" cy="233134"/>
            </a:xfrm>
            <a:custGeom>
              <a:avLst/>
              <a:gdLst>
                <a:gd name="connsiteX0" fmla="*/ 0 w 170051"/>
                <a:gd name="connsiteY0" fmla="*/ 87768 h 233134"/>
                <a:gd name="connsiteX1" fmla="*/ 24685 w 170051"/>
                <a:gd name="connsiteY1" fmla="*/ 85026 h 233134"/>
                <a:gd name="connsiteX2" fmla="*/ 145366 w 170051"/>
                <a:gd name="connsiteY2" fmla="*/ 85026 h 233134"/>
                <a:gd name="connsiteX3" fmla="*/ 145366 w 170051"/>
                <a:gd name="connsiteY3" fmla="*/ 106968 h 233134"/>
                <a:gd name="connsiteX4" fmla="*/ 0 w 170051"/>
                <a:gd name="connsiteY4" fmla="*/ 106968 h 233134"/>
                <a:gd name="connsiteX5" fmla="*/ 0 w 170051"/>
                <a:gd name="connsiteY5" fmla="*/ 87768 h 233134"/>
                <a:gd name="connsiteX6" fmla="*/ 0 w 170051"/>
                <a:gd name="connsiteY6" fmla="*/ 128910 h 233134"/>
                <a:gd name="connsiteX7" fmla="*/ 24685 w 170051"/>
                <a:gd name="connsiteY7" fmla="*/ 126167 h 233134"/>
                <a:gd name="connsiteX8" fmla="*/ 131653 w 170051"/>
                <a:gd name="connsiteY8" fmla="*/ 126167 h 233134"/>
                <a:gd name="connsiteX9" fmla="*/ 131653 w 170051"/>
                <a:gd name="connsiteY9" fmla="*/ 148109 h 233134"/>
                <a:gd name="connsiteX10" fmla="*/ 0 w 170051"/>
                <a:gd name="connsiteY10" fmla="*/ 148109 h 233134"/>
                <a:gd name="connsiteX11" fmla="*/ 0 w 170051"/>
                <a:gd name="connsiteY11" fmla="*/ 128910 h 233134"/>
                <a:gd name="connsiteX12" fmla="*/ 19200 w 170051"/>
                <a:gd name="connsiteY12" fmla="*/ 115196 h 233134"/>
                <a:gd name="connsiteX13" fmla="*/ 112454 w 170051"/>
                <a:gd name="connsiteY13" fmla="*/ 0 h 233134"/>
                <a:gd name="connsiteX14" fmla="*/ 167309 w 170051"/>
                <a:gd name="connsiteY14" fmla="*/ 27428 h 233134"/>
                <a:gd name="connsiteX15" fmla="*/ 145366 w 170051"/>
                <a:gd name="connsiteY15" fmla="*/ 49370 h 233134"/>
                <a:gd name="connsiteX16" fmla="*/ 112454 w 170051"/>
                <a:gd name="connsiteY16" fmla="*/ 32913 h 233134"/>
                <a:gd name="connsiteX17" fmla="*/ 63083 w 170051"/>
                <a:gd name="connsiteY17" fmla="*/ 115196 h 233134"/>
                <a:gd name="connsiteX18" fmla="*/ 112454 w 170051"/>
                <a:gd name="connsiteY18" fmla="*/ 200222 h 233134"/>
                <a:gd name="connsiteX19" fmla="*/ 148109 w 170051"/>
                <a:gd name="connsiteY19" fmla="*/ 178280 h 233134"/>
                <a:gd name="connsiteX20" fmla="*/ 170052 w 170051"/>
                <a:gd name="connsiteY20" fmla="*/ 200222 h 233134"/>
                <a:gd name="connsiteX21" fmla="*/ 106968 w 170051"/>
                <a:gd name="connsiteY21" fmla="*/ 233135 h 233134"/>
                <a:gd name="connsiteX22" fmla="*/ 19200 w 170051"/>
                <a:gd name="connsiteY22" fmla="*/ 115196 h 23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51" h="233134">
                  <a:moveTo>
                    <a:pt x="0" y="87768"/>
                  </a:moveTo>
                  <a:lnTo>
                    <a:pt x="24685" y="85026"/>
                  </a:lnTo>
                  <a:lnTo>
                    <a:pt x="145366" y="85026"/>
                  </a:lnTo>
                  <a:lnTo>
                    <a:pt x="145366" y="106968"/>
                  </a:lnTo>
                  <a:lnTo>
                    <a:pt x="0" y="106968"/>
                  </a:lnTo>
                  <a:lnTo>
                    <a:pt x="0" y="87768"/>
                  </a:lnTo>
                  <a:close/>
                  <a:moveTo>
                    <a:pt x="0" y="128910"/>
                  </a:moveTo>
                  <a:lnTo>
                    <a:pt x="24685" y="126167"/>
                  </a:lnTo>
                  <a:lnTo>
                    <a:pt x="131653" y="126167"/>
                  </a:lnTo>
                  <a:lnTo>
                    <a:pt x="131653" y="148109"/>
                  </a:lnTo>
                  <a:lnTo>
                    <a:pt x="0" y="148109"/>
                  </a:lnTo>
                  <a:lnTo>
                    <a:pt x="0" y="128910"/>
                  </a:lnTo>
                  <a:close/>
                  <a:moveTo>
                    <a:pt x="19200" y="115196"/>
                  </a:moveTo>
                  <a:cubicBezTo>
                    <a:pt x="19200" y="41141"/>
                    <a:pt x="57598" y="0"/>
                    <a:pt x="112454" y="0"/>
                  </a:cubicBezTo>
                  <a:cubicBezTo>
                    <a:pt x="134395" y="0"/>
                    <a:pt x="153595" y="10971"/>
                    <a:pt x="167309" y="27428"/>
                  </a:cubicBezTo>
                  <a:lnTo>
                    <a:pt x="145366" y="49370"/>
                  </a:lnTo>
                  <a:cubicBezTo>
                    <a:pt x="137138" y="38399"/>
                    <a:pt x="126167" y="32913"/>
                    <a:pt x="112454" y="32913"/>
                  </a:cubicBezTo>
                  <a:cubicBezTo>
                    <a:pt x="79540" y="32913"/>
                    <a:pt x="63083" y="65826"/>
                    <a:pt x="63083" y="115196"/>
                  </a:cubicBezTo>
                  <a:cubicBezTo>
                    <a:pt x="63083" y="167308"/>
                    <a:pt x="82283" y="200222"/>
                    <a:pt x="112454" y="200222"/>
                  </a:cubicBezTo>
                  <a:cubicBezTo>
                    <a:pt x="128910" y="200222"/>
                    <a:pt x="139881" y="191993"/>
                    <a:pt x="148109" y="178280"/>
                  </a:cubicBezTo>
                  <a:lnTo>
                    <a:pt x="170052" y="200222"/>
                  </a:lnTo>
                  <a:cubicBezTo>
                    <a:pt x="153595" y="222164"/>
                    <a:pt x="134395" y="233135"/>
                    <a:pt x="106968" y="233135"/>
                  </a:cubicBezTo>
                  <a:cubicBezTo>
                    <a:pt x="57598" y="230392"/>
                    <a:pt x="19200" y="189251"/>
                    <a:pt x="19200" y="115196"/>
                  </a:cubicBezTo>
                  <a:close/>
                </a:path>
              </a:pathLst>
            </a:custGeom>
            <a:solidFill>
              <a:srgbClr val="DD1470"/>
            </a:solidFill>
            <a:ln w="27426" cap="flat">
              <a:noFill/>
              <a:prstDash val="solid"/>
              <a:miter/>
            </a:ln>
          </p:spPr>
          <p:txBody>
            <a:bodyPr rtlCol="0" anchor="ctr"/>
            <a:lstStyle/>
            <a:p>
              <a:endParaRPr lang="en-US"/>
            </a:p>
          </p:txBody>
        </p:sp>
      </p:grpSp>
      <p:sp>
        <p:nvSpPr>
          <p:cNvPr id="72" name="Text Placeholder 17">
            <a:extLst>
              <a:ext uri="{FF2B5EF4-FFF2-40B4-BE49-F238E27FC236}">
                <a16:creationId xmlns:a16="http://schemas.microsoft.com/office/drawing/2014/main" id="{699EDA2A-8951-7382-AB9C-ED576ED550A2}"/>
              </a:ext>
            </a:extLst>
          </p:cNvPr>
          <p:cNvSpPr txBox="1">
            <a:spLocks/>
          </p:cNvSpPr>
          <p:nvPr/>
        </p:nvSpPr>
        <p:spPr>
          <a:xfrm>
            <a:off x="5053622" y="8504076"/>
            <a:ext cx="2046414" cy="53152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pl-PL" dirty="0">
                <a:solidFill>
                  <a:srgbClr val="F79037"/>
                </a:solidFill>
                <a:cs typeface="+mn-cs"/>
              </a:rPr>
              <a:t>Dla </a:t>
            </a:r>
            <a:r>
              <a:rPr lang="pl-PL" dirty="0" err="1">
                <a:solidFill>
                  <a:srgbClr val="F79037"/>
                </a:solidFill>
                <a:cs typeface="+mn-cs"/>
              </a:rPr>
              <a:t>kryptowalut</a:t>
            </a:r>
            <a:r>
              <a:rPr lang="pl-PL" dirty="0">
                <a:solidFill>
                  <a:srgbClr val="F79037"/>
                </a:solidFill>
                <a:cs typeface="+mn-cs"/>
              </a:rPr>
              <a:t> - od 3% do 8%,</a:t>
            </a:r>
            <a:endParaRPr lang="en-US" dirty="0">
              <a:solidFill>
                <a:srgbClr val="F79037"/>
              </a:solidFill>
              <a:cs typeface="+mn-cs"/>
            </a:endParaRPr>
          </a:p>
        </p:txBody>
      </p:sp>
    </p:spTree>
    <p:extLst>
      <p:ext uri="{BB962C8B-B14F-4D97-AF65-F5344CB8AC3E}">
        <p14:creationId xmlns:p14="http://schemas.microsoft.com/office/powerpoint/2010/main" val="65141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F35BE-0B61-F88F-0E2B-8F11818E290C}"/>
              </a:ext>
            </a:extLst>
          </p:cNvPr>
          <p:cNvSpPr/>
          <p:nvPr/>
        </p:nvSpPr>
        <p:spPr>
          <a:xfrm flipV="1">
            <a:off x="-1" y="323002"/>
            <a:ext cx="7559675" cy="48170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1">
            <a:extLst>
              <a:ext uri="{FF2B5EF4-FFF2-40B4-BE49-F238E27FC236}">
                <a16:creationId xmlns:a16="http://schemas.microsoft.com/office/drawing/2014/main" id="{FD8DDDCD-6BDC-4DAB-EAA6-389F42F8D9D6}"/>
              </a:ext>
            </a:extLst>
          </p:cNvPr>
          <p:cNvSpPr>
            <a:spLocks noGrp="1"/>
          </p:cNvSpPr>
          <p:nvPr>
            <p:ph type="body" sz="quarter" idx="32"/>
          </p:nvPr>
        </p:nvSpPr>
        <p:spPr>
          <a:xfrm>
            <a:off x="773905" y="665163"/>
            <a:ext cx="6011864" cy="3661907"/>
          </a:xfrm>
        </p:spPr>
        <p:txBody>
          <a:bodyPr numCol="2"/>
          <a:lstStyle/>
          <a:p>
            <a:r>
              <a:rPr lang="en-GB" sz="1050" b="1" dirty="0" err="1">
                <a:solidFill>
                  <a:srgbClr val="F79037"/>
                </a:solidFill>
              </a:rPr>
              <a:t>Różne</a:t>
            </a:r>
            <a:r>
              <a:rPr lang="en-GB" sz="1050" b="1" dirty="0">
                <a:solidFill>
                  <a:srgbClr val="F79037"/>
                </a:solidFill>
              </a:rPr>
              <a:t> </a:t>
            </a:r>
            <a:r>
              <a:rPr lang="en-GB" sz="1050" b="1" dirty="0" err="1">
                <a:solidFill>
                  <a:srgbClr val="F79037"/>
                </a:solidFill>
              </a:rPr>
              <a:t>rodzaje</a:t>
            </a:r>
            <a:r>
              <a:rPr lang="en-GB" sz="1050" b="1" dirty="0">
                <a:solidFill>
                  <a:srgbClr val="F79037"/>
                </a:solidFill>
              </a:rPr>
              <a:t> </a:t>
            </a:r>
            <a:r>
              <a:rPr lang="en-GB" sz="1050" b="1" dirty="0" err="1">
                <a:solidFill>
                  <a:srgbClr val="F79037"/>
                </a:solidFill>
              </a:rPr>
              <a:t>pożyczek</a:t>
            </a:r>
            <a:r>
              <a:rPr lang="en-GB" sz="1050" b="1" dirty="0">
                <a:solidFill>
                  <a:srgbClr val="F79037"/>
                </a:solidFill>
              </a:rPr>
              <a:t> </a:t>
            </a:r>
            <a:r>
              <a:rPr lang="en-GB" sz="1050" b="1" dirty="0" err="1">
                <a:solidFill>
                  <a:srgbClr val="F79037"/>
                </a:solidFill>
              </a:rPr>
              <a:t>kryptograficznych</a:t>
            </a:r>
            <a:endParaRPr lang="en-GB" sz="1050" b="1" dirty="0">
              <a:solidFill>
                <a:srgbClr val="F79037"/>
              </a:solidFill>
            </a:endParaRPr>
          </a:p>
          <a:p>
            <a:r>
              <a:rPr lang="pl-PL" sz="1050" dirty="0"/>
              <a:t>Jak wspomniano, istnieją dwa rodzaje pożyczek kryptograficznych: pożyczki błyskawiczne i pożyczki zabezpieczone. Skupimy się na nich w następnym rozdziale.</a:t>
            </a:r>
          </a:p>
          <a:p>
            <a:r>
              <a:rPr lang="en-GB" sz="1050" dirty="0"/>
              <a:t> </a:t>
            </a:r>
          </a:p>
          <a:p>
            <a:r>
              <a:rPr lang="en-GB" sz="1050" b="1" dirty="0" err="1">
                <a:solidFill>
                  <a:srgbClr val="F79037"/>
                </a:solidFill>
              </a:rPr>
              <a:t>Błyskawiczne</a:t>
            </a:r>
            <a:r>
              <a:rPr lang="en-GB" sz="1050" b="1" dirty="0">
                <a:solidFill>
                  <a:srgbClr val="F79037"/>
                </a:solidFill>
              </a:rPr>
              <a:t> </a:t>
            </a:r>
            <a:r>
              <a:rPr lang="en-GB" sz="1050" b="1" dirty="0" err="1">
                <a:solidFill>
                  <a:srgbClr val="F79037"/>
                </a:solidFill>
              </a:rPr>
              <a:t>pożyczki</a:t>
            </a:r>
            <a:endParaRPr lang="en-GB" sz="1050" b="1" dirty="0">
              <a:solidFill>
                <a:srgbClr val="F79037"/>
              </a:solidFill>
            </a:endParaRPr>
          </a:p>
          <a:p>
            <a:r>
              <a:rPr lang="pl-PL" sz="1050" dirty="0"/>
              <a:t>Błyskawiczne pożyczki umożliwiają pożyczanie środków kryptograficznych bez konieczności posiadania zabezpieczenia. Nazwa pożyczki błyskawicznej wzięła się stąd, że przyznanie, udzielanie i spłacanie pożyczki odbywa się w ramach jednego bloku. Jeśli kwota pożyczki nie może zostać zwrócona wraz z odsetkami, transakcja jest anulowana przed zatwierdzeniem w bloku. Z zewnątrz wygląda to tak, jakby pożyczka nigdy się nie wydarzyła, ponieważ nigdy nie została potwierdzona i dodana do łańcucha. Inteligentna umowa kontroluje cały proces, dzięki czemu interwencja człowieka nie jest konieczna.</a:t>
            </a:r>
          </a:p>
          <a:p>
            <a:r>
              <a:rPr lang="pl-PL" sz="1050" dirty="0"/>
              <a:t>W przypadku tradycyjnych pożyczek, pożyczkodawca zwykle chce jakiegoś zabezpieczenia, aby upewnić się, że otrzyma zwrot pieniędzy. Zatwierdzenie umowy często zajmuje tygodnie lub dłużej, a pożyczkobiorca spłaca pożyczkę wraz z odsetkami przez okres tygodni, miesięcy lub lat. Pożyczki błyskawiczne działają diametralnie inaczej. Następują natychmiast, ponieważ środki są zarówno pożyczane, jak i zwracane w ciągu kilku sekund.</a:t>
            </a:r>
          </a:p>
          <a:p>
            <a:endParaRPr lang="en-GB" sz="1050" dirty="0"/>
          </a:p>
          <a:p>
            <a:r>
              <a:rPr lang="en-GB" sz="1050" b="1" dirty="0">
                <a:solidFill>
                  <a:srgbClr val="F79037"/>
                </a:solidFill>
              </a:rPr>
              <a:t>Jak </a:t>
            </a:r>
            <a:r>
              <a:rPr lang="en-GB" sz="1050" b="1" dirty="0" err="1">
                <a:solidFill>
                  <a:srgbClr val="F79037"/>
                </a:solidFill>
              </a:rPr>
              <a:t>działa</a:t>
            </a:r>
            <a:r>
              <a:rPr lang="en-GB" sz="1050" b="1" dirty="0">
                <a:solidFill>
                  <a:srgbClr val="F79037"/>
                </a:solidFill>
              </a:rPr>
              <a:t> </a:t>
            </a:r>
            <a:r>
              <a:rPr lang="en-GB" sz="1050" b="1" dirty="0" err="1">
                <a:solidFill>
                  <a:srgbClr val="F79037"/>
                </a:solidFill>
              </a:rPr>
              <a:t>szybka</a:t>
            </a:r>
            <a:r>
              <a:rPr lang="en-GB" sz="1050" b="1" dirty="0">
                <a:solidFill>
                  <a:srgbClr val="F79037"/>
                </a:solidFill>
              </a:rPr>
              <a:t> </a:t>
            </a:r>
            <a:r>
              <a:rPr lang="en-GB" sz="1050" b="1" dirty="0" err="1">
                <a:solidFill>
                  <a:srgbClr val="F79037"/>
                </a:solidFill>
              </a:rPr>
              <a:t>pożyczka</a:t>
            </a:r>
            <a:r>
              <a:rPr lang="en-GB" sz="1050" b="1" dirty="0">
                <a:solidFill>
                  <a:srgbClr val="F79037"/>
                </a:solidFill>
              </a:rPr>
              <a:t>?</a:t>
            </a:r>
          </a:p>
          <a:p>
            <a:r>
              <a:rPr lang="pl-PL" sz="1050" dirty="0"/>
              <a:t>Aby skorzystać z pożyczki błyskawicznej, zaangażowane strony muszą działać szybko. Tu do gry wchodzą inteligentne kontrakty. Dzięki inteligentnej logice kontraktów możesz utworzyć transakcję najwyższego poziomu zawierającą transakcje podrzędne. Jeśli jakakolwiek transakcja podrzędna zakończy się niepowodzeniem, transakcja najwyższego poziomu nie zostanie zrealizowana.</a:t>
            </a:r>
          </a:p>
          <a:p>
            <a:r>
              <a:rPr lang="en-GB" sz="1050" dirty="0"/>
              <a:t> </a:t>
            </a:r>
          </a:p>
          <a:p>
            <a:r>
              <a:rPr lang="pl-PL" sz="1050" dirty="0"/>
              <a:t>Dla przykładu </a:t>
            </a:r>
            <a:r>
              <a:rPr lang="pl-PL" sz="1050" dirty="0" err="1"/>
              <a:t>token</a:t>
            </a:r>
            <a:r>
              <a:rPr lang="pl-PL" sz="1050" dirty="0"/>
              <a:t> jest sprzedawany za 1,00 USD (USD) w puli płynności A i 1,10 USD w puli płynności B. Załóżmy, że obecnie nie masz wystarczających środków na zakup </a:t>
            </a:r>
            <a:r>
              <a:rPr lang="pl-PL" sz="1050" dirty="0" err="1"/>
              <a:t>tokenów</a:t>
            </a:r>
            <a:r>
              <a:rPr lang="pl-PL" sz="1050" dirty="0"/>
              <a:t> z pierwszej puli do sprzedaży w drugiej. Szybka pożyczka może pomóc ci zakończyć ten problem w ramach jednego bloku. Na przykład wyobraź sobie, że dla swojej podstawowej transakcji zaciągniesz pożyczkę błyskawiczną w wysokości 2000 USDC z platformy </a:t>
            </a:r>
            <a:r>
              <a:rPr lang="pl-PL" sz="1050" dirty="0" err="1"/>
              <a:t>DeFi</a:t>
            </a:r>
            <a:r>
              <a:rPr lang="pl-PL" sz="1050" dirty="0"/>
              <a:t> i spłacisz ją.</a:t>
            </a:r>
          </a:p>
          <a:p>
            <a:endParaRPr lang="en-GB" sz="1050" dirty="0"/>
          </a:p>
        </p:txBody>
      </p:sp>
      <p:sp>
        <p:nvSpPr>
          <p:cNvPr id="6" name="Slide Number Placeholder 5">
            <a:extLst>
              <a:ext uri="{FF2B5EF4-FFF2-40B4-BE49-F238E27FC236}">
                <a16:creationId xmlns:a16="http://schemas.microsoft.com/office/drawing/2014/main" id="{F5F2B4A9-9046-5D64-23B5-6D8F6755D5D8}"/>
              </a:ext>
            </a:extLst>
          </p:cNvPr>
          <p:cNvSpPr>
            <a:spLocks noGrp="1"/>
          </p:cNvSpPr>
          <p:nvPr>
            <p:ph type="sldNum" sz="quarter" idx="4"/>
          </p:nvPr>
        </p:nvSpPr>
        <p:spPr/>
        <p:txBody>
          <a:bodyPr/>
          <a:lstStyle/>
          <a:p>
            <a:fld id="{CB2079F2-58AF-ED44-82D7-E04B2F6FD686}" type="slidenum">
              <a:rPr lang="en-US" smtClean="0"/>
              <a:pPr/>
              <a:t>7</a:t>
            </a:fld>
            <a:endParaRPr lang="en-US" dirty="0"/>
          </a:p>
        </p:txBody>
      </p:sp>
      <p:sp>
        <p:nvSpPr>
          <p:cNvPr id="49" name="Text Placeholder 17">
            <a:extLst>
              <a:ext uri="{FF2B5EF4-FFF2-40B4-BE49-F238E27FC236}">
                <a16:creationId xmlns:a16="http://schemas.microsoft.com/office/drawing/2014/main" id="{6793AE86-D03A-2BB0-78F1-FEA564DDECE2}"/>
              </a:ext>
            </a:extLst>
          </p:cNvPr>
          <p:cNvSpPr txBox="1">
            <a:spLocks/>
          </p:cNvSpPr>
          <p:nvPr/>
        </p:nvSpPr>
        <p:spPr>
          <a:xfrm>
            <a:off x="755649" y="5551778"/>
            <a:ext cx="6011863" cy="3591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pl-PL" dirty="0">
                <a:solidFill>
                  <a:srgbClr val="000000"/>
                </a:solidFill>
                <a:effectLst/>
                <a:latin typeface="Calibri" panose="020F0502020204030204" pitchFamily="34" charset="0"/>
                <a:ea typeface="Times New Roman" panose="02020603050405020304" pitchFamily="18" charset="0"/>
              </a:rPr>
              <a:t>Następnie możemy podzielić to na mniejsze transakcje podrzędne:</a:t>
            </a:r>
          </a:p>
        </p:txBody>
      </p:sp>
      <p:sp>
        <p:nvSpPr>
          <p:cNvPr id="4" name="Text Placeholder 17">
            <a:extLst>
              <a:ext uri="{FF2B5EF4-FFF2-40B4-BE49-F238E27FC236}">
                <a16:creationId xmlns:a16="http://schemas.microsoft.com/office/drawing/2014/main" id="{CEBE1ED6-8933-808B-2493-214BCDBF7B54}"/>
              </a:ext>
            </a:extLst>
          </p:cNvPr>
          <p:cNvSpPr txBox="1">
            <a:spLocks/>
          </p:cNvSpPr>
          <p:nvPr/>
        </p:nvSpPr>
        <p:spPr>
          <a:xfrm>
            <a:off x="1483047" y="64442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Pożyczone środki trafiają do Twojego portfela.</a:t>
            </a:r>
          </a:p>
        </p:txBody>
      </p:sp>
      <p:sp>
        <p:nvSpPr>
          <p:cNvPr id="5" name="TextBox 4">
            <a:extLst>
              <a:ext uri="{FF2B5EF4-FFF2-40B4-BE49-F238E27FC236}">
                <a16:creationId xmlns:a16="http://schemas.microsoft.com/office/drawing/2014/main" id="{F99AB4A2-CFE0-B159-6522-04D354C1D7F9}"/>
              </a:ext>
            </a:extLst>
          </p:cNvPr>
          <p:cNvSpPr txBox="1"/>
          <p:nvPr/>
        </p:nvSpPr>
        <p:spPr>
          <a:xfrm>
            <a:off x="865097" y="60917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 Placeholder 17">
            <a:extLst>
              <a:ext uri="{FF2B5EF4-FFF2-40B4-BE49-F238E27FC236}">
                <a16:creationId xmlns:a16="http://schemas.microsoft.com/office/drawing/2014/main" id="{BA2C9552-EE88-4187-5ADF-717DC280A578}"/>
              </a:ext>
            </a:extLst>
          </p:cNvPr>
          <p:cNvSpPr txBox="1">
            <a:spLocks/>
          </p:cNvSpPr>
          <p:nvPr/>
        </p:nvSpPr>
        <p:spPr>
          <a:xfrm>
            <a:off x="1504068" y="73890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Kupujesz </a:t>
            </a:r>
            <a:r>
              <a:rPr lang="pl-PL" b="1" dirty="0" err="1">
                <a:solidFill>
                  <a:srgbClr val="F79037"/>
                </a:solidFill>
              </a:rPr>
              <a:t>kryptowalutę</a:t>
            </a:r>
            <a:r>
              <a:rPr lang="pl-PL" b="1" dirty="0">
                <a:solidFill>
                  <a:srgbClr val="F79037"/>
                </a:solidFill>
              </a:rPr>
              <a:t> o wartości 2000 USD z puli płynności A (2000 </a:t>
            </a:r>
            <a:r>
              <a:rPr lang="pl-PL" b="1" dirty="0" err="1">
                <a:solidFill>
                  <a:srgbClr val="F79037"/>
                </a:solidFill>
              </a:rPr>
              <a:t>tokenów</a:t>
            </a:r>
            <a:r>
              <a:rPr lang="pl-PL" b="1" dirty="0">
                <a:solidFill>
                  <a:srgbClr val="F79037"/>
                </a:solidFill>
              </a:rPr>
              <a:t>).</a:t>
            </a:r>
          </a:p>
        </p:txBody>
      </p:sp>
      <p:sp>
        <p:nvSpPr>
          <p:cNvPr id="9" name="TextBox 8">
            <a:extLst>
              <a:ext uri="{FF2B5EF4-FFF2-40B4-BE49-F238E27FC236}">
                <a16:creationId xmlns:a16="http://schemas.microsoft.com/office/drawing/2014/main" id="{0A6F2B8A-0C97-F988-990C-572DDB9853F5}"/>
              </a:ext>
            </a:extLst>
          </p:cNvPr>
          <p:cNvSpPr txBox="1"/>
          <p:nvPr/>
        </p:nvSpPr>
        <p:spPr>
          <a:xfrm>
            <a:off x="886118" y="71275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0B3D395B-549E-0BC0-4C2E-224B5AC5B2E5}"/>
              </a:ext>
            </a:extLst>
          </p:cNvPr>
          <p:cNvSpPr txBox="1">
            <a:spLocks/>
          </p:cNvSpPr>
          <p:nvPr/>
        </p:nvSpPr>
        <p:spPr>
          <a:xfrm>
            <a:off x="4510290" y="63776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Sprzedajesz 2000 </a:t>
            </a:r>
            <a:r>
              <a:rPr lang="pl-PL" b="1" dirty="0" err="1">
                <a:solidFill>
                  <a:srgbClr val="F79037"/>
                </a:solidFill>
              </a:rPr>
              <a:t>tokenów</a:t>
            </a:r>
            <a:r>
              <a:rPr lang="pl-PL" b="1" dirty="0">
                <a:solidFill>
                  <a:srgbClr val="F79037"/>
                </a:solidFill>
              </a:rPr>
              <a:t> za 1,10 $, co daje Ci 2200 $ przychodu.</a:t>
            </a:r>
          </a:p>
        </p:txBody>
      </p:sp>
      <p:sp>
        <p:nvSpPr>
          <p:cNvPr id="11" name="TextBox 10">
            <a:extLst>
              <a:ext uri="{FF2B5EF4-FFF2-40B4-BE49-F238E27FC236}">
                <a16:creationId xmlns:a16="http://schemas.microsoft.com/office/drawing/2014/main" id="{C0923E6B-3E4E-95DF-2BB5-9BAE9C94AECB}"/>
              </a:ext>
            </a:extLst>
          </p:cNvPr>
          <p:cNvSpPr txBox="1"/>
          <p:nvPr/>
        </p:nvSpPr>
        <p:spPr>
          <a:xfrm>
            <a:off x="3892340" y="60917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2" name="Text Placeholder 17">
            <a:extLst>
              <a:ext uri="{FF2B5EF4-FFF2-40B4-BE49-F238E27FC236}">
                <a16:creationId xmlns:a16="http://schemas.microsoft.com/office/drawing/2014/main" id="{AB725140-3D0E-6B47-CB1B-3B584752CD2F}"/>
              </a:ext>
            </a:extLst>
          </p:cNvPr>
          <p:cNvSpPr txBox="1">
            <a:spLocks/>
          </p:cNvSpPr>
          <p:nvPr/>
        </p:nvSpPr>
        <p:spPr>
          <a:xfrm>
            <a:off x="4498910" y="744709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Spłacasz pożyczkę błyskawiczną wraz z opłatą za pożyczkę w ramach inteligentnej umowy.</a:t>
            </a:r>
          </a:p>
        </p:txBody>
      </p:sp>
      <p:sp>
        <p:nvSpPr>
          <p:cNvPr id="13" name="TextBox 12">
            <a:extLst>
              <a:ext uri="{FF2B5EF4-FFF2-40B4-BE49-F238E27FC236}">
                <a16:creationId xmlns:a16="http://schemas.microsoft.com/office/drawing/2014/main" id="{979507A4-43D0-780E-CC1A-B0A32A6C75EE}"/>
              </a:ext>
            </a:extLst>
          </p:cNvPr>
          <p:cNvSpPr txBox="1"/>
          <p:nvPr/>
        </p:nvSpPr>
        <p:spPr>
          <a:xfrm>
            <a:off x="3880960" y="71275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15" name="Text Placeholder 17">
            <a:extLst>
              <a:ext uri="{FF2B5EF4-FFF2-40B4-BE49-F238E27FC236}">
                <a16:creationId xmlns:a16="http://schemas.microsoft.com/office/drawing/2014/main" id="{277E7091-15E4-243C-CFDA-FF9545D8437D}"/>
              </a:ext>
            </a:extLst>
          </p:cNvPr>
          <p:cNvSpPr txBox="1">
            <a:spLocks/>
          </p:cNvSpPr>
          <p:nvPr/>
        </p:nvSpPr>
        <p:spPr>
          <a:xfrm>
            <a:off x="755649" y="8392949"/>
            <a:ext cx="6011863" cy="3591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pl-PL" dirty="0">
                <a:solidFill>
                  <a:srgbClr val="000000"/>
                </a:solidFill>
                <a:effectLst/>
                <a:latin typeface="Calibri" panose="020F0502020204030204" pitchFamily="34" charset="0"/>
                <a:ea typeface="Times New Roman" panose="02020603050405020304" pitchFamily="18" charset="0"/>
              </a:rPr>
              <a:t>Jeśli jedna lub więcej z tych transakcji podrzędnych nie może zostać zrealizowanych, pożyczkodawca anuluje pożyczkę przed jej wykonaniem. Najczęstsze przypadki użycia pożyczek błyskawicznych obejmują </a:t>
            </a:r>
            <a:r>
              <a:rPr lang="pl-PL" dirty="0" err="1">
                <a:solidFill>
                  <a:srgbClr val="000000"/>
                </a:solidFill>
                <a:effectLst/>
                <a:latin typeface="Calibri" panose="020F0502020204030204" pitchFamily="34" charset="0"/>
                <a:ea typeface="Times New Roman" panose="02020603050405020304" pitchFamily="18" charset="0"/>
              </a:rPr>
              <a:t>swapy</a:t>
            </a:r>
            <a:r>
              <a:rPr lang="pl-PL" dirty="0">
                <a:solidFill>
                  <a:srgbClr val="000000"/>
                </a:solidFill>
                <a:effectLst/>
                <a:latin typeface="Calibri" panose="020F0502020204030204" pitchFamily="34" charset="0"/>
                <a:ea typeface="Times New Roman" panose="02020603050405020304" pitchFamily="18" charset="0"/>
              </a:rPr>
              <a:t> zabezpieczające i arbitraż cenowy. Jednak pożyczka błyskawiczna może być używana tylko w tym samym łańcuchu, ponieważ przeniesienie środków do innej sieci złamałoby regułę jednej transakcji.</a:t>
            </a:r>
          </a:p>
        </p:txBody>
      </p:sp>
      <p:sp>
        <p:nvSpPr>
          <p:cNvPr id="16" name="Rectangle 15">
            <a:extLst>
              <a:ext uri="{FF2B5EF4-FFF2-40B4-BE49-F238E27FC236}">
                <a16:creationId xmlns:a16="http://schemas.microsoft.com/office/drawing/2014/main" id="{31D9A469-EDF5-C417-17CE-704D9922E985}"/>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76F7D5E-D3D8-6332-A020-927896FA0101}"/>
              </a:ext>
            </a:extLst>
          </p:cNvPr>
          <p:cNvGrpSpPr/>
          <p:nvPr/>
        </p:nvGrpSpPr>
        <p:grpSpPr>
          <a:xfrm flipH="1">
            <a:off x="6027754" y="9163937"/>
            <a:ext cx="1712396" cy="1673613"/>
            <a:chOff x="-220413" y="5797823"/>
            <a:chExt cx="1967946" cy="1923375"/>
          </a:xfrm>
        </p:grpSpPr>
        <p:sp>
          <p:nvSpPr>
            <p:cNvPr id="18" name="Freeform 17">
              <a:extLst>
                <a:ext uri="{FF2B5EF4-FFF2-40B4-BE49-F238E27FC236}">
                  <a16:creationId xmlns:a16="http://schemas.microsoft.com/office/drawing/2014/main" id="{99AC75C0-10D1-A2A4-6DD5-CF4ECC6BD564}"/>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B472BFF-423A-DD9B-7932-21F1E9E5FB04}"/>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CE51503-DAB8-0D48-2F40-9C3D24F7D7F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0AFD2E4-884B-4AE7-EAEF-0CBF6F821C0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97F739B-A5B8-C585-30A6-0471A71EED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4EB8E36-F9A2-3532-19AD-0020BEC95E17}"/>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DE69A4E-65FC-4D4E-956E-5B3216AC9AE5}"/>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776268CC-BC1E-7C63-F8C4-AB02DFDB45D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DA6A987D-AAE2-21AA-0857-B6E1AEA4CF2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B9A5F48C-E370-1856-0753-5E8197BCD1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A27BC497-FE98-F976-E82F-32A3B75CE37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884EC655-DA70-461E-818F-23FB7A5693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C5FA5E34-9D42-5716-18CF-A0ACB6252DC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FDD2EEAC-17EC-0DBD-5B2C-B4273E459DA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94271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48C136-3A70-3B33-C3EA-EACD67B0F611}"/>
              </a:ext>
            </a:extLst>
          </p:cNvPr>
          <p:cNvSpPr/>
          <p:nvPr/>
        </p:nvSpPr>
        <p:spPr>
          <a:xfrm flipV="1">
            <a:off x="511317" y="-1"/>
            <a:ext cx="3194309" cy="1017175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241974"/>
            <a:ext cx="2693750" cy="8385260"/>
          </a:xfrm>
        </p:spPr>
        <p:txBody>
          <a:bodyPr/>
          <a:lstStyle/>
          <a:p>
            <a:pPr algn="just" fontAlgn="base"/>
            <a:r>
              <a:rPr lang="en-US" sz="1000" b="1" dirty="0" err="1">
                <a:solidFill>
                  <a:srgbClr val="F79037"/>
                </a:solidFill>
                <a:effectLst/>
                <a:ea typeface="Times New Roman" panose="02020603050405020304" pitchFamily="18" charset="0"/>
              </a:rPr>
              <a:t>Kredyty</a:t>
            </a:r>
            <a:r>
              <a:rPr lang="en-US" sz="1000" b="1" dirty="0">
                <a:solidFill>
                  <a:srgbClr val="F79037"/>
                </a:solidFill>
                <a:effectLst/>
                <a:ea typeface="Times New Roman" panose="02020603050405020304" pitchFamily="18" charset="0"/>
              </a:rPr>
              <a:t> </a:t>
            </a:r>
            <a:r>
              <a:rPr lang="en-US" sz="1000" b="1" dirty="0" err="1">
                <a:solidFill>
                  <a:srgbClr val="F79037"/>
                </a:solidFill>
                <a:effectLst/>
                <a:ea typeface="Times New Roman" panose="02020603050405020304" pitchFamily="18" charset="0"/>
              </a:rPr>
              <a:t>zabezpieczone</a:t>
            </a:r>
            <a:endParaRPr lang="en-US" sz="1000" b="1" dirty="0">
              <a:solidFill>
                <a:srgbClr val="F79037"/>
              </a:solidFill>
              <a:effectLst/>
              <a:ea typeface="Times New Roman" panose="02020603050405020304" pitchFamily="18" charset="0"/>
            </a:endParaRPr>
          </a:p>
          <a:p>
            <a:pPr algn="just" fontAlgn="base"/>
            <a:r>
              <a:rPr lang="pl-PL" sz="1000" dirty="0">
                <a:effectLst/>
                <a:ea typeface="Times New Roman" panose="02020603050405020304" pitchFamily="18" charset="0"/>
              </a:rPr>
              <a:t>Pożyczka zabezpieczona daje pożyczkobiorcy więcej czasu na wykorzystanie posiadanych środków w zamian za zapewnienie zabezpieczenia. Ten rodzaj pożyczki jest podstawą otwartych protokołów kredytowych. Biorąc pod uwagę, że </a:t>
            </a:r>
            <a:r>
              <a:rPr lang="pl-PL" sz="1000" dirty="0" err="1">
                <a:effectLst/>
                <a:ea typeface="Times New Roman" panose="02020603050405020304" pitchFamily="18" charset="0"/>
              </a:rPr>
              <a:t>DeFi</a:t>
            </a:r>
            <a:r>
              <a:rPr lang="pl-PL" sz="1000" dirty="0">
                <a:effectLst/>
                <a:ea typeface="Times New Roman" panose="02020603050405020304" pitchFamily="18" charset="0"/>
              </a:rPr>
              <a:t> jest synonimem otwartego, </a:t>
            </a:r>
            <a:r>
              <a:rPr lang="pl-PL" sz="1000" dirty="0" err="1">
                <a:effectLst/>
                <a:ea typeface="Times New Roman" panose="02020603050405020304" pitchFamily="18" charset="0"/>
              </a:rPr>
              <a:t>pseudoanonimowego</a:t>
            </a:r>
            <a:r>
              <a:rPr lang="pl-PL" sz="1000" dirty="0">
                <a:effectLst/>
                <a:ea typeface="Times New Roman" panose="02020603050405020304" pitchFamily="18" charset="0"/>
              </a:rPr>
              <a:t> finansowania, ocena kredytowa i formalne kontrole tożsamości związane z pożyczką nie są częścią równania. Podobnie jak kredyty hipoteczne, większość aplikacji pożyczkowych </a:t>
            </a:r>
            <a:r>
              <a:rPr lang="pl-PL" sz="1000" dirty="0" err="1">
                <a:effectLst/>
                <a:ea typeface="Times New Roman" panose="02020603050405020304" pitchFamily="18" charset="0"/>
              </a:rPr>
              <a:t>DeFi</a:t>
            </a:r>
            <a:r>
              <a:rPr lang="pl-PL" sz="1000" dirty="0">
                <a:effectLst/>
                <a:ea typeface="Times New Roman" panose="02020603050405020304" pitchFamily="18" charset="0"/>
              </a:rPr>
              <a:t> będzie wymagać od pożyczkobiorców zabezpieczenia ich pożyczki jako sposobu pociągnięcia ich do odpowiedzialności w przypadku odmowy spłaty długu. Chociaż istnieją podobieństwa, główna różnica między tradycyjną pożyczką hipoteczną a pożyczką zabezpieczoną na </a:t>
            </a:r>
            <a:r>
              <a:rPr lang="pl-PL" sz="1000" dirty="0" err="1">
                <a:effectLst/>
                <a:ea typeface="Times New Roman" panose="02020603050405020304" pitchFamily="18" charset="0"/>
              </a:rPr>
              <a:t>MakerDAO</a:t>
            </a:r>
            <a:r>
              <a:rPr lang="pl-PL" sz="1000" dirty="0">
                <a:effectLst/>
                <a:ea typeface="Times New Roman" panose="02020603050405020304" pitchFamily="18" charset="0"/>
              </a:rPr>
              <a:t> lub </a:t>
            </a:r>
            <a:r>
              <a:rPr lang="pl-PL" sz="1000" dirty="0" err="1">
                <a:effectLst/>
                <a:ea typeface="Times New Roman" panose="02020603050405020304" pitchFamily="18" charset="0"/>
              </a:rPr>
              <a:t>Compound</a:t>
            </a:r>
            <a:r>
              <a:rPr lang="pl-PL" sz="1000" dirty="0">
                <a:effectLst/>
                <a:ea typeface="Times New Roman" panose="02020603050405020304" pitchFamily="18" charset="0"/>
              </a:rPr>
              <a:t> polega na tym, że wymaga ona od pożyczkobiorcy wyższego zabezpieczenia pożyczki.</a:t>
            </a:r>
          </a:p>
          <a:p>
            <a:pPr algn="just" fontAlgn="base"/>
            <a:r>
              <a:rPr lang="en-US" sz="1000" dirty="0">
                <a:effectLst/>
                <a:ea typeface="Times New Roman" panose="02020603050405020304" pitchFamily="18" charset="0"/>
              </a:rPr>
              <a:t> </a:t>
            </a:r>
            <a:endParaRPr lang="en-LB" sz="1000" dirty="0">
              <a:effectLst/>
              <a:ea typeface="Times New Roman" panose="02020603050405020304" pitchFamily="18" charset="0"/>
            </a:endParaRPr>
          </a:p>
          <a:p>
            <a:pPr algn="just" fontAlgn="base"/>
            <a:r>
              <a:rPr lang="pl-PL" sz="1000" dirty="0" err="1">
                <a:effectLst/>
                <a:ea typeface="Times New Roman" panose="02020603050405020304" pitchFamily="18" charset="0"/>
              </a:rPr>
              <a:t>MakerDAO</a:t>
            </a:r>
            <a:r>
              <a:rPr lang="pl-PL" sz="1000" dirty="0">
                <a:effectLst/>
                <a:ea typeface="Times New Roman" panose="02020603050405020304" pitchFamily="18" charset="0"/>
              </a:rPr>
              <a:t> jest jednym z przykładów dostawcy pożyczki zabezpieczonej. Ponieważ </a:t>
            </a:r>
            <a:r>
              <a:rPr lang="pl-PL" sz="1000" dirty="0" err="1">
                <a:effectLst/>
                <a:ea typeface="Times New Roman" panose="02020603050405020304" pitchFamily="18" charset="0"/>
              </a:rPr>
              <a:t>kryptowaluty</a:t>
            </a:r>
            <a:r>
              <a:rPr lang="pl-PL" sz="1000" dirty="0">
                <a:effectLst/>
                <a:ea typeface="Times New Roman" panose="02020603050405020304" pitchFamily="18" charset="0"/>
              </a:rPr>
              <a:t> są niestabilne, współczynnik kredytu do zabezpieczenia (LTV) odzwierciedla tę zmienność (LTV często wynosi tylko około 50%). Oznacza to, że pożyczka będzie wynosić tylko 50% wartości twojego zabezpieczenia. Ta rozbieżność zapewnia pole manewru dla wartości zabezpieczenia w przypadku jego spadku. Gdy zabezpieczenie pożyczkobiorcy spadnie poniżej wartości pożyczki lub innej określonej wartości, środki są automatycznie sprzedawane lub przekazywane pożyczkodawcy. Konieczne jest uzupełnienie zabezpieczenia w przypadku zmiany ceny, aby uniknąć upłynnienia. Jeśli wskaźnik LTV stanie się zbyt wysoki, należy uiścić stosowne opłaty. Monitorowanie stanu odbywa się za pomocą inteligentnej umowy. Po spłacie pożyczki (plus odsetek) pożyczkobiorca odzyskuje swoje zabezpieczenie.</a:t>
            </a:r>
          </a:p>
          <a:p>
            <a:pPr algn="just" fontAlgn="base"/>
            <a:endParaRPr lang="en-US" sz="1000" dirty="0">
              <a:ea typeface="Times New Roman" panose="02020603050405020304" pitchFamily="18" charset="0"/>
            </a:endParaRPr>
          </a:p>
          <a:p>
            <a:pPr algn="just" fontAlgn="base"/>
            <a:r>
              <a:rPr lang="en-US" sz="1000" dirty="0" err="1">
                <a:solidFill>
                  <a:srgbClr val="F79037"/>
                </a:solidFill>
                <a:effectLst/>
                <a:ea typeface="Times New Roman" panose="02020603050405020304" pitchFamily="18" charset="0"/>
              </a:rPr>
              <a:t>Przykład</a:t>
            </a:r>
            <a:r>
              <a:rPr lang="en-US" sz="1000" dirty="0">
                <a:solidFill>
                  <a:srgbClr val="F79037"/>
                </a:solidFill>
                <a:effectLst/>
                <a:ea typeface="Times New Roman" panose="02020603050405020304" pitchFamily="18" charset="0"/>
              </a:rPr>
              <a:t> </a:t>
            </a:r>
          </a:p>
          <a:p>
            <a:pPr algn="just" fontAlgn="base"/>
            <a:r>
              <a:rPr lang="pl-PL" sz="1000" dirty="0">
                <a:effectLst/>
                <a:ea typeface="Times New Roman" panose="02020603050405020304" pitchFamily="18" charset="0"/>
              </a:rPr>
              <a:t>Pożyczka 50% LTV w wysokości 10 000 USDC będzie wymagać zdeponowania 20 000 (USD eteru (ETH) jako zabezpieczenia. Jeśli wartość spadnie poniżej 20 000 $, będziesz musiał dodać więcej środków. Jeśli spadnie poniżej 12 000 $, umowa zostanie zlikwidowana, a pożyczkodawca otrzyma zwrot środków.</a:t>
            </a:r>
          </a:p>
          <a:p>
            <a:pPr algn="just" fontAlgn="base"/>
            <a:r>
              <a:rPr lang="en-US" sz="1000" dirty="0">
                <a:effectLst/>
                <a:ea typeface="Times New Roman" panose="02020603050405020304" pitchFamily="18" charset="0"/>
              </a:rPr>
              <a:t> </a:t>
            </a:r>
          </a:p>
          <a:p>
            <a:pPr algn="just" fontAlgn="base"/>
            <a:r>
              <a:rPr lang="pl-PL" sz="1000" dirty="0">
                <a:effectLst/>
                <a:ea typeface="Times New Roman" panose="02020603050405020304" pitchFamily="18" charset="0"/>
              </a:rPr>
              <a:t>Kiedy ktoś bierze pożyczkę, najprawdopodobniej otrzyma nowo wybite monety typu </a:t>
            </a:r>
            <a:r>
              <a:rPr lang="pl-PL" sz="1000" dirty="0" err="1">
                <a:effectLst/>
                <a:ea typeface="Times New Roman" panose="02020603050405020304" pitchFamily="18" charset="0"/>
              </a:rPr>
              <a:t>stablecoin</a:t>
            </a:r>
            <a:r>
              <a:rPr lang="pl-PL" sz="1000" dirty="0">
                <a:effectLst/>
                <a:ea typeface="Times New Roman" panose="02020603050405020304" pitchFamily="18" charset="0"/>
              </a:rPr>
              <a:t> (takie jak DAI) lub pożyczoną przez kogoś </a:t>
            </a:r>
            <a:r>
              <a:rPr lang="pl-PL" sz="1000" dirty="0" err="1">
                <a:effectLst/>
                <a:ea typeface="Times New Roman" panose="02020603050405020304" pitchFamily="18" charset="0"/>
              </a:rPr>
              <a:t>kryptowalutę</a:t>
            </a:r>
            <a:r>
              <a:rPr lang="pl-PL" sz="1000" dirty="0">
                <a:effectLst/>
                <a:ea typeface="Times New Roman" panose="02020603050405020304" pitchFamily="18" charset="0"/>
              </a:rPr>
              <a:t>. Pożyczkodawcy zdeponują swoje aktywa w inteligentnej umowie, która może również zablokować ich fundusze na określony czas. Gdy pożyczkobiorca otrzyma środki, może je wykorzystać do swoich celów.</a:t>
            </a:r>
          </a:p>
          <a:p>
            <a:pPr algn="just" fontAlgn="base"/>
            <a:endParaRPr lang="en-LB" sz="1000"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792744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Zalety</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i</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wady</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kryptopożyczek</a:t>
            </a:r>
            <a:endPar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pl-PL" sz="1100" dirty="0">
                <a:solidFill>
                  <a:srgbClr val="1E2329"/>
                </a:solidFill>
                <a:effectLst/>
                <a:latin typeface="Calibri" panose="020F0502020204030204" pitchFamily="34" charset="0"/>
                <a:ea typeface="Times New Roman" panose="02020603050405020304" pitchFamily="18" charset="0"/>
                <a:cs typeface="Calibri" panose="020F0502020204030204" pitchFamily="34" charset="0"/>
              </a:rPr>
              <a:t>Pożyczki kryptograficzne są od lat powszechnie używanymi narzędziami w przestrzeni </a:t>
            </a:r>
            <a:r>
              <a:rPr lang="pl-PL" sz="1100" dirty="0" err="1">
                <a:solidFill>
                  <a:srgbClr val="1E2329"/>
                </a:solidFill>
                <a:effectLst/>
                <a:latin typeface="Calibri" panose="020F0502020204030204" pitchFamily="34" charset="0"/>
                <a:ea typeface="Times New Roman" panose="02020603050405020304" pitchFamily="18" charset="0"/>
                <a:cs typeface="Calibri" panose="020F0502020204030204" pitchFamily="34" charset="0"/>
              </a:rPr>
              <a:t>DeFi</a:t>
            </a:r>
            <a:r>
              <a:rPr lang="pl-PL" sz="1100" dirty="0">
                <a:solidFill>
                  <a:srgbClr val="1E2329"/>
                </a:solidFill>
                <a:effectLst/>
                <a:latin typeface="Calibri" panose="020F0502020204030204" pitchFamily="34" charset="0"/>
                <a:ea typeface="Times New Roman" panose="02020603050405020304" pitchFamily="18" charset="0"/>
                <a:cs typeface="Calibri" panose="020F0502020204030204" pitchFamily="34" charset="0"/>
              </a:rPr>
              <a:t> do różnych operacji. W tej sekcji przyjrzysz się zaletom i wadom pożyczek kryptograficznych:</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0" name="Table 10">
            <a:extLst>
              <a:ext uri="{FF2B5EF4-FFF2-40B4-BE49-F238E27FC236}">
                <a16:creationId xmlns:a16="http://schemas.microsoft.com/office/drawing/2014/main" id="{E78188CB-D952-003D-EC01-281B2D342AEF}"/>
              </a:ext>
            </a:extLst>
          </p:cNvPr>
          <p:cNvGraphicFramePr>
            <a:graphicFrameLocks noGrp="1"/>
          </p:cNvGraphicFramePr>
          <p:nvPr>
            <p:extLst>
              <p:ext uri="{D42A27DB-BD31-4B8C-83A1-F6EECF244321}">
                <p14:modId xmlns:p14="http://schemas.microsoft.com/office/powerpoint/2010/main" val="1953311661"/>
              </p:ext>
            </p:extLst>
          </p:nvPr>
        </p:nvGraphicFramePr>
        <p:xfrm>
          <a:off x="761772" y="2265457"/>
          <a:ext cx="6011168" cy="7518400"/>
        </p:xfrm>
        <a:graphic>
          <a:graphicData uri="http://schemas.openxmlformats.org/drawingml/2006/table">
            <a:tbl>
              <a:tblPr firstRow="1" bandRow="1">
                <a:tableStyleId>{5C22544A-7EE6-4342-B048-85BDC9FD1C3A}</a:tableStyleId>
              </a:tblPr>
              <a:tblGrid>
                <a:gridCol w="1259946">
                  <a:extLst>
                    <a:ext uri="{9D8B030D-6E8A-4147-A177-3AD203B41FA5}">
                      <a16:colId xmlns:a16="http://schemas.microsoft.com/office/drawing/2014/main" val="3339202448"/>
                    </a:ext>
                  </a:extLst>
                </a:gridCol>
                <a:gridCol w="1763473">
                  <a:extLst>
                    <a:ext uri="{9D8B030D-6E8A-4147-A177-3AD203B41FA5}">
                      <a16:colId xmlns:a16="http://schemas.microsoft.com/office/drawing/2014/main" val="2328539397"/>
                    </a:ext>
                  </a:extLst>
                </a:gridCol>
                <a:gridCol w="995153">
                  <a:extLst>
                    <a:ext uri="{9D8B030D-6E8A-4147-A177-3AD203B41FA5}">
                      <a16:colId xmlns:a16="http://schemas.microsoft.com/office/drawing/2014/main" val="3028193724"/>
                    </a:ext>
                  </a:extLst>
                </a:gridCol>
                <a:gridCol w="1992596">
                  <a:extLst>
                    <a:ext uri="{9D8B030D-6E8A-4147-A177-3AD203B41FA5}">
                      <a16:colId xmlns:a16="http://schemas.microsoft.com/office/drawing/2014/main" val="146109531"/>
                    </a:ext>
                  </a:extLst>
                </a:gridCol>
              </a:tblGrid>
              <a:tr h="370840">
                <a:tc gridSpan="2">
                  <a:txBody>
                    <a:bodyPr/>
                    <a:lstStyle/>
                    <a:p>
                      <a:pPr algn="ctr"/>
                      <a:r>
                        <a:rPr lang="en-GB" sz="1100" b="1" kern="1200" dirty="0" err="1">
                          <a:solidFill>
                            <a:schemeClr val="bg1"/>
                          </a:solidFill>
                          <a:latin typeface="Calibri" panose="020F0502020204030204" pitchFamily="34" charset="0"/>
                          <a:ea typeface="+mn-ea"/>
                          <a:cs typeface="Calibri" panose="020F0502020204030204" pitchFamily="34" charset="0"/>
                        </a:rPr>
                        <a:t>Zalety</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8E2F91"/>
                    </a:solidFill>
                  </a:tcPr>
                </a:tc>
                <a:tc hMerge="1">
                  <a:txBody>
                    <a:bodyPr/>
                    <a:lstStyle/>
                    <a:p>
                      <a:endParaRPr lang="en-GB"/>
                    </a:p>
                  </a:txBody>
                  <a:tcPr>
                    <a:solidFill>
                      <a:srgbClr val="8E2F91"/>
                    </a:solidFill>
                  </a:tcPr>
                </a:tc>
                <a:tc gridSpan="2">
                  <a:txBody>
                    <a:bodyPr/>
                    <a:lstStyle/>
                    <a:p>
                      <a:pPr algn="ctr"/>
                      <a:r>
                        <a:rPr lang="pl-PL" sz="1100" b="1" kern="1200" dirty="0">
                          <a:solidFill>
                            <a:schemeClr val="bg1"/>
                          </a:solidFill>
                          <a:latin typeface="Calibri" panose="020F0502020204030204" pitchFamily="34" charset="0"/>
                          <a:ea typeface="+mn-ea"/>
                          <a:cs typeface="Calibri" panose="020F0502020204030204" pitchFamily="34" charset="0"/>
                        </a:rPr>
                        <a:t>Wady</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hMerge="1">
                  <a:txBody>
                    <a:bodyPr/>
                    <a:lstStyle/>
                    <a:p>
                      <a:endParaRPr lang="en-GB"/>
                    </a:p>
                  </a:txBody>
                  <a:tcPr>
                    <a:solidFill>
                      <a:srgbClr val="8E2F91"/>
                    </a:solidFill>
                  </a:tcPr>
                </a:tc>
                <a:extLst>
                  <a:ext uri="{0D108BD9-81ED-4DB2-BD59-A6C34878D82A}">
                    <a16:rowId xmlns:a16="http://schemas.microsoft.com/office/drawing/2014/main" val="3177857137"/>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err="1">
                          <a:solidFill>
                            <a:schemeClr val="bg1"/>
                          </a:solidFill>
                          <a:latin typeface="Calibri" panose="020F0502020204030204" pitchFamily="34" charset="0"/>
                          <a:ea typeface="+mn-ea"/>
                          <a:cs typeface="Calibri" panose="020F0502020204030204" pitchFamily="34" charset="0"/>
                        </a:rPr>
                        <a:t>Łatwo</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dostępny</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kapitał</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8E2F91"/>
                    </a:solidFill>
                  </a:tcPr>
                </a:tc>
                <a:tc>
                  <a:txBody>
                    <a:bodyPr/>
                    <a:lstStyle/>
                    <a:p>
                      <a:pPr algn="l"/>
                      <a:r>
                        <a:rPr lang="pl-PL" sz="1100" b="0" kern="1200" dirty="0">
                          <a:solidFill>
                            <a:schemeClr val="bg1"/>
                          </a:solidFill>
                          <a:latin typeface="Calibri" panose="020F0502020204030204" pitchFamily="34" charset="0"/>
                          <a:ea typeface="+mn-ea"/>
                          <a:cs typeface="Calibri" panose="020F0502020204030204" pitchFamily="34" charset="0"/>
                        </a:rPr>
                        <a:t>Pożyczki kryptograficzne są udzielane każdemu, kto może zapewnić zabezpieczenie lub zwrot środków w szybkiej pożyczce. Ta jakość sprawia, że są one łatwiejsze do zdobycia niż pożyczka z tradycyjnej instytucji finansowej i nie jest wymagana kontrola kredytowa.</a:t>
                      </a:r>
                      <a:endParaRPr lang="en-GB" sz="1100" b="0" kern="1200" dirty="0">
                        <a:solidFill>
                          <a:schemeClr val="bg1"/>
                        </a:solidFill>
                        <a:latin typeface="Calibri" panose="020F0502020204030204" pitchFamily="34" charset="0"/>
                        <a:ea typeface="+mn-ea"/>
                        <a:cs typeface="Calibri" panose="020F0502020204030204" pitchFamily="34" charset="0"/>
                      </a:endParaRP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err="1">
                          <a:solidFill>
                            <a:schemeClr val="bg1"/>
                          </a:solidFill>
                          <a:latin typeface="Calibri" panose="020F0502020204030204" pitchFamily="34" charset="0"/>
                          <a:ea typeface="+mn-ea"/>
                          <a:cs typeface="Calibri" panose="020F0502020204030204" pitchFamily="34" charset="0"/>
                        </a:rPr>
                        <a:t>Wysokie</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ryzyko</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likwidacji</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l"/>
                      <a:r>
                        <a:rPr lang="pl-PL" sz="1100" b="0" kern="1200" dirty="0">
                          <a:solidFill>
                            <a:schemeClr val="bg1"/>
                          </a:solidFill>
                          <a:latin typeface="Calibri" panose="020F0502020204030204" pitchFamily="34" charset="0"/>
                          <a:ea typeface="+mn-ea"/>
                          <a:cs typeface="Calibri" panose="020F0502020204030204" pitchFamily="34" charset="0"/>
                        </a:rPr>
                        <a:t>Nawet przy wysoce zabezpieczonych pożyczkach, ceny </a:t>
                      </a:r>
                      <a:r>
                        <a:rPr lang="pl-PL" sz="1100" b="0" kern="1200" dirty="0" err="1">
                          <a:solidFill>
                            <a:schemeClr val="bg1"/>
                          </a:solidFill>
                          <a:latin typeface="Calibri" panose="020F0502020204030204" pitchFamily="34" charset="0"/>
                          <a:ea typeface="+mn-ea"/>
                          <a:cs typeface="Calibri" panose="020F0502020204030204" pitchFamily="34" charset="0"/>
                        </a:rPr>
                        <a:t>kryptowalut</a:t>
                      </a:r>
                      <a:r>
                        <a:rPr lang="pl-PL" sz="1100" b="0" kern="1200" dirty="0">
                          <a:solidFill>
                            <a:schemeClr val="bg1"/>
                          </a:solidFill>
                          <a:latin typeface="Calibri" panose="020F0502020204030204" pitchFamily="34" charset="0"/>
                          <a:ea typeface="+mn-ea"/>
                          <a:cs typeface="Calibri" panose="020F0502020204030204" pitchFamily="34" charset="0"/>
                        </a:rPr>
                        <a:t> mogą spaść nagle i doprowadzić do likwidacji pożyczki.</a:t>
                      </a:r>
                      <a:endParaRPr lang="en-GB" sz="1100" b="0" kern="1200" dirty="0">
                        <a:solidFill>
                          <a:schemeClr val="bg1"/>
                        </a:solidFill>
                        <a:latin typeface="Calibri" panose="020F0502020204030204" pitchFamily="34" charset="0"/>
                        <a:ea typeface="+mn-ea"/>
                        <a:cs typeface="Calibri" panose="020F0502020204030204" pitchFamily="34" charset="0"/>
                      </a:endParaRPr>
                    </a:p>
                  </a:txBody>
                  <a:tcPr anchor="ctr">
                    <a:solidFill>
                      <a:srgbClr val="F9A835"/>
                    </a:solidFill>
                  </a:tcPr>
                </a:tc>
                <a:extLst>
                  <a:ext uri="{0D108BD9-81ED-4DB2-BD59-A6C34878D82A}">
                    <a16:rowId xmlns:a16="http://schemas.microsoft.com/office/drawing/2014/main" val="1660789428"/>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err="1">
                          <a:solidFill>
                            <a:schemeClr val="bg1"/>
                          </a:solidFill>
                          <a:latin typeface="Calibri" panose="020F0502020204030204" pitchFamily="34" charset="0"/>
                          <a:ea typeface="+mn-ea"/>
                          <a:cs typeface="Calibri" panose="020F0502020204030204" pitchFamily="34" charset="0"/>
                        </a:rPr>
                        <a:t>Inteligentne</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kontrakty</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zarządzają</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pożyczkami</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8E2F91"/>
                    </a:solidFill>
                  </a:tcPr>
                </a:tc>
                <a:tc>
                  <a:txBody>
                    <a:bodyPr/>
                    <a:lstStyle/>
                    <a:p>
                      <a:pPr marL="0" marR="0" indent="0" algn="l" defTabSz="2073036" rtl="0" eaLnBrk="1" fontAlgn="auto" latinLnBrk="0" hangingPunct="1">
                        <a:lnSpc>
                          <a:spcPct val="100000"/>
                        </a:lnSpc>
                        <a:spcBef>
                          <a:spcPts val="0"/>
                        </a:spcBef>
                        <a:spcAft>
                          <a:spcPts val="0"/>
                        </a:spcAft>
                        <a:buClrTx/>
                        <a:buSzTx/>
                        <a:buFontTx/>
                        <a:buNone/>
                        <a:tabLst/>
                        <a:defRPr/>
                      </a:pPr>
                      <a:r>
                        <a:rPr lang="pl-PL" sz="1100" b="0" kern="1200" dirty="0">
                          <a:solidFill>
                            <a:schemeClr val="bg1"/>
                          </a:solidFill>
                          <a:latin typeface="Calibri" panose="020F0502020204030204" pitchFamily="34" charset="0"/>
                          <a:ea typeface="+mn-ea"/>
                          <a:cs typeface="Calibri" panose="020F0502020204030204" pitchFamily="34" charset="0"/>
                        </a:rPr>
                        <a:t>Inteligentna umowa automatyzuje cały proces, czyniąc udzielanie pożyczek i pożyczanie bardziej wydajnym i skalowalnym.</a:t>
                      </a:r>
                      <a:endParaRPr lang="en-GB" sz="1100" b="0" kern="1200" dirty="0">
                        <a:solidFill>
                          <a:schemeClr val="bg1"/>
                        </a:solidFill>
                        <a:latin typeface="Calibri" panose="020F0502020204030204" pitchFamily="34" charset="0"/>
                        <a:ea typeface="+mn-ea"/>
                        <a:cs typeface="Calibri" panose="020F0502020204030204" pitchFamily="34" charset="0"/>
                      </a:endParaRP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pl-PL" sz="1100" b="1" kern="1200" dirty="0">
                          <a:solidFill>
                            <a:schemeClr val="bg1"/>
                          </a:solidFill>
                          <a:latin typeface="Calibri" panose="020F0502020204030204" pitchFamily="34" charset="0"/>
                          <a:ea typeface="+mn-ea"/>
                          <a:cs typeface="Calibri" panose="020F0502020204030204" pitchFamily="34" charset="0"/>
                        </a:rPr>
                        <a:t>Ryzyko ataku na inteligentny kontrakt</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l"/>
                      <a:r>
                        <a:rPr lang="pl-PL" sz="1100" b="0" kern="1200" dirty="0">
                          <a:solidFill>
                            <a:schemeClr val="bg1"/>
                          </a:solidFill>
                          <a:latin typeface="Calibri" panose="020F0502020204030204" pitchFamily="34" charset="0"/>
                          <a:ea typeface="+mn-ea"/>
                          <a:cs typeface="Calibri" panose="020F0502020204030204" pitchFamily="34" charset="0"/>
                        </a:rPr>
                        <a:t>Źle napisany kod i </a:t>
                      </a:r>
                      <a:r>
                        <a:rPr lang="pl-PL" sz="1100" b="0" kern="1200" dirty="0" err="1">
                          <a:solidFill>
                            <a:schemeClr val="bg1"/>
                          </a:solidFill>
                          <a:latin typeface="Calibri" panose="020F0502020204030204" pitchFamily="34" charset="0"/>
                          <a:ea typeface="+mn-ea"/>
                          <a:cs typeface="Calibri" panose="020F0502020204030204" pitchFamily="34" charset="0"/>
                        </a:rPr>
                        <a:t>exploity</a:t>
                      </a:r>
                      <a:r>
                        <a:rPr lang="pl-PL" sz="1100" b="0" kern="1200" dirty="0">
                          <a:solidFill>
                            <a:schemeClr val="bg1"/>
                          </a:solidFill>
                          <a:latin typeface="Calibri" panose="020F0502020204030204" pitchFamily="34" charset="0"/>
                          <a:ea typeface="+mn-ea"/>
                          <a:cs typeface="Calibri" panose="020F0502020204030204" pitchFamily="34" charset="0"/>
                        </a:rPr>
                        <a:t> </a:t>
                      </a:r>
                      <a:r>
                        <a:rPr lang="pl-PL" sz="1100" b="0" kern="1200" dirty="0" err="1">
                          <a:solidFill>
                            <a:schemeClr val="bg1"/>
                          </a:solidFill>
                          <a:latin typeface="Calibri" panose="020F0502020204030204" pitchFamily="34" charset="0"/>
                          <a:ea typeface="+mn-ea"/>
                          <a:cs typeface="Calibri" panose="020F0502020204030204" pitchFamily="34" charset="0"/>
                        </a:rPr>
                        <a:t>backdoora</a:t>
                      </a:r>
                      <a:r>
                        <a:rPr lang="pl-PL" sz="1100" b="0" kern="1200" dirty="0">
                          <a:solidFill>
                            <a:schemeClr val="bg1"/>
                          </a:solidFill>
                          <a:latin typeface="Calibri" panose="020F0502020204030204" pitchFamily="34" charset="0"/>
                          <a:ea typeface="+mn-ea"/>
                          <a:cs typeface="Calibri" panose="020F0502020204030204" pitchFamily="34" charset="0"/>
                        </a:rPr>
                        <a:t> mogą doprowadzić do utraty pożyczonych środków lub zabezpieczenia. Inteligentne kontrakty i projekty mogą być celem oszustw i ataków, które mogą skutkować częściowym lub całkowitą utratę monet oraz zamrożeniem kont, uniemożliwiając wypłatę.</a:t>
                      </a:r>
                      <a:endParaRPr lang="en-GB" sz="1100" b="0" kern="1200" dirty="0">
                        <a:solidFill>
                          <a:schemeClr val="bg1"/>
                        </a:solidFill>
                        <a:latin typeface="Calibri" panose="020F0502020204030204" pitchFamily="34" charset="0"/>
                        <a:ea typeface="+mn-ea"/>
                        <a:cs typeface="Calibri" panose="020F0502020204030204" pitchFamily="34" charset="0"/>
                      </a:endParaRPr>
                    </a:p>
                  </a:txBody>
                  <a:tcPr anchor="ctr">
                    <a:solidFill>
                      <a:srgbClr val="F9A835"/>
                    </a:solidFill>
                  </a:tcPr>
                </a:tc>
                <a:extLst>
                  <a:ext uri="{0D108BD9-81ED-4DB2-BD59-A6C34878D82A}">
                    <a16:rowId xmlns:a16="http://schemas.microsoft.com/office/drawing/2014/main" val="545940047"/>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err="1">
                          <a:solidFill>
                            <a:schemeClr val="bg1"/>
                          </a:solidFill>
                          <a:latin typeface="Calibri" panose="020F0502020204030204" pitchFamily="34" charset="0"/>
                          <a:ea typeface="+mn-ea"/>
                          <a:cs typeface="Calibri" panose="020F0502020204030204" pitchFamily="34" charset="0"/>
                        </a:rPr>
                        <a:t>Inwestycja</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pasywna</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przez</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skarbce</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8E2F91"/>
                    </a:solidFill>
                  </a:tcPr>
                </a:tc>
                <a:tc>
                  <a:txBody>
                    <a:bodyPr/>
                    <a:lstStyle/>
                    <a:p>
                      <a:pPr algn="l"/>
                      <a:r>
                        <a:rPr lang="pl-PL" sz="1100" b="0" kern="1200" dirty="0">
                          <a:solidFill>
                            <a:schemeClr val="bg1"/>
                          </a:solidFill>
                          <a:latin typeface="Calibri" panose="020F0502020204030204" pitchFamily="34" charset="0"/>
                          <a:ea typeface="+mn-ea"/>
                          <a:cs typeface="Calibri" panose="020F0502020204030204" pitchFamily="34" charset="0"/>
                        </a:rPr>
                        <a:t>Inwestorzy mogą umieścić swoje </a:t>
                      </a:r>
                      <a:r>
                        <a:rPr lang="pl-PL" sz="1100" b="0" kern="1200" dirty="0" err="1">
                          <a:solidFill>
                            <a:schemeClr val="bg1"/>
                          </a:solidFill>
                          <a:latin typeface="Calibri" panose="020F0502020204030204" pitchFamily="34" charset="0"/>
                          <a:ea typeface="+mn-ea"/>
                          <a:cs typeface="Calibri" panose="020F0502020204030204" pitchFamily="34" charset="0"/>
                        </a:rPr>
                        <a:t>kryptowaluty</a:t>
                      </a:r>
                      <a:r>
                        <a:rPr lang="pl-PL" sz="1100" b="0" kern="1200" dirty="0">
                          <a:solidFill>
                            <a:schemeClr val="bg1"/>
                          </a:solidFill>
                          <a:latin typeface="Calibri" panose="020F0502020204030204" pitchFamily="34" charset="0"/>
                          <a:ea typeface="+mn-ea"/>
                          <a:cs typeface="Calibri" panose="020F0502020204030204" pitchFamily="34" charset="0"/>
                        </a:rPr>
                        <a:t> w skarbcu i zarabiać roczne odsetki procent bez samodzielnego zarządzania pożyczką.</a:t>
                      </a:r>
                      <a:endParaRPr lang="en-GB" sz="1100" b="0" kern="1200" dirty="0">
                        <a:solidFill>
                          <a:schemeClr val="bg1"/>
                        </a:solidFill>
                        <a:latin typeface="Calibri" panose="020F0502020204030204" pitchFamily="34" charset="0"/>
                        <a:ea typeface="+mn-ea"/>
                        <a:cs typeface="Calibri" panose="020F0502020204030204" pitchFamily="34" charset="0"/>
                      </a:endParaRP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pl-PL" sz="1100" b="1" kern="1200" dirty="0">
                          <a:solidFill>
                            <a:schemeClr val="bg1"/>
                          </a:solidFill>
                          <a:latin typeface="Calibri" panose="020F0502020204030204" pitchFamily="34" charset="0"/>
                          <a:ea typeface="+mn-ea"/>
                          <a:cs typeface="Calibri" panose="020F0502020204030204" pitchFamily="34" charset="0"/>
                        </a:rPr>
                        <a:t>Ryzyko związane z zaciąganiem i udzielaniem pożyczek</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l"/>
                      <a:r>
                        <a:rPr lang="pl-PL" sz="1100" b="0" kern="1200" dirty="0">
                          <a:solidFill>
                            <a:schemeClr val="bg1"/>
                          </a:solidFill>
                          <a:latin typeface="Calibri" panose="020F0502020204030204" pitchFamily="34" charset="0"/>
                          <a:ea typeface="+mn-ea"/>
                          <a:cs typeface="Calibri" panose="020F0502020204030204" pitchFamily="34" charset="0"/>
                        </a:rPr>
                        <a:t>Ryzyko udzielania i zaciągania pożyczek obejmuje ryzyko związane z przekazaniem opieki nad monetami kryptograficznymi. Ustalenie tego co się dzieje w określonych scenariuszach jest zwykle częścią warunków pożyczki, które należy przestudiować dogłębnie przed wypożyczeniem monet kryptograficznych. W zależności od kredytu tzw. okres blokady monet kryptograficznych może zakłócać czyjąś zdolność do reagowania na załamania na rynku kryptograficznym i inne zdarzenia.</a:t>
                      </a:r>
                      <a:endParaRPr lang="en-GB" sz="1100" b="0" kern="1200" dirty="0">
                        <a:solidFill>
                          <a:schemeClr val="bg1"/>
                        </a:solidFill>
                        <a:latin typeface="Calibri" panose="020F0502020204030204" pitchFamily="34" charset="0"/>
                        <a:ea typeface="+mn-ea"/>
                        <a:cs typeface="Calibri" panose="020F0502020204030204" pitchFamily="34" charset="0"/>
                      </a:endParaRPr>
                    </a:p>
                  </a:txBody>
                  <a:tcPr anchor="ctr">
                    <a:solidFill>
                      <a:srgbClr val="F9A835"/>
                    </a:solidFill>
                  </a:tcPr>
                </a:tc>
                <a:extLst>
                  <a:ext uri="{0D108BD9-81ED-4DB2-BD59-A6C34878D82A}">
                    <a16:rowId xmlns:a16="http://schemas.microsoft.com/office/drawing/2014/main" val="223087693"/>
                  </a:ext>
                </a:extLst>
              </a:tr>
            </a:tbl>
          </a:graphicData>
        </a:graphic>
      </p:graphicFrame>
    </p:spTree>
    <p:extLst>
      <p:ext uri="{BB962C8B-B14F-4D97-AF65-F5344CB8AC3E}">
        <p14:creationId xmlns:p14="http://schemas.microsoft.com/office/powerpoint/2010/main" val="1367167735"/>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7390</TotalTime>
  <Words>7153</Words>
  <Application>Microsoft Office PowerPoint</Application>
  <PresentationFormat>Niestandardowy</PresentationFormat>
  <Paragraphs>355</Paragraphs>
  <Slides>27</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27</vt:i4>
      </vt:variant>
    </vt:vector>
  </HeadingPairs>
  <TitlesOfParts>
    <vt:vector size="35" baseType="lpstr">
      <vt:lpstr>Arial</vt:lpstr>
      <vt:lpstr>Calibri</vt:lpstr>
      <vt:lpstr>Century Schoolbook</vt:lpstr>
      <vt:lpstr>Montserrat</vt:lpstr>
      <vt:lpstr>Poppins</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Beniamin Zawilla</cp:lastModifiedBy>
  <cp:revision>449</cp:revision>
  <dcterms:created xsi:type="dcterms:W3CDTF">2021-06-15T11:45:52Z</dcterms:created>
  <dcterms:modified xsi:type="dcterms:W3CDTF">2023-03-02T10:41:10Z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