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1"/>
  </p:notesMasterIdLst>
  <p:handoutMasterIdLst>
    <p:handoutMasterId r:id="rId32"/>
  </p:handoutMasterIdLst>
  <p:sldIdLst>
    <p:sldId id="256" r:id="rId5"/>
    <p:sldId id="353" r:id="rId6"/>
    <p:sldId id="354" r:id="rId7"/>
    <p:sldId id="355" r:id="rId8"/>
    <p:sldId id="356" r:id="rId9"/>
    <p:sldId id="357" r:id="rId10"/>
    <p:sldId id="358" r:id="rId11"/>
    <p:sldId id="359" r:id="rId12"/>
    <p:sldId id="360" r:id="rId13"/>
    <p:sldId id="361" r:id="rId14"/>
    <p:sldId id="362" r:id="rId15"/>
    <p:sldId id="363" r:id="rId16"/>
    <p:sldId id="365" r:id="rId17"/>
    <p:sldId id="364" r:id="rId18"/>
    <p:sldId id="366" r:id="rId19"/>
    <p:sldId id="367" r:id="rId20"/>
    <p:sldId id="368" r:id="rId21"/>
    <p:sldId id="369" r:id="rId22"/>
    <p:sldId id="370" r:id="rId23"/>
    <p:sldId id="371" r:id="rId24"/>
    <p:sldId id="372" r:id="rId25"/>
    <p:sldId id="373" r:id="rId26"/>
    <p:sldId id="374" r:id="rId27"/>
    <p:sldId id="381" r:id="rId28"/>
    <p:sldId id="375" r:id="rId29"/>
    <p:sldId id="268" r:id="rId30"/>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2" pos="476" userDrawn="1">
          <p15:clr>
            <a:srgbClr val="A4A3A4"/>
          </p15:clr>
        </p15:guide>
        <p15:guide id="3" pos="4263" userDrawn="1">
          <p15:clr>
            <a:srgbClr val="A4A3A4"/>
          </p15:clr>
        </p15:guide>
        <p15:guide id="4" orient="horz" pos="4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1470"/>
    <a:srgbClr val="F79037"/>
    <a:srgbClr val="F9A835"/>
    <a:srgbClr val="8E2F91"/>
    <a:srgbClr val="F8A36A"/>
    <a:srgbClr val="000000"/>
    <a:srgbClr val="ECECEC"/>
    <a:srgbClr val="F48043"/>
    <a:srgbClr val="EF543F"/>
    <a:srgbClr val="8D5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9119C8-4B39-4EC9-99D2-A3BDD4D6DDFD}" v="9" dt="2023-02-28T09:48:48.1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4" autoAdjust="0"/>
    <p:restoredTop sz="96281"/>
  </p:normalViewPr>
  <p:slideViewPr>
    <p:cSldViewPr snapToGrid="0" snapToObjects="1">
      <p:cViewPr varScale="1">
        <p:scale>
          <a:sx n="50" d="100"/>
          <a:sy n="50" d="100"/>
        </p:scale>
        <p:origin x="2789" y="62"/>
      </p:cViewPr>
      <p:guideLst>
        <p:guide pos="476"/>
        <p:guide pos="4263"/>
        <p:guide orient="horz" pos="419"/>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iamin Zawilla" userId="ddf0d743-5318-4a4c-9abc-8826c9d150fb" providerId="ADAL" clId="{329119C8-4B39-4EC9-99D2-A3BDD4D6DDFD}"/>
    <pc:docChg chg="undo custSel modSld">
      <pc:chgData name="Beniamin Zawilla" userId="ddf0d743-5318-4a4c-9abc-8826c9d150fb" providerId="ADAL" clId="{329119C8-4B39-4EC9-99D2-A3BDD4D6DDFD}" dt="2023-02-28T09:48:58.431" v="330" actId="6549"/>
      <pc:docMkLst>
        <pc:docMk/>
      </pc:docMkLst>
      <pc:sldChg chg="addSp delSp modSp mod">
        <pc:chgData name="Beniamin Zawilla" userId="ddf0d743-5318-4a4c-9abc-8826c9d150fb" providerId="ADAL" clId="{329119C8-4B39-4EC9-99D2-A3BDD4D6DDFD}" dt="2023-02-28T09:32:43.480" v="4" actId="6549"/>
        <pc:sldMkLst>
          <pc:docMk/>
          <pc:sldMk cId="2653974582" sldId="256"/>
        </pc:sldMkLst>
        <pc:spChg chg="add del mod">
          <ac:chgData name="Beniamin Zawilla" userId="ddf0d743-5318-4a4c-9abc-8826c9d150fb" providerId="ADAL" clId="{329119C8-4B39-4EC9-99D2-A3BDD4D6DDFD}" dt="2023-02-28T09:32:40.599" v="2" actId="478"/>
          <ac:spMkLst>
            <pc:docMk/>
            <pc:sldMk cId="2653974582" sldId="256"/>
            <ac:spMk id="3" creationId="{D753263C-99B0-C211-A781-15919C0C9369}"/>
          </ac:spMkLst>
        </pc:spChg>
        <pc:spChg chg="add mod">
          <ac:chgData name="Beniamin Zawilla" userId="ddf0d743-5318-4a4c-9abc-8826c9d150fb" providerId="ADAL" clId="{329119C8-4B39-4EC9-99D2-A3BDD4D6DDFD}" dt="2023-02-28T09:32:37.197" v="1"/>
          <ac:spMkLst>
            <pc:docMk/>
            <pc:sldMk cId="2653974582" sldId="256"/>
            <ac:spMk id="4" creationId="{B2A45E26-E0B7-9F3D-771D-65C1C65DDBB1}"/>
          </ac:spMkLst>
        </pc:spChg>
        <pc:spChg chg="del">
          <ac:chgData name="Beniamin Zawilla" userId="ddf0d743-5318-4a4c-9abc-8826c9d150fb" providerId="ADAL" clId="{329119C8-4B39-4EC9-99D2-A3BDD4D6DDFD}" dt="2023-02-28T09:32:36.748" v="0" actId="478"/>
          <ac:spMkLst>
            <pc:docMk/>
            <pc:sldMk cId="2653974582" sldId="256"/>
            <ac:spMk id="7" creationId="{5CC3D78D-571C-3349-9B96-DC1B11CD436E}"/>
          </ac:spMkLst>
        </pc:spChg>
        <pc:spChg chg="mod">
          <ac:chgData name="Beniamin Zawilla" userId="ddf0d743-5318-4a4c-9abc-8826c9d150fb" providerId="ADAL" clId="{329119C8-4B39-4EC9-99D2-A3BDD4D6DDFD}" dt="2023-02-28T09:32:43.480" v="4" actId="6549"/>
          <ac:spMkLst>
            <pc:docMk/>
            <pc:sldMk cId="2653974582" sldId="256"/>
            <ac:spMk id="9" creationId="{66BF8509-8F0B-6D46-898D-B662022E8B4C}"/>
          </ac:spMkLst>
        </pc:spChg>
      </pc:sldChg>
      <pc:sldChg chg="modSp mod">
        <pc:chgData name="Beniamin Zawilla" userId="ddf0d743-5318-4a4c-9abc-8826c9d150fb" providerId="ADAL" clId="{329119C8-4B39-4EC9-99D2-A3BDD4D6DDFD}" dt="2023-02-28T09:48:58.431" v="330" actId="6549"/>
        <pc:sldMkLst>
          <pc:docMk/>
          <pc:sldMk cId="3595039658" sldId="268"/>
        </pc:sldMkLst>
        <pc:spChg chg="mod">
          <ac:chgData name="Beniamin Zawilla" userId="ddf0d743-5318-4a4c-9abc-8826c9d150fb" providerId="ADAL" clId="{329119C8-4B39-4EC9-99D2-A3BDD4D6DDFD}" dt="2023-02-28T09:48:58.431" v="330" actId="6549"/>
          <ac:spMkLst>
            <pc:docMk/>
            <pc:sldMk cId="3595039658" sldId="268"/>
            <ac:spMk id="20" creationId="{56856879-AC8B-D94D-9AD0-D477C0BF1729}"/>
          </ac:spMkLst>
        </pc:spChg>
      </pc:sldChg>
      <pc:sldChg chg="modSp mod">
        <pc:chgData name="Beniamin Zawilla" userId="ddf0d743-5318-4a4c-9abc-8826c9d150fb" providerId="ADAL" clId="{329119C8-4B39-4EC9-99D2-A3BDD4D6DDFD}" dt="2023-02-28T09:33:11.474" v="46" actId="20577"/>
        <pc:sldMkLst>
          <pc:docMk/>
          <pc:sldMk cId="1870025024" sldId="353"/>
        </pc:sldMkLst>
        <pc:spChg chg="mod">
          <ac:chgData name="Beniamin Zawilla" userId="ddf0d743-5318-4a4c-9abc-8826c9d150fb" providerId="ADAL" clId="{329119C8-4B39-4EC9-99D2-A3BDD4D6DDFD}" dt="2023-02-28T09:33:11.474" v="46" actId="20577"/>
          <ac:spMkLst>
            <pc:docMk/>
            <pc:sldMk cId="1870025024" sldId="353"/>
            <ac:spMk id="18" creationId="{3D13EB9D-DE55-5D4D-BEA7-6A984DDA5380}"/>
          </ac:spMkLst>
        </pc:spChg>
      </pc:sldChg>
      <pc:sldChg chg="modSp mod">
        <pc:chgData name="Beniamin Zawilla" userId="ddf0d743-5318-4a4c-9abc-8826c9d150fb" providerId="ADAL" clId="{329119C8-4B39-4EC9-99D2-A3BDD4D6DDFD}" dt="2023-02-28T09:34:25.409" v="110" actId="20577"/>
        <pc:sldMkLst>
          <pc:docMk/>
          <pc:sldMk cId="3657922533" sldId="354"/>
        </pc:sldMkLst>
        <pc:spChg chg="mod">
          <ac:chgData name="Beniamin Zawilla" userId="ddf0d743-5318-4a4c-9abc-8826c9d150fb" providerId="ADAL" clId="{329119C8-4B39-4EC9-99D2-A3BDD4D6DDFD}" dt="2023-02-28T09:34:19.890" v="106" actId="20577"/>
          <ac:spMkLst>
            <pc:docMk/>
            <pc:sldMk cId="3657922533" sldId="354"/>
            <ac:spMk id="2" creationId="{05C68F19-0B70-BC6F-3123-A0E1EAC01A11}"/>
          </ac:spMkLst>
        </pc:spChg>
        <pc:spChg chg="mod">
          <ac:chgData name="Beniamin Zawilla" userId="ddf0d743-5318-4a4c-9abc-8826c9d150fb" providerId="ADAL" clId="{329119C8-4B39-4EC9-99D2-A3BDD4D6DDFD}" dt="2023-02-28T09:34:21.614" v="108" actId="20577"/>
          <ac:spMkLst>
            <pc:docMk/>
            <pc:sldMk cId="3657922533" sldId="354"/>
            <ac:spMk id="5" creationId="{0CE89D1F-FBA8-1D20-F324-68576FBEC2CA}"/>
          </ac:spMkLst>
        </pc:spChg>
        <pc:spChg chg="mod">
          <ac:chgData name="Beniamin Zawilla" userId="ddf0d743-5318-4a4c-9abc-8826c9d150fb" providerId="ADAL" clId="{329119C8-4B39-4EC9-99D2-A3BDD4D6DDFD}" dt="2023-02-28T09:33:03.446" v="23" actId="14100"/>
          <ac:spMkLst>
            <pc:docMk/>
            <pc:sldMk cId="3657922533" sldId="354"/>
            <ac:spMk id="15" creationId="{F87CB1D8-0D68-D6AC-22F6-38DF8C37DBC5}"/>
          </ac:spMkLst>
        </pc:spChg>
        <pc:spChg chg="mod">
          <ac:chgData name="Beniamin Zawilla" userId="ddf0d743-5318-4a4c-9abc-8826c9d150fb" providerId="ADAL" clId="{329119C8-4B39-4EC9-99D2-A3BDD4D6DDFD}" dt="2023-02-28T09:34:02.413" v="105" actId="20577"/>
          <ac:spMkLst>
            <pc:docMk/>
            <pc:sldMk cId="3657922533" sldId="354"/>
            <ac:spMk id="19" creationId="{6FF67CFC-32FD-BE49-BCF4-8410339E3C05}"/>
          </ac:spMkLst>
        </pc:spChg>
        <pc:spChg chg="mod">
          <ac:chgData name="Beniamin Zawilla" userId="ddf0d743-5318-4a4c-9abc-8826c9d150fb" providerId="ADAL" clId="{329119C8-4B39-4EC9-99D2-A3BDD4D6DDFD}" dt="2023-02-28T09:34:25.409" v="110" actId="20577"/>
          <ac:spMkLst>
            <pc:docMk/>
            <pc:sldMk cId="3657922533" sldId="354"/>
            <ac:spMk id="27" creationId="{8AFD43CD-900B-364C-9180-A56DC4255D91}"/>
          </ac:spMkLst>
        </pc:spChg>
        <pc:cxnChg chg="mod">
          <ac:chgData name="Beniamin Zawilla" userId="ddf0d743-5318-4a4c-9abc-8826c9d150fb" providerId="ADAL" clId="{329119C8-4B39-4EC9-99D2-A3BDD4D6DDFD}" dt="2023-02-28T09:33:57.548" v="75" actId="14100"/>
          <ac:cxnSpMkLst>
            <pc:docMk/>
            <pc:sldMk cId="3657922533" sldId="354"/>
            <ac:cxnSpMk id="4" creationId="{5395D201-739F-CCEB-8A21-7F390B67CA70}"/>
          </ac:cxnSpMkLst>
        </pc:cxnChg>
      </pc:sldChg>
      <pc:sldChg chg="modSp mod">
        <pc:chgData name="Beniamin Zawilla" userId="ddf0d743-5318-4a4c-9abc-8826c9d150fb" providerId="ADAL" clId="{329119C8-4B39-4EC9-99D2-A3BDD4D6DDFD}" dt="2023-02-28T09:35:05.097" v="116"/>
        <pc:sldMkLst>
          <pc:docMk/>
          <pc:sldMk cId="4236866103" sldId="355"/>
        </pc:sldMkLst>
        <pc:spChg chg="mod">
          <ac:chgData name="Beniamin Zawilla" userId="ddf0d743-5318-4a4c-9abc-8826c9d150fb" providerId="ADAL" clId="{329119C8-4B39-4EC9-99D2-A3BDD4D6DDFD}" dt="2023-02-28T09:34:44.130" v="112"/>
          <ac:spMkLst>
            <pc:docMk/>
            <pc:sldMk cId="4236866103" sldId="355"/>
            <ac:spMk id="3" creationId="{2590601F-6D1A-64B6-995C-5693B1A36503}"/>
          </ac:spMkLst>
        </pc:spChg>
        <pc:spChg chg="mod">
          <ac:chgData name="Beniamin Zawilla" userId="ddf0d743-5318-4a4c-9abc-8826c9d150fb" providerId="ADAL" clId="{329119C8-4B39-4EC9-99D2-A3BDD4D6DDFD}" dt="2023-02-28T09:34:50.926" v="114"/>
          <ac:spMkLst>
            <pc:docMk/>
            <pc:sldMk cId="4236866103" sldId="355"/>
            <ac:spMk id="4" creationId="{6123F66F-6962-80AF-2FCC-A6AB1FA8637C}"/>
          </ac:spMkLst>
        </pc:spChg>
        <pc:spChg chg="mod">
          <ac:chgData name="Beniamin Zawilla" userId="ddf0d743-5318-4a4c-9abc-8826c9d150fb" providerId="ADAL" clId="{329119C8-4B39-4EC9-99D2-A3BDD4D6DDFD}" dt="2023-02-28T09:34:39.046" v="111"/>
          <ac:spMkLst>
            <pc:docMk/>
            <pc:sldMk cId="4236866103" sldId="355"/>
            <ac:spMk id="17" creationId="{E38A8262-ED03-574D-9429-78BE253D323C}"/>
          </ac:spMkLst>
        </pc:spChg>
        <pc:spChg chg="mod">
          <ac:chgData name="Beniamin Zawilla" userId="ddf0d743-5318-4a4c-9abc-8826c9d150fb" providerId="ADAL" clId="{329119C8-4B39-4EC9-99D2-A3BDD4D6DDFD}" dt="2023-02-28T09:35:05.097" v="116"/>
          <ac:spMkLst>
            <pc:docMk/>
            <pc:sldMk cId="4236866103" sldId="355"/>
            <ac:spMk id="19" creationId="{9BD126B6-CAE0-9848-BCF8-9184D07F01B1}"/>
          </ac:spMkLst>
        </pc:spChg>
        <pc:spChg chg="mod">
          <ac:chgData name="Beniamin Zawilla" userId="ddf0d743-5318-4a4c-9abc-8826c9d150fb" providerId="ADAL" clId="{329119C8-4B39-4EC9-99D2-A3BDD4D6DDFD}" dt="2023-02-28T09:34:47.543" v="113"/>
          <ac:spMkLst>
            <pc:docMk/>
            <pc:sldMk cId="4236866103" sldId="355"/>
            <ac:spMk id="20" creationId="{74C730EC-639F-014A-96B0-EBA758122072}"/>
          </ac:spMkLst>
        </pc:spChg>
      </pc:sldChg>
      <pc:sldChg chg="modSp mod">
        <pc:chgData name="Beniamin Zawilla" userId="ddf0d743-5318-4a4c-9abc-8826c9d150fb" providerId="ADAL" clId="{329119C8-4B39-4EC9-99D2-A3BDD4D6DDFD}" dt="2023-02-28T09:36:11.882" v="132" actId="20577"/>
        <pc:sldMkLst>
          <pc:docMk/>
          <pc:sldMk cId="1411843206" sldId="356"/>
        </pc:sldMkLst>
        <pc:spChg chg="mod">
          <ac:chgData name="Beniamin Zawilla" userId="ddf0d743-5318-4a4c-9abc-8826c9d150fb" providerId="ADAL" clId="{329119C8-4B39-4EC9-99D2-A3BDD4D6DDFD}" dt="2023-02-28T09:35:20.451" v="119"/>
          <ac:spMkLst>
            <pc:docMk/>
            <pc:sldMk cId="1411843206" sldId="356"/>
            <ac:spMk id="4" creationId="{2DFD753F-CBD9-E4B5-A411-BD00072EDC76}"/>
          </ac:spMkLst>
        </pc:spChg>
        <pc:spChg chg="mod">
          <ac:chgData name="Beniamin Zawilla" userId="ddf0d743-5318-4a4c-9abc-8826c9d150fb" providerId="ADAL" clId="{329119C8-4B39-4EC9-99D2-A3BDD4D6DDFD}" dt="2023-02-28T09:36:11.882" v="132" actId="20577"/>
          <ac:spMkLst>
            <pc:docMk/>
            <pc:sldMk cId="1411843206" sldId="356"/>
            <ac:spMk id="6" creationId="{7743A387-9CD5-2C32-C3C7-EB9DD0BB37FC}"/>
          </ac:spMkLst>
        </pc:spChg>
        <pc:spChg chg="mod">
          <ac:chgData name="Beniamin Zawilla" userId="ddf0d743-5318-4a4c-9abc-8826c9d150fb" providerId="ADAL" clId="{329119C8-4B39-4EC9-99D2-A3BDD4D6DDFD}" dt="2023-02-28T09:35:25.516" v="121" actId="20577"/>
          <ac:spMkLst>
            <pc:docMk/>
            <pc:sldMk cId="1411843206" sldId="356"/>
            <ac:spMk id="9" creationId="{3A356DCB-0FFA-1847-FB3A-D220A475A74A}"/>
          </ac:spMkLst>
        </pc:spChg>
        <pc:spChg chg="mod">
          <ac:chgData name="Beniamin Zawilla" userId="ddf0d743-5318-4a4c-9abc-8826c9d150fb" providerId="ADAL" clId="{329119C8-4B39-4EC9-99D2-A3BDD4D6DDFD}" dt="2023-02-28T09:35:32.433" v="123"/>
          <ac:spMkLst>
            <pc:docMk/>
            <pc:sldMk cId="1411843206" sldId="356"/>
            <ac:spMk id="10" creationId="{A98E35EB-0473-1DE6-7362-C0770B8CCFF7}"/>
          </ac:spMkLst>
        </pc:spChg>
        <pc:spChg chg="mod">
          <ac:chgData name="Beniamin Zawilla" userId="ddf0d743-5318-4a4c-9abc-8826c9d150fb" providerId="ADAL" clId="{329119C8-4B39-4EC9-99D2-A3BDD4D6DDFD}" dt="2023-02-28T09:35:48.976" v="127"/>
          <ac:spMkLst>
            <pc:docMk/>
            <pc:sldMk cId="1411843206" sldId="356"/>
            <ac:spMk id="12" creationId="{3750D499-1B28-79C9-A3E3-A1E9605FB2F8}"/>
          </ac:spMkLst>
        </pc:spChg>
        <pc:spChg chg="mod">
          <ac:chgData name="Beniamin Zawilla" userId="ddf0d743-5318-4a4c-9abc-8826c9d150fb" providerId="ADAL" clId="{329119C8-4B39-4EC9-99D2-A3BDD4D6DDFD}" dt="2023-02-28T09:35:16.922" v="118" actId="20577"/>
          <ac:spMkLst>
            <pc:docMk/>
            <pc:sldMk cId="1411843206" sldId="356"/>
            <ac:spMk id="17" creationId="{428B317D-2D08-3045-B095-5358A7C7BCC0}"/>
          </ac:spMkLst>
        </pc:spChg>
        <pc:spChg chg="mod">
          <ac:chgData name="Beniamin Zawilla" userId="ddf0d743-5318-4a4c-9abc-8826c9d150fb" providerId="ADAL" clId="{329119C8-4B39-4EC9-99D2-A3BDD4D6DDFD}" dt="2023-02-28T09:35:59.292" v="129"/>
          <ac:spMkLst>
            <pc:docMk/>
            <pc:sldMk cId="1411843206" sldId="356"/>
            <ac:spMk id="23" creationId="{66D3FDE0-0EDA-AFE8-7B0C-DE30A86DBEFA}"/>
          </ac:spMkLst>
        </pc:spChg>
        <pc:spChg chg="mod">
          <ac:chgData name="Beniamin Zawilla" userId="ddf0d743-5318-4a4c-9abc-8826c9d150fb" providerId="ADAL" clId="{329119C8-4B39-4EC9-99D2-A3BDD4D6DDFD}" dt="2023-02-28T09:35:54.956" v="128"/>
          <ac:spMkLst>
            <pc:docMk/>
            <pc:sldMk cId="1411843206" sldId="356"/>
            <ac:spMk id="26" creationId="{8778A0D6-831D-3D7D-F985-964161AA8A71}"/>
          </ac:spMkLst>
        </pc:spChg>
        <pc:spChg chg="mod">
          <ac:chgData name="Beniamin Zawilla" userId="ddf0d743-5318-4a4c-9abc-8826c9d150fb" providerId="ADAL" clId="{329119C8-4B39-4EC9-99D2-A3BDD4D6DDFD}" dt="2023-02-28T09:36:04.775" v="131"/>
          <ac:spMkLst>
            <pc:docMk/>
            <pc:sldMk cId="1411843206" sldId="356"/>
            <ac:spMk id="28" creationId="{3FF495B1-269B-648D-8C42-B808244F0B37}"/>
          </ac:spMkLst>
        </pc:spChg>
      </pc:sldChg>
      <pc:sldChg chg="modSp mod">
        <pc:chgData name="Beniamin Zawilla" userId="ddf0d743-5318-4a4c-9abc-8826c9d150fb" providerId="ADAL" clId="{329119C8-4B39-4EC9-99D2-A3BDD4D6DDFD}" dt="2023-02-28T09:36:28.447" v="136"/>
        <pc:sldMkLst>
          <pc:docMk/>
          <pc:sldMk cId="2657368311" sldId="357"/>
        </pc:sldMkLst>
        <pc:spChg chg="mod">
          <ac:chgData name="Beniamin Zawilla" userId="ddf0d743-5318-4a4c-9abc-8826c9d150fb" providerId="ADAL" clId="{329119C8-4B39-4EC9-99D2-A3BDD4D6DDFD}" dt="2023-02-28T09:36:28.447" v="136"/>
          <ac:spMkLst>
            <pc:docMk/>
            <pc:sldMk cId="2657368311" sldId="357"/>
            <ac:spMk id="31" creationId="{A3B7D3D2-D83C-B6D1-86A5-71660EABD5FB}"/>
          </ac:spMkLst>
        </pc:spChg>
      </pc:sldChg>
      <pc:sldChg chg="delSp modSp mod">
        <pc:chgData name="Beniamin Zawilla" userId="ddf0d743-5318-4a4c-9abc-8826c9d150fb" providerId="ADAL" clId="{329119C8-4B39-4EC9-99D2-A3BDD4D6DDFD}" dt="2023-02-28T09:38:09.905" v="187" actId="1076"/>
        <pc:sldMkLst>
          <pc:docMk/>
          <pc:sldMk cId="1771289239" sldId="358"/>
        </pc:sldMkLst>
        <pc:spChg chg="mod">
          <ac:chgData name="Beniamin Zawilla" userId="ddf0d743-5318-4a4c-9abc-8826c9d150fb" providerId="ADAL" clId="{329119C8-4B39-4EC9-99D2-A3BDD4D6DDFD}" dt="2023-02-28T09:37:22.321" v="176" actId="20577"/>
          <ac:spMkLst>
            <pc:docMk/>
            <pc:sldMk cId="1771289239" sldId="358"/>
            <ac:spMk id="4" creationId="{2DFD753F-CBD9-E4B5-A411-BD00072EDC76}"/>
          </ac:spMkLst>
        </pc:spChg>
        <pc:grpChg chg="mod">
          <ac:chgData name="Beniamin Zawilla" userId="ddf0d743-5318-4a4c-9abc-8826c9d150fb" providerId="ADAL" clId="{329119C8-4B39-4EC9-99D2-A3BDD4D6DDFD}" dt="2023-02-28T09:38:09.905" v="187" actId="1076"/>
          <ac:grpSpMkLst>
            <pc:docMk/>
            <pc:sldMk cId="1771289239" sldId="358"/>
            <ac:grpSpMk id="12" creationId="{24844572-BAEB-742F-C2E0-06C7009EA61E}"/>
          </ac:grpSpMkLst>
        </pc:grpChg>
        <pc:picChg chg="del mod">
          <ac:chgData name="Beniamin Zawilla" userId="ddf0d743-5318-4a4c-9abc-8826c9d150fb" providerId="ADAL" clId="{329119C8-4B39-4EC9-99D2-A3BDD4D6DDFD}" dt="2023-02-28T09:38:05.149" v="186" actId="478"/>
          <ac:picMkLst>
            <pc:docMk/>
            <pc:sldMk cId="1771289239" sldId="358"/>
            <ac:picMk id="8" creationId="{67B13A97-5EC8-45B7-EE1A-A8A6CAE37C0C}"/>
          </ac:picMkLst>
        </pc:picChg>
      </pc:sldChg>
      <pc:sldChg chg="modSp mod">
        <pc:chgData name="Beniamin Zawilla" userId="ddf0d743-5318-4a4c-9abc-8826c9d150fb" providerId="ADAL" clId="{329119C8-4B39-4EC9-99D2-A3BDD4D6DDFD}" dt="2023-02-28T09:39:23.611" v="205"/>
        <pc:sldMkLst>
          <pc:docMk/>
          <pc:sldMk cId="1057213268" sldId="359"/>
        </pc:sldMkLst>
        <pc:spChg chg="mod">
          <ac:chgData name="Beniamin Zawilla" userId="ddf0d743-5318-4a4c-9abc-8826c9d150fb" providerId="ADAL" clId="{329119C8-4B39-4EC9-99D2-A3BDD4D6DDFD}" dt="2023-02-28T09:38:20.253" v="188"/>
          <ac:spMkLst>
            <pc:docMk/>
            <pc:sldMk cId="1057213268" sldId="359"/>
            <ac:spMk id="3" creationId="{F733E0B0-CB08-9E1B-932E-1157DD90C5EE}"/>
          </ac:spMkLst>
        </pc:spChg>
        <pc:spChg chg="mod">
          <ac:chgData name="Beniamin Zawilla" userId="ddf0d743-5318-4a4c-9abc-8826c9d150fb" providerId="ADAL" clId="{329119C8-4B39-4EC9-99D2-A3BDD4D6DDFD}" dt="2023-02-28T09:38:55.923" v="201"/>
          <ac:spMkLst>
            <pc:docMk/>
            <pc:sldMk cId="1057213268" sldId="359"/>
            <ac:spMk id="14" creationId="{C640252E-F411-1E6B-61D9-4ED59D707609}"/>
          </ac:spMkLst>
        </pc:spChg>
        <pc:spChg chg="mod">
          <ac:chgData name="Beniamin Zawilla" userId="ddf0d743-5318-4a4c-9abc-8826c9d150fb" providerId="ADAL" clId="{329119C8-4B39-4EC9-99D2-A3BDD4D6DDFD}" dt="2023-02-28T09:39:23.611" v="205"/>
          <ac:spMkLst>
            <pc:docMk/>
            <pc:sldMk cId="1057213268" sldId="359"/>
            <ac:spMk id="15" creationId="{3D221CC9-8603-65F4-5E34-73F7C51AB700}"/>
          </ac:spMkLst>
        </pc:spChg>
        <pc:spChg chg="mod">
          <ac:chgData name="Beniamin Zawilla" userId="ddf0d743-5318-4a4c-9abc-8826c9d150fb" providerId="ADAL" clId="{329119C8-4B39-4EC9-99D2-A3BDD4D6DDFD}" dt="2023-02-28T09:38:42.351" v="199" actId="6549"/>
          <ac:spMkLst>
            <pc:docMk/>
            <pc:sldMk cId="1057213268" sldId="359"/>
            <ac:spMk id="18" creationId="{8CEBD022-B986-A341-BE7E-A2F9BD119657}"/>
          </ac:spMkLst>
        </pc:spChg>
      </pc:sldChg>
      <pc:sldChg chg="modSp mod">
        <pc:chgData name="Beniamin Zawilla" userId="ddf0d743-5318-4a4c-9abc-8826c9d150fb" providerId="ADAL" clId="{329119C8-4B39-4EC9-99D2-A3BDD4D6DDFD}" dt="2023-02-28T09:39:43.423" v="211"/>
        <pc:sldMkLst>
          <pc:docMk/>
          <pc:sldMk cId="1264472682" sldId="360"/>
        </pc:sldMkLst>
        <pc:spChg chg="mod">
          <ac:chgData name="Beniamin Zawilla" userId="ddf0d743-5318-4a4c-9abc-8826c9d150fb" providerId="ADAL" clId="{329119C8-4B39-4EC9-99D2-A3BDD4D6DDFD}" dt="2023-02-28T09:39:43.423" v="211"/>
          <ac:spMkLst>
            <pc:docMk/>
            <pc:sldMk cId="1264472682" sldId="360"/>
            <ac:spMk id="18" creationId="{71D87097-9F85-4445-8AD6-171970E061A0}"/>
          </ac:spMkLst>
        </pc:spChg>
      </pc:sldChg>
      <pc:sldChg chg="modSp mod">
        <pc:chgData name="Beniamin Zawilla" userId="ddf0d743-5318-4a4c-9abc-8826c9d150fb" providerId="ADAL" clId="{329119C8-4B39-4EC9-99D2-A3BDD4D6DDFD}" dt="2023-02-28T09:40:28.167" v="223"/>
        <pc:sldMkLst>
          <pc:docMk/>
          <pc:sldMk cId="1069146005" sldId="361"/>
        </pc:sldMkLst>
        <pc:spChg chg="mod">
          <ac:chgData name="Beniamin Zawilla" userId="ddf0d743-5318-4a4c-9abc-8826c9d150fb" providerId="ADAL" clId="{329119C8-4B39-4EC9-99D2-A3BDD4D6DDFD}" dt="2023-02-28T09:40:28.167" v="223"/>
          <ac:spMkLst>
            <pc:docMk/>
            <pc:sldMk cId="1069146005" sldId="361"/>
            <ac:spMk id="29" creationId="{FF1968FD-C822-7C4B-8B3F-6643A42A69F2}"/>
          </ac:spMkLst>
        </pc:spChg>
        <pc:spChg chg="mod">
          <ac:chgData name="Beniamin Zawilla" userId="ddf0d743-5318-4a4c-9abc-8826c9d150fb" providerId="ADAL" clId="{329119C8-4B39-4EC9-99D2-A3BDD4D6DDFD}" dt="2023-02-28T09:40:17.587" v="220"/>
          <ac:spMkLst>
            <pc:docMk/>
            <pc:sldMk cId="1069146005" sldId="361"/>
            <ac:spMk id="31" creationId="{A3B7D3D2-D83C-B6D1-86A5-71660EABD5FB}"/>
          </ac:spMkLst>
        </pc:spChg>
        <pc:grpChg chg="mod">
          <ac:chgData name="Beniamin Zawilla" userId="ddf0d743-5318-4a4c-9abc-8826c9d150fb" providerId="ADAL" clId="{329119C8-4B39-4EC9-99D2-A3BDD4D6DDFD}" dt="2023-02-28T09:40:20.613" v="221" actId="1076"/>
          <ac:grpSpMkLst>
            <pc:docMk/>
            <pc:sldMk cId="1069146005" sldId="361"/>
            <ac:grpSpMk id="5" creationId="{18BC1B72-2A2E-5445-C72D-B419FB67C1AD}"/>
          </ac:grpSpMkLst>
        </pc:grpChg>
      </pc:sldChg>
      <pc:sldChg chg="modSp mod">
        <pc:chgData name="Beniamin Zawilla" userId="ddf0d743-5318-4a4c-9abc-8826c9d150fb" providerId="ADAL" clId="{329119C8-4B39-4EC9-99D2-A3BDD4D6DDFD}" dt="2023-02-28T09:41:15.357" v="228"/>
        <pc:sldMkLst>
          <pc:docMk/>
          <pc:sldMk cId="3001635898" sldId="362"/>
        </pc:sldMkLst>
        <pc:spChg chg="mod">
          <ac:chgData name="Beniamin Zawilla" userId="ddf0d743-5318-4a4c-9abc-8826c9d150fb" providerId="ADAL" clId="{329119C8-4B39-4EC9-99D2-A3BDD4D6DDFD}" dt="2023-02-28T09:41:15.357" v="228"/>
          <ac:spMkLst>
            <pc:docMk/>
            <pc:sldMk cId="3001635898" sldId="362"/>
            <ac:spMk id="9" creationId="{9838ACB8-924B-9A06-5174-5C202012C865}"/>
          </ac:spMkLst>
        </pc:spChg>
        <pc:spChg chg="mod">
          <ac:chgData name="Beniamin Zawilla" userId="ddf0d743-5318-4a4c-9abc-8826c9d150fb" providerId="ADAL" clId="{329119C8-4B39-4EC9-99D2-A3BDD4D6DDFD}" dt="2023-02-28T09:40:38.025" v="224"/>
          <ac:spMkLst>
            <pc:docMk/>
            <pc:sldMk cId="3001635898" sldId="362"/>
            <ac:spMk id="14" creationId="{C640252E-F411-1E6B-61D9-4ED59D707609}"/>
          </ac:spMkLst>
        </pc:spChg>
        <pc:spChg chg="mod">
          <ac:chgData name="Beniamin Zawilla" userId="ddf0d743-5318-4a4c-9abc-8826c9d150fb" providerId="ADAL" clId="{329119C8-4B39-4EC9-99D2-A3BDD4D6DDFD}" dt="2023-02-28T09:41:06.135" v="225"/>
          <ac:spMkLst>
            <pc:docMk/>
            <pc:sldMk cId="3001635898" sldId="362"/>
            <ac:spMk id="15" creationId="{3D221CC9-8603-65F4-5E34-73F7C51AB700}"/>
          </ac:spMkLst>
        </pc:spChg>
      </pc:sldChg>
      <pc:sldChg chg="modSp mod">
        <pc:chgData name="Beniamin Zawilla" userId="ddf0d743-5318-4a4c-9abc-8826c9d150fb" providerId="ADAL" clId="{329119C8-4B39-4EC9-99D2-A3BDD4D6DDFD}" dt="2023-02-28T09:41:37.397" v="232"/>
        <pc:sldMkLst>
          <pc:docMk/>
          <pc:sldMk cId="2186884239" sldId="363"/>
        </pc:sldMkLst>
        <pc:spChg chg="mod">
          <ac:chgData name="Beniamin Zawilla" userId="ddf0d743-5318-4a4c-9abc-8826c9d150fb" providerId="ADAL" clId="{329119C8-4B39-4EC9-99D2-A3BDD4D6DDFD}" dt="2023-02-28T09:41:27.634" v="231"/>
          <ac:spMkLst>
            <pc:docMk/>
            <pc:sldMk cId="2186884239" sldId="363"/>
            <ac:spMk id="3" creationId="{DD1418B4-4615-A324-1342-706EA82449DC}"/>
          </ac:spMkLst>
        </pc:spChg>
        <pc:spChg chg="mod">
          <ac:chgData name="Beniamin Zawilla" userId="ddf0d743-5318-4a4c-9abc-8826c9d150fb" providerId="ADAL" clId="{329119C8-4B39-4EC9-99D2-A3BDD4D6DDFD}" dt="2023-02-28T09:41:37.397" v="232"/>
          <ac:spMkLst>
            <pc:docMk/>
            <pc:sldMk cId="2186884239" sldId="363"/>
            <ac:spMk id="5" creationId="{BA68DBA2-6D2E-F1D8-C649-5542B7E78C27}"/>
          </ac:spMkLst>
        </pc:spChg>
      </pc:sldChg>
      <pc:sldChg chg="modSp mod">
        <pc:chgData name="Beniamin Zawilla" userId="ddf0d743-5318-4a4c-9abc-8826c9d150fb" providerId="ADAL" clId="{329119C8-4B39-4EC9-99D2-A3BDD4D6DDFD}" dt="2023-02-28T09:42:06.962" v="238"/>
        <pc:sldMkLst>
          <pc:docMk/>
          <pc:sldMk cId="3509212480" sldId="364"/>
        </pc:sldMkLst>
        <pc:spChg chg="mod">
          <ac:chgData name="Beniamin Zawilla" userId="ddf0d743-5318-4a4c-9abc-8826c9d150fb" providerId="ADAL" clId="{329119C8-4B39-4EC9-99D2-A3BDD4D6DDFD}" dt="2023-02-28T09:42:06.962" v="238"/>
          <ac:spMkLst>
            <pc:docMk/>
            <pc:sldMk cId="3509212480" sldId="364"/>
            <ac:spMk id="18" creationId="{71D87097-9F85-4445-8AD6-171970E061A0}"/>
          </ac:spMkLst>
        </pc:spChg>
      </pc:sldChg>
      <pc:sldChg chg="modSp mod">
        <pc:chgData name="Beniamin Zawilla" userId="ddf0d743-5318-4a4c-9abc-8826c9d150fb" providerId="ADAL" clId="{329119C8-4B39-4EC9-99D2-A3BDD4D6DDFD}" dt="2023-02-28T09:41:55.022" v="235"/>
        <pc:sldMkLst>
          <pc:docMk/>
          <pc:sldMk cId="1291451801" sldId="365"/>
        </pc:sldMkLst>
        <pc:spChg chg="mod">
          <ac:chgData name="Beniamin Zawilla" userId="ddf0d743-5318-4a4c-9abc-8826c9d150fb" providerId="ADAL" clId="{329119C8-4B39-4EC9-99D2-A3BDD4D6DDFD}" dt="2023-02-28T09:41:49.164" v="234"/>
          <ac:spMkLst>
            <pc:docMk/>
            <pc:sldMk cId="1291451801" sldId="365"/>
            <ac:spMk id="3" creationId="{0545E945-BA42-3B5F-A357-0A4B9C4F85FC}"/>
          </ac:spMkLst>
        </pc:spChg>
        <pc:spChg chg="mod">
          <ac:chgData name="Beniamin Zawilla" userId="ddf0d743-5318-4a4c-9abc-8826c9d150fb" providerId="ADAL" clId="{329119C8-4B39-4EC9-99D2-A3BDD4D6DDFD}" dt="2023-02-28T09:41:55.022" v="235"/>
          <ac:spMkLst>
            <pc:docMk/>
            <pc:sldMk cId="1291451801" sldId="365"/>
            <ac:spMk id="6" creationId="{F71A782D-BBEB-E289-593A-BD6BE71B3930}"/>
          </ac:spMkLst>
        </pc:spChg>
      </pc:sldChg>
      <pc:sldChg chg="modSp mod">
        <pc:chgData name="Beniamin Zawilla" userId="ddf0d743-5318-4a4c-9abc-8826c9d150fb" providerId="ADAL" clId="{329119C8-4B39-4EC9-99D2-A3BDD4D6DDFD}" dt="2023-02-28T09:43:07.620" v="247"/>
        <pc:sldMkLst>
          <pc:docMk/>
          <pc:sldMk cId="515574269" sldId="366"/>
        </pc:sldMkLst>
        <pc:spChg chg="mod">
          <ac:chgData name="Beniamin Zawilla" userId="ddf0d743-5318-4a4c-9abc-8826c9d150fb" providerId="ADAL" clId="{329119C8-4B39-4EC9-99D2-A3BDD4D6DDFD}" dt="2023-02-28T09:42:25.195" v="243" actId="1076"/>
          <ac:spMkLst>
            <pc:docMk/>
            <pc:sldMk cId="515574269" sldId="366"/>
            <ac:spMk id="4" creationId="{F3198A58-0D60-3309-97FE-3783224E8B6B}"/>
          </ac:spMkLst>
        </pc:spChg>
        <pc:spChg chg="mod">
          <ac:chgData name="Beniamin Zawilla" userId="ddf0d743-5318-4a4c-9abc-8826c9d150fb" providerId="ADAL" clId="{329119C8-4B39-4EC9-99D2-A3BDD4D6DDFD}" dt="2023-02-28T09:42:58.013" v="245" actId="1076"/>
          <ac:spMkLst>
            <pc:docMk/>
            <pc:sldMk cId="515574269" sldId="366"/>
            <ac:spMk id="17" creationId="{133F85DB-4807-00AB-B9A6-AED450660EFC}"/>
          </ac:spMkLst>
        </pc:spChg>
        <pc:spChg chg="mod">
          <ac:chgData name="Beniamin Zawilla" userId="ddf0d743-5318-4a4c-9abc-8826c9d150fb" providerId="ADAL" clId="{329119C8-4B39-4EC9-99D2-A3BDD4D6DDFD}" dt="2023-02-28T09:43:07.620" v="247"/>
          <ac:spMkLst>
            <pc:docMk/>
            <pc:sldMk cId="515574269" sldId="366"/>
            <ac:spMk id="18" creationId="{9F56B398-EB95-99E2-AEBB-76912864B8D0}"/>
          </ac:spMkLst>
        </pc:spChg>
        <pc:spChg chg="mod">
          <ac:chgData name="Beniamin Zawilla" userId="ddf0d743-5318-4a4c-9abc-8826c9d150fb" providerId="ADAL" clId="{329119C8-4B39-4EC9-99D2-A3BDD4D6DDFD}" dt="2023-02-28T09:43:04.733" v="246"/>
          <ac:spMkLst>
            <pc:docMk/>
            <pc:sldMk cId="515574269" sldId="366"/>
            <ac:spMk id="19" creationId="{EC2F57B0-AE10-0245-C065-34135ED23FAA}"/>
          </ac:spMkLst>
        </pc:spChg>
        <pc:spChg chg="mod">
          <ac:chgData name="Beniamin Zawilla" userId="ddf0d743-5318-4a4c-9abc-8826c9d150fb" providerId="ADAL" clId="{329119C8-4B39-4EC9-99D2-A3BDD4D6DDFD}" dt="2023-02-28T09:42:15.671" v="241" actId="20577"/>
          <ac:spMkLst>
            <pc:docMk/>
            <pc:sldMk cId="515574269" sldId="366"/>
            <ac:spMk id="31" creationId="{A3B7D3D2-D83C-B6D1-86A5-71660EABD5FB}"/>
          </ac:spMkLst>
        </pc:spChg>
      </pc:sldChg>
      <pc:sldChg chg="modSp mod">
        <pc:chgData name="Beniamin Zawilla" userId="ddf0d743-5318-4a4c-9abc-8826c9d150fb" providerId="ADAL" clId="{329119C8-4B39-4EC9-99D2-A3BDD4D6DDFD}" dt="2023-02-28T09:43:43.594" v="257"/>
        <pc:sldMkLst>
          <pc:docMk/>
          <pc:sldMk cId="512609239" sldId="367"/>
        </pc:sldMkLst>
        <pc:spChg chg="mod">
          <ac:chgData name="Beniamin Zawilla" userId="ddf0d743-5318-4a4c-9abc-8826c9d150fb" providerId="ADAL" clId="{329119C8-4B39-4EC9-99D2-A3BDD4D6DDFD}" dt="2023-02-28T09:43:18.066" v="251"/>
          <ac:spMkLst>
            <pc:docMk/>
            <pc:sldMk cId="512609239" sldId="367"/>
            <ac:spMk id="4" creationId="{2DFD753F-CBD9-E4B5-A411-BD00072EDC76}"/>
          </ac:spMkLst>
        </pc:spChg>
        <pc:spChg chg="mod">
          <ac:chgData name="Beniamin Zawilla" userId="ddf0d743-5318-4a4c-9abc-8826c9d150fb" providerId="ADAL" clId="{329119C8-4B39-4EC9-99D2-A3BDD4D6DDFD}" dt="2023-02-28T09:43:35.290" v="255" actId="20577"/>
          <ac:spMkLst>
            <pc:docMk/>
            <pc:sldMk cId="512609239" sldId="367"/>
            <ac:spMk id="6" creationId="{7743A387-9CD5-2C32-C3C7-EB9DD0BB37FC}"/>
          </ac:spMkLst>
        </pc:spChg>
        <pc:spChg chg="mod">
          <ac:chgData name="Beniamin Zawilla" userId="ddf0d743-5318-4a4c-9abc-8826c9d150fb" providerId="ADAL" clId="{329119C8-4B39-4EC9-99D2-A3BDD4D6DDFD}" dt="2023-02-28T09:43:43.594" v="257"/>
          <ac:spMkLst>
            <pc:docMk/>
            <pc:sldMk cId="512609239" sldId="367"/>
            <ac:spMk id="32" creationId="{01F58CCF-869B-FFEC-BA5C-11579FB9E378}"/>
          </ac:spMkLst>
        </pc:spChg>
      </pc:sldChg>
      <pc:sldChg chg="modSp mod">
        <pc:chgData name="Beniamin Zawilla" userId="ddf0d743-5318-4a4c-9abc-8826c9d150fb" providerId="ADAL" clId="{329119C8-4B39-4EC9-99D2-A3BDD4D6DDFD}" dt="2023-02-28T09:44:48.798" v="268" actId="14100"/>
        <pc:sldMkLst>
          <pc:docMk/>
          <pc:sldMk cId="2514925123" sldId="368"/>
        </pc:sldMkLst>
        <pc:spChg chg="mod">
          <ac:chgData name="Beniamin Zawilla" userId="ddf0d743-5318-4a4c-9abc-8826c9d150fb" providerId="ADAL" clId="{329119C8-4B39-4EC9-99D2-A3BDD4D6DDFD}" dt="2023-02-28T09:43:53.811" v="259"/>
          <ac:spMkLst>
            <pc:docMk/>
            <pc:sldMk cId="2514925123" sldId="368"/>
            <ac:spMk id="5" creationId="{B7FC97A5-DABC-836D-14CF-183B91E3C531}"/>
          </ac:spMkLst>
        </pc:spChg>
        <pc:spChg chg="mod">
          <ac:chgData name="Beniamin Zawilla" userId="ddf0d743-5318-4a4c-9abc-8826c9d150fb" providerId="ADAL" clId="{329119C8-4B39-4EC9-99D2-A3BDD4D6DDFD}" dt="2023-02-28T09:43:49.449" v="258"/>
          <ac:spMkLst>
            <pc:docMk/>
            <pc:sldMk cId="2514925123" sldId="368"/>
            <ac:spMk id="6" creationId="{60CFDD7A-EBEC-0386-5D5F-2240F751CCEF}"/>
          </ac:spMkLst>
        </pc:spChg>
        <pc:spChg chg="mod">
          <ac:chgData name="Beniamin Zawilla" userId="ddf0d743-5318-4a4c-9abc-8826c9d150fb" providerId="ADAL" clId="{329119C8-4B39-4EC9-99D2-A3BDD4D6DDFD}" dt="2023-02-28T09:43:58.249" v="260"/>
          <ac:spMkLst>
            <pc:docMk/>
            <pc:sldMk cId="2514925123" sldId="368"/>
            <ac:spMk id="7" creationId="{D51EC276-F545-BDE8-5F1F-50667F7F957D}"/>
          </ac:spMkLst>
        </pc:spChg>
        <pc:spChg chg="mod">
          <ac:chgData name="Beniamin Zawilla" userId="ddf0d743-5318-4a4c-9abc-8826c9d150fb" providerId="ADAL" clId="{329119C8-4B39-4EC9-99D2-A3BDD4D6DDFD}" dt="2023-02-28T09:44:48.798" v="268" actId="14100"/>
          <ac:spMkLst>
            <pc:docMk/>
            <pc:sldMk cId="2514925123" sldId="368"/>
            <ac:spMk id="9" creationId="{943C0A69-D236-7D6D-1354-7CCD48D5A2F9}"/>
          </ac:spMkLst>
        </pc:spChg>
        <pc:spChg chg="mod">
          <ac:chgData name="Beniamin Zawilla" userId="ddf0d743-5318-4a4c-9abc-8826c9d150fb" providerId="ADAL" clId="{329119C8-4B39-4EC9-99D2-A3BDD4D6DDFD}" dt="2023-02-28T09:44:04.117" v="262"/>
          <ac:spMkLst>
            <pc:docMk/>
            <pc:sldMk cId="2514925123" sldId="368"/>
            <ac:spMk id="24" creationId="{588D7A39-1731-54E6-BE8C-4BCD47821712}"/>
          </ac:spMkLst>
        </pc:spChg>
      </pc:sldChg>
      <pc:sldChg chg="modSp mod">
        <pc:chgData name="Beniamin Zawilla" userId="ddf0d743-5318-4a4c-9abc-8826c9d150fb" providerId="ADAL" clId="{329119C8-4B39-4EC9-99D2-A3BDD4D6DDFD}" dt="2023-02-28T09:44:55.211" v="269"/>
        <pc:sldMkLst>
          <pc:docMk/>
          <pc:sldMk cId="2494200756" sldId="369"/>
        </pc:sldMkLst>
        <pc:spChg chg="mod">
          <ac:chgData name="Beniamin Zawilla" userId="ddf0d743-5318-4a4c-9abc-8826c9d150fb" providerId="ADAL" clId="{329119C8-4B39-4EC9-99D2-A3BDD4D6DDFD}" dt="2023-02-28T09:44:55.211" v="269"/>
          <ac:spMkLst>
            <pc:docMk/>
            <pc:sldMk cId="2494200756" sldId="369"/>
            <ac:spMk id="4" creationId="{3022B8C3-8DA7-6DED-0CFD-F0D4AFF72ECD}"/>
          </ac:spMkLst>
        </pc:spChg>
      </pc:sldChg>
      <pc:sldChg chg="modSp mod">
        <pc:chgData name="Beniamin Zawilla" userId="ddf0d743-5318-4a4c-9abc-8826c9d150fb" providerId="ADAL" clId="{329119C8-4B39-4EC9-99D2-A3BDD4D6DDFD}" dt="2023-02-28T09:45:37.280" v="281"/>
        <pc:sldMkLst>
          <pc:docMk/>
          <pc:sldMk cId="1642581249" sldId="370"/>
        </pc:sldMkLst>
        <pc:spChg chg="mod">
          <ac:chgData name="Beniamin Zawilla" userId="ddf0d743-5318-4a4c-9abc-8826c9d150fb" providerId="ADAL" clId="{329119C8-4B39-4EC9-99D2-A3BDD4D6DDFD}" dt="2023-02-28T09:45:37.280" v="281"/>
          <ac:spMkLst>
            <pc:docMk/>
            <pc:sldMk cId="1642581249" sldId="370"/>
            <ac:spMk id="3" creationId="{2E7DAE1A-BDF5-9D08-8D3D-80A06A30D075}"/>
          </ac:spMkLst>
        </pc:spChg>
        <pc:spChg chg="mod">
          <ac:chgData name="Beniamin Zawilla" userId="ddf0d743-5318-4a4c-9abc-8826c9d150fb" providerId="ADAL" clId="{329119C8-4B39-4EC9-99D2-A3BDD4D6DDFD}" dt="2023-02-28T09:45:10.349" v="273"/>
          <ac:spMkLst>
            <pc:docMk/>
            <pc:sldMk cId="1642581249" sldId="370"/>
            <ac:spMk id="4" creationId="{2DFD753F-CBD9-E4B5-A411-BD00072EDC76}"/>
          </ac:spMkLst>
        </pc:spChg>
        <pc:spChg chg="mod">
          <ac:chgData name="Beniamin Zawilla" userId="ddf0d743-5318-4a4c-9abc-8826c9d150fb" providerId="ADAL" clId="{329119C8-4B39-4EC9-99D2-A3BDD4D6DDFD}" dt="2023-02-28T09:45:00.854" v="270"/>
          <ac:spMkLst>
            <pc:docMk/>
            <pc:sldMk cId="1642581249" sldId="370"/>
            <ac:spMk id="5" creationId="{EF7D0488-FC31-7CB7-713F-1F823A572EB9}"/>
          </ac:spMkLst>
        </pc:spChg>
      </pc:sldChg>
      <pc:sldChg chg="modSp mod">
        <pc:chgData name="Beniamin Zawilla" userId="ddf0d743-5318-4a4c-9abc-8826c9d150fb" providerId="ADAL" clId="{329119C8-4B39-4EC9-99D2-A3BDD4D6DDFD}" dt="2023-02-28T09:46:54.262" v="301"/>
        <pc:sldMkLst>
          <pc:docMk/>
          <pc:sldMk cId="1312390074" sldId="371"/>
        </pc:sldMkLst>
        <pc:spChg chg="mod">
          <ac:chgData name="Beniamin Zawilla" userId="ddf0d743-5318-4a4c-9abc-8826c9d150fb" providerId="ADAL" clId="{329119C8-4B39-4EC9-99D2-A3BDD4D6DDFD}" dt="2023-02-28T09:45:52.183" v="284" actId="14100"/>
          <ac:spMkLst>
            <pc:docMk/>
            <pc:sldMk cId="1312390074" sldId="371"/>
            <ac:spMk id="4" creationId="{2DFD753F-CBD9-E4B5-A411-BD00072EDC76}"/>
          </ac:spMkLst>
        </pc:spChg>
        <pc:spChg chg="mod">
          <ac:chgData name="Beniamin Zawilla" userId="ddf0d743-5318-4a4c-9abc-8826c9d150fb" providerId="ADAL" clId="{329119C8-4B39-4EC9-99D2-A3BDD4D6DDFD}" dt="2023-02-28T09:46:23.319" v="292"/>
          <ac:spMkLst>
            <pc:docMk/>
            <pc:sldMk cId="1312390074" sldId="371"/>
            <ac:spMk id="7" creationId="{9D27028C-3602-A559-FF2A-47A8FC912314}"/>
          </ac:spMkLst>
        </pc:spChg>
        <pc:spChg chg="mod">
          <ac:chgData name="Beniamin Zawilla" userId="ddf0d743-5318-4a4c-9abc-8826c9d150fb" providerId="ADAL" clId="{329119C8-4B39-4EC9-99D2-A3BDD4D6DDFD}" dt="2023-02-28T09:46:27.480" v="293"/>
          <ac:spMkLst>
            <pc:docMk/>
            <pc:sldMk cId="1312390074" sldId="371"/>
            <ac:spMk id="120" creationId="{16721D6D-96A0-713E-B3E2-AA7D2DC3BF4E}"/>
          </ac:spMkLst>
        </pc:spChg>
        <pc:spChg chg="mod">
          <ac:chgData name="Beniamin Zawilla" userId="ddf0d743-5318-4a4c-9abc-8826c9d150fb" providerId="ADAL" clId="{329119C8-4B39-4EC9-99D2-A3BDD4D6DDFD}" dt="2023-02-28T09:46:54.262" v="301"/>
          <ac:spMkLst>
            <pc:docMk/>
            <pc:sldMk cId="1312390074" sldId="371"/>
            <ac:spMk id="121" creationId="{C17F3633-FF31-49CC-4EBD-BE6015C84435}"/>
          </ac:spMkLst>
        </pc:spChg>
      </pc:sldChg>
      <pc:sldChg chg="modSp mod">
        <pc:chgData name="Beniamin Zawilla" userId="ddf0d743-5318-4a4c-9abc-8826c9d150fb" providerId="ADAL" clId="{329119C8-4B39-4EC9-99D2-A3BDD4D6DDFD}" dt="2023-02-28T09:47:19.787" v="310" actId="403"/>
        <pc:sldMkLst>
          <pc:docMk/>
          <pc:sldMk cId="462295624" sldId="372"/>
        </pc:sldMkLst>
        <pc:spChg chg="mod">
          <ac:chgData name="Beniamin Zawilla" userId="ddf0d743-5318-4a4c-9abc-8826c9d150fb" providerId="ADAL" clId="{329119C8-4B39-4EC9-99D2-A3BDD4D6DDFD}" dt="2023-02-28T09:47:19.787" v="310" actId="403"/>
          <ac:spMkLst>
            <pc:docMk/>
            <pc:sldMk cId="462295624" sldId="372"/>
            <ac:spMk id="18" creationId="{71D87097-9F85-4445-8AD6-171970E061A0}"/>
          </ac:spMkLst>
        </pc:spChg>
      </pc:sldChg>
      <pc:sldChg chg="modSp mod">
        <pc:chgData name="Beniamin Zawilla" userId="ddf0d743-5318-4a4c-9abc-8826c9d150fb" providerId="ADAL" clId="{329119C8-4B39-4EC9-99D2-A3BDD4D6DDFD}" dt="2023-02-28T09:47:51.956" v="319"/>
        <pc:sldMkLst>
          <pc:docMk/>
          <pc:sldMk cId="1541148039" sldId="373"/>
        </pc:sldMkLst>
        <pc:spChg chg="mod">
          <ac:chgData name="Beniamin Zawilla" userId="ddf0d743-5318-4a4c-9abc-8826c9d150fb" providerId="ADAL" clId="{329119C8-4B39-4EC9-99D2-A3BDD4D6DDFD}" dt="2023-02-28T09:47:51.956" v="319"/>
          <ac:spMkLst>
            <pc:docMk/>
            <pc:sldMk cId="1541148039" sldId="373"/>
            <ac:spMk id="4" creationId="{E5B2C2CC-B7EA-A348-56F2-D6F7F89F7607}"/>
          </ac:spMkLst>
        </pc:spChg>
      </pc:sldChg>
      <pc:sldChg chg="modSp mod">
        <pc:chgData name="Beniamin Zawilla" userId="ddf0d743-5318-4a4c-9abc-8826c9d150fb" providerId="ADAL" clId="{329119C8-4B39-4EC9-99D2-A3BDD4D6DDFD}" dt="2023-02-28T09:47:55.801" v="320"/>
        <pc:sldMkLst>
          <pc:docMk/>
          <pc:sldMk cId="1681817024" sldId="374"/>
        </pc:sldMkLst>
        <pc:spChg chg="mod">
          <ac:chgData name="Beniamin Zawilla" userId="ddf0d743-5318-4a4c-9abc-8826c9d150fb" providerId="ADAL" clId="{329119C8-4B39-4EC9-99D2-A3BDD4D6DDFD}" dt="2023-02-28T09:47:55.801" v="320"/>
          <ac:spMkLst>
            <pc:docMk/>
            <pc:sldMk cId="1681817024" sldId="374"/>
            <ac:spMk id="18" creationId="{8CEBD022-B986-A341-BE7E-A2F9BD119657}"/>
          </ac:spMkLst>
        </pc:spChg>
      </pc:sldChg>
      <pc:sldChg chg="modSp mod">
        <pc:chgData name="Beniamin Zawilla" userId="ddf0d743-5318-4a4c-9abc-8826c9d150fb" providerId="ADAL" clId="{329119C8-4B39-4EC9-99D2-A3BDD4D6DDFD}" dt="2023-02-28T09:48:55.003" v="329" actId="1076"/>
        <pc:sldMkLst>
          <pc:docMk/>
          <pc:sldMk cId="646179631" sldId="375"/>
        </pc:sldMkLst>
        <pc:spChg chg="mod">
          <ac:chgData name="Beniamin Zawilla" userId="ddf0d743-5318-4a4c-9abc-8826c9d150fb" providerId="ADAL" clId="{329119C8-4B39-4EC9-99D2-A3BDD4D6DDFD}" dt="2023-02-28T09:48:19.953" v="327" actId="6549"/>
          <ac:spMkLst>
            <pc:docMk/>
            <pc:sldMk cId="646179631" sldId="375"/>
            <ac:spMk id="7" creationId="{24704B68-53DB-A8E4-D5A0-E82E3105B114}"/>
          </ac:spMkLst>
        </pc:spChg>
        <pc:spChg chg="mod">
          <ac:chgData name="Beniamin Zawilla" userId="ddf0d743-5318-4a4c-9abc-8826c9d150fb" providerId="ADAL" clId="{329119C8-4B39-4EC9-99D2-A3BDD4D6DDFD}" dt="2023-02-28T09:48:55.003" v="329" actId="1076"/>
          <ac:spMkLst>
            <pc:docMk/>
            <pc:sldMk cId="646179631" sldId="375"/>
            <ac:spMk id="17" creationId="{3BF4B7E5-EC6F-2E39-CAF7-3A688372B894}"/>
          </ac:spMkLst>
        </pc:spChg>
      </pc:sldChg>
      <pc:sldChg chg="modSp mod">
        <pc:chgData name="Beniamin Zawilla" userId="ddf0d743-5318-4a4c-9abc-8826c9d150fb" providerId="ADAL" clId="{329119C8-4B39-4EC9-99D2-A3BDD4D6DDFD}" dt="2023-02-28T09:48:02.763" v="321"/>
        <pc:sldMkLst>
          <pc:docMk/>
          <pc:sldMk cId="882537583" sldId="381"/>
        </pc:sldMkLst>
        <pc:spChg chg="mod">
          <ac:chgData name="Beniamin Zawilla" userId="ddf0d743-5318-4a4c-9abc-8826c9d150fb" providerId="ADAL" clId="{329119C8-4B39-4EC9-99D2-A3BDD4D6DDFD}" dt="2023-02-28T09:48:02.763" v="321"/>
          <ac:spMkLst>
            <pc:docMk/>
            <pc:sldMk cId="882537583" sldId="381"/>
            <ac:spMk id="3" creationId="{3F6D5F74-B1E1-FC55-A172-B019DBCF0AD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2/28/2023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2/28/2023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1F08D-FE95-F3CF-457A-493763E8E5A4}"/>
              </a:ext>
            </a:extLst>
          </p:cNvPr>
          <p:cNvSpPr/>
          <p:nvPr/>
        </p:nvSpPr>
        <p:spPr>
          <a:xfrm>
            <a:off x="0" y="5681479"/>
            <a:ext cx="7559683" cy="3768090"/>
          </a:xfrm>
          <a:custGeom>
            <a:avLst/>
            <a:gdLst>
              <a:gd name="connsiteX0" fmla="*/ 0 w 7559683"/>
              <a:gd name="connsiteY0" fmla="*/ 0 h 3768090"/>
              <a:gd name="connsiteX1" fmla="*/ 7559683 w 7559683"/>
              <a:gd name="connsiteY1" fmla="*/ 0 h 3768090"/>
              <a:gd name="connsiteX2" fmla="*/ 7559683 w 7559683"/>
              <a:gd name="connsiteY2" fmla="*/ 3768090 h 3768090"/>
              <a:gd name="connsiteX3" fmla="*/ 0 w 7559683"/>
              <a:gd name="connsiteY3" fmla="*/ 3768090 h 3768090"/>
            </a:gdLst>
            <a:ahLst/>
            <a:cxnLst>
              <a:cxn ang="0">
                <a:pos x="connsiteX0" y="connsiteY0"/>
              </a:cxn>
              <a:cxn ang="0">
                <a:pos x="connsiteX1" y="connsiteY1"/>
              </a:cxn>
              <a:cxn ang="0">
                <a:pos x="connsiteX2" y="connsiteY2"/>
              </a:cxn>
              <a:cxn ang="0">
                <a:pos x="connsiteX3" y="connsiteY3"/>
              </a:cxn>
            </a:cxnLst>
            <a:rect l="l" t="t" r="r" b="b"/>
            <a:pathLst>
              <a:path w="7559683" h="3768090">
                <a:moveTo>
                  <a:pt x="0" y="0"/>
                </a:moveTo>
                <a:lnTo>
                  <a:pt x="7559683" y="0"/>
                </a:lnTo>
                <a:lnTo>
                  <a:pt x="7559683" y="3768090"/>
                </a:lnTo>
                <a:lnTo>
                  <a:pt x="0" y="3768090"/>
                </a:lnTo>
                <a:close/>
              </a:path>
            </a:pathLst>
          </a:custGeom>
          <a:solidFill>
            <a:srgbClr val="8F3092"/>
          </a:solidFill>
          <a:ln w="3060" cap="flat">
            <a:noFill/>
            <a:prstDash val="solid"/>
            <a:miter/>
          </a:ln>
        </p:spPr>
        <p:txBody>
          <a:bodyPr wrap="square" rtlCol="0" anchor="ctr">
            <a:noAutofit/>
          </a:bodyPr>
          <a:lstStyle/>
          <a:p>
            <a:endParaRPr lang="en-US"/>
          </a:p>
        </p:txBody>
      </p:sp>
      <p:sp>
        <p:nvSpPr>
          <p:cNvPr id="1101" name="Graphic 6">
            <a:extLst>
              <a:ext uri="{FF2B5EF4-FFF2-40B4-BE49-F238E27FC236}">
                <a16:creationId xmlns:a16="http://schemas.microsoft.com/office/drawing/2014/main" id="{44A94AD3-A131-9441-82E4-9C561BFA098B}"/>
              </a:ext>
            </a:extLst>
          </p:cNvPr>
          <p:cNvSpPr/>
          <p:nvPr/>
        </p:nvSpPr>
        <p:spPr>
          <a:xfrm rot="5400000">
            <a:off x="5437872" y="7591913"/>
            <a:ext cx="476911" cy="3792981"/>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6" y="9277003"/>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386" name="Graphic 4">
            <a:extLst>
              <a:ext uri="{FF2B5EF4-FFF2-40B4-BE49-F238E27FC236}">
                <a16:creationId xmlns:a16="http://schemas.microsoft.com/office/drawing/2014/main" id="{19ED8EC5-715B-804E-96EE-454182E6E4D7}"/>
              </a:ext>
            </a:extLst>
          </p:cNvPr>
          <p:cNvGrpSpPr/>
          <p:nvPr/>
        </p:nvGrpSpPr>
        <p:grpSpPr>
          <a:xfrm>
            <a:off x="508184" y="255793"/>
            <a:ext cx="2641746" cy="2042532"/>
            <a:chOff x="4615814" y="443638"/>
            <a:chExt cx="1766649" cy="1365928"/>
          </a:xfrm>
        </p:grpSpPr>
        <p:grpSp>
          <p:nvGrpSpPr>
            <p:cNvPr id="1387" name="Graphic 4">
              <a:extLst>
                <a:ext uri="{FF2B5EF4-FFF2-40B4-BE49-F238E27FC236}">
                  <a16:creationId xmlns:a16="http://schemas.microsoft.com/office/drawing/2014/main" id="{00FE1F4E-2FA7-DB47-B916-B1FF8481D533}"/>
                </a:ext>
              </a:extLst>
            </p:cNvPr>
            <p:cNvGrpSpPr/>
            <p:nvPr/>
          </p:nvGrpSpPr>
          <p:grpSpPr>
            <a:xfrm>
              <a:off x="4742730" y="443638"/>
              <a:ext cx="1170517" cy="1365928"/>
              <a:chOff x="4742730" y="443638"/>
              <a:chExt cx="1170517" cy="1365928"/>
            </a:xfrm>
          </p:grpSpPr>
          <p:grpSp>
            <p:nvGrpSpPr>
              <p:cNvPr id="1410" name="Graphic 4">
                <a:extLst>
                  <a:ext uri="{FF2B5EF4-FFF2-40B4-BE49-F238E27FC236}">
                    <a16:creationId xmlns:a16="http://schemas.microsoft.com/office/drawing/2014/main" id="{6F4470D3-5A7F-7A49-A749-C2D93ADCE745}"/>
                  </a:ext>
                </a:extLst>
              </p:cNvPr>
              <p:cNvGrpSpPr/>
              <p:nvPr/>
            </p:nvGrpSpPr>
            <p:grpSpPr>
              <a:xfrm>
                <a:off x="4742730" y="638391"/>
                <a:ext cx="1170517" cy="976214"/>
                <a:chOff x="4742730" y="638391"/>
                <a:chExt cx="1170517" cy="976214"/>
              </a:xfrm>
            </p:grpSpPr>
            <p:grpSp>
              <p:nvGrpSpPr>
                <p:cNvPr id="1413" name="Graphic 4">
                  <a:extLst>
                    <a:ext uri="{FF2B5EF4-FFF2-40B4-BE49-F238E27FC236}">
                      <a16:creationId xmlns:a16="http://schemas.microsoft.com/office/drawing/2014/main" id="{50A06F06-6AD3-CD40-A9FD-8901CC775073}"/>
                    </a:ext>
                  </a:extLst>
                </p:cNvPr>
                <p:cNvGrpSpPr/>
                <p:nvPr/>
              </p:nvGrpSpPr>
              <p:grpSpPr>
                <a:xfrm>
                  <a:off x="4743075" y="736557"/>
                  <a:ext cx="974982" cy="877952"/>
                  <a:chOff x="4743075" y="736557"/>
                  <a:chExt cx="974982" cy="877952"/>
                </a:xfrm>
              </p:grpSpPr>
              <p:sp>
                <p:nvSpPr>
                  <p:cNvPr id="1432" name="Freeform 1431">
                    <a:extLst>
                      <a:ext uri="{FF2B5EF4-FFF2-40B4-BE49-F238E27FC236}">
                        <a16:creationId xmlns:a16="http://schemas.microsoft.com/office/drawing/2014/main" id="{E3214892-75F6-FB41-8CE5-E5C9B5556548}"/>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3" name="Freeform 1432">
                    <a:extLst>
                      <a:ext uri="{FF2B5EF4-FFF2-40B4-BE49-F238E27FC236}">
                        <a16:creationId xmlns:a16="http://schemas.microsoft.com/office/drawing/2014/main" id="{FF1151FB-E14A-E04D-90C1-8B69C49F6C4C}"/>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4" name="Freeform 1433">
                    <a:extLst>
                      <a:ext uri="{FF2B5EF4-FFF2-40B4-BE49-F238E27FC236}">
                        <a16:creationId xmlns:a16="http://schemas.microsoft.com/office/drawing/2014/main" id="{6234933B-B9D0-A641-9BF5-E8F09BE0BEF4}"/>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5" name="Freeform 1434">
                    <a:extLst>
                      <a:ext uri="{FF2B5EF4-FFF2-40B4-BE49-F238E27FC236}">
                        <a16:creationId xmlns:a16="http://schemas.microsoft.com/office/drawing/2014/main" id="{1F8C7EFD-FF5D-844F-868F-2AA36F24E4AA}"/>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6" name="Freeform 1435">
                    <a:extLst>
                      <a:ext uri="{FF2B5EF4-FFF2-40B4-BE49-F238E27FC236}">
                        <a16:creationId xmlns:a16="http://schemas.microsoft.com/office/drawing/2014/main" id="{690FE6AF-247A-F642-9CD9-6282A220468D}"/>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7" name="Freeform 1436">
                    <a:extLst>
                      <a:ext uri="{FF2B5EF4-FFF2-40B4-BE49-F238E27FC236}">
                        <a16:creationId xmlns:a16="http://schemas.microsoft.com/office/drawing/2014/main" id="{745F39D0-4A77-CE4F-8E31-09FEBBBD9542}"/>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8" name="Freeform 1437">
                    <a:extLst>
                      <a:ext uri="{FF2B5EF4-FFF2-40B4-BE49-F238E27FC236}">
                        <a16:creationId xmlns:a16="http://schemas.microsoft.com/office/drawing/2014/main" id="{E2CD8497-7546-FC4E-BCB4-205CFDBDD7E5}"/>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9" name="Freeform 1438">
                    <a:extLst>
                      <a:ext uri="{FF2B5EF4-FFF2-40B4-BE49-F238E27FC236}">
                        <a16:creationId xmlns:a16="http://schemas.microsoft.com/office/drawing/2014/main" id="{9B63B55E-6886-BC48-AD2D-4CB0E28B765F}"/>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0" name="Freeform 1439">
                    <a:extLst>
                      <a:ext uri="{FF2B5EF4-FFF2-40B4-BE49-F238E27FC236}">
                        <a16:creationId xmlns:a16="http://schemas.microsoft.com/office/drawing/2014/main" id="{1FD01003-5FD9-3044-91BC-867F9FAE0897}"/>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1" name="Freeform 1440">
                    <a:extLst>
                      <a:ext uri="{FF2B5EF4-FFF2-40B4-BE49-F238E27FC236}">
                        <a16:creationId xmlns:a16="http://schemas.microsoft.com/office/drawing/2014/main" id="{ACD5616E-48BC-1543-A499-27F36C1857A1}"/>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2" name="Freeform 1441">
                    <a:extLst>
                      <a:ext uri="{FF2B5EF4-FFF2-40B4-BE49-F238E27FC236}">
                        <a16:creationId xmlns:a16="http://schemas.microsoft.com/office/drawing/2014/main" id="{06ADA605-AC27-0C4C-A052-2D20D6BA7F42}"/>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3" name="Freeform 1442">
                    <a:extLst>
                      <a:ext uri="{FF2B5EF4-FFF2-40B4-BE49-F238E27FC236}">
                        <a16:creationId xmlns:a16="http://schemas.microsoft.com/office/drawing/2014/main" id="{90A2A168-F29B-BA40-9ED3-40D8E0CE5527}"/>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4" name="Freeform 1443">
                    <a:extLst>
                      <a:ext uri="{FF2B5EF4-FFF2-40B4-BE49-F238E27FC236}">
                        <a16:creationId xmlns:a16="http://schemas.microsoft.com/office/drawing/2014/main" id="{C763DB65-B5D5-914F-9ADB-FAE2389B3393}"/>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5" name="Freeform 1444">
                    <a:extLst>
                      <a:ext uri="{FF2B5EF4-FFF2-40B4-BE49-F238E27FC236}">
                        <a16:creationId xmlns:a16="http://schemas.microsoft.com/office/drawing/2014/main" id="{B7F4D9FC-C681-D541-926B-B6EF29AE2C1B}"/>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4" name="Freeform 1413">
                  <a:extLst>
                    <a:ext uri="{FF2B5EF4-FFF2-40B4-BE49-F238E27FC236}">
                      <a16:creationId xmlns:a16="http://schemas.microsoft.com/office/drawing/2014/main" id="{79F5D590-2581-7F44-A931-4B712B8D27B8}"/>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5" name="Freeform 1414">
                  <a:extLst>
                    <a:ext uri="{FF2B5EF4-FFF2-40B4-BE49-F238E27FC236}">
                      <a16:creationId xmlns:a16="http://schemas.microsoft.com/office/drawing/2014/main" id="{9BC0C768-A4B2-8347-A43A-E334A82D1CAD}"/>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6" name="Freeform 1415">
                  <a:extLst>
                    <a:ext uri="{FF2B5EF4-FFF2-40B4-BE49-F238E27FC236}">
                      <a16:creationId xmlns:a16="http://schemas.microsoft.com/office/drawing/2014/main" id="{F59E2423-65F3-894C-8C20-6FECE31BA85B}"/>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7" name="Freeform 1416">
                  <a:extLst>
                    <a:ext uri="{FF2B5EF4-FFF2-40B4-BE49-F238E27FC236}">
                      <a16:creationId xmlns:a16="http://schemas.microsoft.com/office/drawing/2014/main" id="{227D1EAF-4A82-EC45-A772-93CF018732B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8" name="Freeform 1417">
                  <a:extLst>
                    <a:ext uri="{FF2B5EF4-FFF2-40B4-BE49-F238E27FC236}">
                      <a16:creationId xmlns:a16="http://schemas.microsoft.com/office/drawing/2014/main" id="{49052911-D1EA-5E48-A9F2-41B12C33F413}"/>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9" name="Freeform 1418">
                  <a:extLst>
                    <a:ext uri="{FF2B5EF4-FFF2-40B4-BE49-F238E27FC236}">
                      <a16:creationId xmlns:a16="http://schemas.microsoft.com/office/drawing/2014/main" id="{2241E813-550C-CF48-9855-049806901F5C}"/>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0" name="Freeform 1419">
                  <a:extLst>
                    <a:ext uri="{FF2B5EF4-FFF2-40B4-BE49-F238E27FC236}">
                      <a16:creationId xmlns:a16="http://schemas.microsoft.com/office/drawing/2014/main" id="{AA53A79A-0E42-8248-A267-A346F2C82153}"/>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1" name="Freeform 1420">
                  <a:extLst>
                    <a:ext uri="{FF2B5EF4-FFF2-40B4-BE49-F238E27FC236}">
                      <a16:creationId xmlns:a16="http://schemas.microsoft.com/office/drawing/2014/main" id="{C070C6BF-0F24-F54C-BEC9-4EA0335AEBDD}"/>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2" name="Freeform 1421">
                  <a:extLst>
                    <a:ext uri="{FF2B5EF4-FFF2-40B4-BE49-F238E27FC236}">
                      <a16:creationId xmlns:a16="http://schemas.microsoft.com/office/drawing/2014/main" id="{296D60D5-FF8C-BA49-B5CA-EDC7C79E1FCE}"/>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3" name="Freeform 1422">
                  <a:extLst>
                    <a:ext uri="{FF2B5EF4-FFF2-40B4-BE49-F238E27FC236}">
                      <a16:creationId xmlns:a16="http://schemas.microsoft.com/office/drawing/2014/main" id="{E557BCA4-D435-E645-9F36-C71D4D54CD4E}"/>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4" name="Freeform 1423">
                  <a:extLst>
                    <a:ext uri="{FF2B5EF4-FFF2-40B4-BE49-F238E27FC236}">
                      <a16:creationId xmlns:a16="http://schemas.microsoft.com/office/drawing/2014/main" id="{A628E911-6AE2-A949-AA60-65F8999DF7DD}"/>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5" name="Freeform 1424">
                  <a:extLst>
                    <a:ext uri="{FF2B5EF4-FFF2-40B4-BE49-F238E27FC236}">
                      <a16:creationId xmlns:a16="http://schemas.microsoft.com/office/drawing/2014/main" id="{CCADD45E-468D-914C-960E-E77E157CF6A5}"/>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6" name="Freeform 1425">
                  <a:extLst>
                    <a:ext uri="{FF2B5EF4-FFF2-40B4-BE49-F238E27FC236}">
                      <a16:creationId xmlns:a16="http://schemas.microsoft.com/office/drawing/2014/main" id="{2FEFEF4B-CC46-FB4C-8506-DF6442B2A8A3}"/>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7" name="Freeform 1426">
                  <a:extLst>
                    <a:ext uri="{FF2B5EF4-FFF2-40B4-BE49-F238E27FC236}">
                      <a16:creationId xmlns:a16="http://schemas.microsoft.com/office/drawing/2014/main" id="{401DB7F7-380D-CE48-846C-0B5152681042}"/>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8" name="Freeform 1427">
                  <a:extLst>
                    <a:ext uri="{FF2B5EF4-FFF2-40B4-BE49-F238E27FC236}">
                      <a16:creationId xmlns:a16="http://schemas.microsoft.com/office/drawing/2014/main" id="{04BBB77C-ECBC-C644-8153-8DFA5705F897}"/>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9" name="Freeform 1428">
                  <a:extLst>
                    <a:ext uri="{FF2B5EF4-FFF2-40B4-BE49-F238E27FC236}">
                      <a16:creationId xmlns:a16="http://schemas.microsoft.com/office/drawing/2014/main" id="{39EBD2D8-2899-284E-A50C-ABDD96E10B4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0" name="Freeform 1429">
                  <a:extLst>
                    <a:ext uri="{FF2B5EF4-FFF2-40B4-BE49-F238E27FC236}">
                      <a16:creationId xmlns:a16="http://schemas.microsoft.com/office/drawing/2014/main" id="{D5579365-16C7-DE4C-A74F-6E8B28DA0862}"/>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1" name="Freeform 1430">
                  <a:extLst>
                    <a:ext uri="{FF2B5EF4-FFF2-40B4-BE49-F238E27FC236}">
                      <a16:creationId xmlns:a16="http://schemas.microsoft.com/office/drawing/2014/main" id="{484DEC3C-E117-4A43-8671-785F4FA355D5}"/>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1" name="Freeform 1410">
                <a:extLst>
                  <a:ext uri="{FF2B5EF4-FFF2-40B4-BE49-F238E27FC236}">
                    <a16:creationId xmlns:a16="http://schemas.microsoft.com/office/drawing/2014/main" id="{63A2273E-B022-C44E-91E9-3955D7B3F6D3}"/>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2" name="Freeform 1411">
                <a:extLst>
                  <a:ext uri="{FF2B5EF4-FFF2-40B4-BE49-F238E27FC236}">
                    <a16:creationId xmlns:a16="http://schemas.microsoft.com/office/drawing/2014/main" id="{FAF4A694-9870-6F46-ACCA-1BE5E781901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1388" name="Graphic 4">
              <a:extLst>
                <a:ext uri="{FF2B5EF4-FFF2-40B4-BE49-F238E27FC236}">
                  <a16:creationId xmlns:a16="http://schemas.microsoft.com/office/drawing/2014/main" id="{6C0FC87E-1D9E-3E44-9483-22EC2D9DCEE6}"/>
                </a:ext>
              </a:extLst>
            </p:cNvPr>
            <p:cNvGrpSpPr/>
            <p:nvPr/>
          </p:nvGrpSpPr>
          <p:grpSpPr>
            <a:xfrm>
              <a:off x="4615814" y="1067990"/>
              <a:ext cx="1534477" cy="127873"/>
              <a:chOff x="4615814" y="1067990"/>
              <a:chExt cx="1534477" cy="127873"/>
            </a:xfrm>
          </p:grpSpPr>
          <p:sp>
            <p:nvSpPr>
              <p:cNvPr id="1400" name="Freeform 1399">
                <a:extLst>
                  <a:ext uri="{FF2B5EF4-FFF2-40B4-BE49-F238E27FC236}">
                    <a16:creationId xmlns:a16="http://schemas.microsoft.com/office/drawing/2014/main" id="{2A07E15C-2211-4348-A53E-3BE4EA4DE2E6}"/>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1" name="Freeform 1400">
                <a:extLst>
                  <a:ext uri="{FF2B5EF4-FFF2-40B4-BE49-F238E27FC236}">
                    <a16:creationId xmlns:a16="http://schemas.microsoft.com/office/drawing/2014/main" id="{E77A3E35-1A7F-1049-A9FD-03D1C109B5F1}"/>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2" name="Freeform 1401">
                <a:extLst>
                  <a:ext uri="{FF2B5EF4-FFF2-40B4-BE49-F238E27FC236}">
                    <a16:creationId xmlns:a16="http://schemas.microsoft.com/office/drawing/2014/main" id="{5C05A5AB-7269-B349-9BBA-384F2743E1F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3" name="Freeform 1402">
                <a:extLst>
                  <a:ext uri="{FF2B5EF4-FFF2-40B4-BE49-F238E27FC236}">
                    <a16:creationId xmlns:a16="http://schemas.microsoft.com/office/drawing/2014/main" id="{6E187645-E787-2848-9E3F-83650B80D6B7}"/>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4" name="Freeform 1403">
                <a:extLst>
                  <a:ext uri="{FF2B5EF4-FFF2-40B4-BE49-F238E27FC236}">
                    <a16:creationId xmlns:a16="http://schemas.microsoft.com/office/drawing/2014/main" id="{9648FD5D-FD74-0A4D-9C33-37604856B739}"/>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5" name="Freeform 1404">
                <a:extLst>
                  <a:ext uri="{FF2B5EF4-FFF2-40B4-BE49-F238E27FC236}">
                    <a16:creationId xmlns:a16="http://schemas.microsoft.com/office/drawing/2014/main" id="{2FF95BA5-CDC7-EF46-ACBC-B94016D1BCC1}"/>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6" name="Freeform 1405">
                <a:extLst>
                  <a:ext uri="{FF2B5EF4-FFF2-40B4-BE49-F238E27FC236}">
                    <a16:creationId xmlns:a16="http://schemas.microsoft.com/office/drawing/2014/main" id="{702D4E50-C9EB-B34A-AC76-53EFA40DC6F8}"/>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7" name="Freeform 1406">
                <a:extLst>
                  <a:ext uri="{FF2B5EF4-FFF2-40B4-BE49-F238E27FC236}">
                    <a16:creationId xmlns:a16="http://schemas.microsoft.com/office/drawing/2014/main" id="{3E7A9EE5-310A-7249-942A-B0FAE7FEFA3C}"/>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8" name="Freeform 1407">
                <a:extLst>
                  <a:ext uri="{FF2B5EF4-FFF2-40B4-BE49-F238E27FC236}">
                    <a16:creationId xmlns:a16="http://schemas.microsoft.com/office/drawing/2014/main" id="{C3F68CED-0196-584D-AC91-76644AF131C3}"/>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9" name="Freeform 1408">
                <a:extLst>
                  <a:ext uri="{FF2B5EF4-FFF2-40B4-BE49-F238E27FC236}">
                    <a16:creationId xmlns:a16="http://schemas.microsoft.com/office/drawing/2014/main" id="{851D9268-59A2-884B-AFA7-3B6A92FC03EF}"/>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1389" name="Graphic 4">
              <a:extLst>
                <a:ext uri="{FF2B5EF4-FFF2-40B4-BE49-F238E27FC236}">
                  <a16:creationId xmlns:a16="http://schemas.microsoft.com/office/drawing/2014/main" id="{E489B28D-7C08-5F4B-BD53-E43FF54DA4BB}"/>
                </a:ext>
              </a:extLst>
            </p:cNvPr>
            <p:cNvGrpSpPr/>
            <p:nvPr/>
          </p:nvGrpSpPr>
          <p:grpSpPr>
            <a:xfrm>
              <a:off x="4965858" y="1238726"/>
              <a:ext cx="1416605" cy="128587"/>
              <a:chOff x="4965858" y="1238726"/>
              <a:chExt cx="1416605" cy="128587"/>
            </a:xfrm>
          </p:grpSpPr>
          <p:sp>
            <p:nvSpPr>
              <p:cNvPr id="1390" name="Freeform 1389">
                <a:extLst>
                  <a:ext uri="{FF2B5EF4-FFF2-40B4-BE49-F238E27FC236}">
                    <a16:creationId xmlns:a16="http://schemas.microsoft.com/office/drawing/2014/main" id="{69D4F77E-A74C-4840-9C7D-8367244CEA65}"/>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1" name="Freeform 1390">
                <a:extLst>
                  <a:ext uri="{FF2B5EF4-FFF2-40B4-BE49-F238E27FC236}">
                    <a16:creationId xmlns:a16="http://schemas.microsoft.com/office/drawing/2014/main" id="{DF083B27-2882-6F4B-B29F-1906E6D7434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2" name="Freeform 1391">
                <a:extLst>
                  <a:ext uri="{FF2B5EF4-FFF2-40B4-BE49-F238E27FC236}">
                    <a16:creationId xmlns:a16="http://schemas.microsoft.com/office/drawing/2014/main" id="{FCAFE8B0-7864-6449-B831-D2BC607C55D9}"/>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3" name="Freeform 1392">
                <a:extLst>
                  <a:ext uri="{FF2B5EF4-FFF2-40B4-BE49-F238E27FC236}">
                    <a16:creationId xmlns:a16="http://schemas.microsoft.com/office/drawing/2014/main" id="{32F40949-5605-384E-B834-B1724F2387DD}"/>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4" name="Freeform 1393">
                <a:extLst>
                  <a:ext uri="{FF2B5EF4-FFF2-40B4-BE49-F238E27FC236}">
                    <a16:creationId xmlns:a16="http://schemas.microsoft.com/office/drawing/2014/main" id="{9CBB493A-AA77-F945-A16D-EE92699DADAC}"/>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5" name="Freeform 1394">
                <a:extLst>
                  <a:ext uri="{FF2B5EF4-FFF2-40B4-BE49-F238E27FC236}">
                    <a16:creationId xmlns:a16="http://schemas.microsoft.com/office/drawing/2014/main" id="{D13F2185-C022-AE49-9832-4F9E647184CD}"/>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6" name="Freeform 1395">
                <a:extLst>
                  <a:ext uri="{FF2B5EF4-FFF2-40B4-BE49-F238E27FC236}">
                    <a16:creationId xmlns:a16="http://schemas.microsoft.com/office/drawing/2014/main" id="{432B049F-8176-0F49-B252-2A4791FDA8EC}"/>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7" name="Freeform 1396">
                <a:extLst>
                  <a:ext uri="{FF2B5EF4-FFF2-40B4-BE49-F238E27FC236}">
                    <a16:creationId xmlns:a16="http://schemas.microsoft.com/office/drawing/2014/main" id="{39C06F05-1C1C-FF43-BB08-94A75B59C017}"/>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8" name="Freeform 1397">
                <a:extLst>
                  <a:ext uri="{FF2B5EF4-FFF2-40B4-BE49-F238E27FC236}">
                    <a16:creationId xmlns:a16="http://schemas.microsoft.com/office/drawing/2014/main" id="{E18F5CA2-FFF9-274F-B286-8BFA74362B25}"/>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9" name="Freeform 1398">
                <a:extLst>
                  <a:ext uri="{FF2B5EF4-FFF2-40B4-BE49-F238E27FC236}">
                    <a16:creationId xmlns:a16="http://schemas.microsoft.com/office/drawing/2014/main" id="{6ABF229F-0045-C840-AB46-B65D70369D6C}"/>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Generation Blockchain</a:t>
            </a:r>
          </a:p>
        </p:txBody>
      </p:sp>
      <p:sp>
        <p:nvSpPr>
          <p:cNvPr id="1473" name="Picture Placeholder 1472">
            <a:extLst>
              <a:ext uri="{FF2B5EF4-FFF2-40B4-BE49-F238E27FC236}">
                <a16:creationId xmlns:a16="http://schemas.microsoft.com/office/drawing/2014/main" id="{99E2BC31-4602-A441-8044-51B0B0052516}"/>
              </a:ext>
            </a:extLst>
          </p:cNvPr>
          <p:cNvSpPr>
            <a:spLocks noGrp="1"/>
          </p:cNvSpPr>
          <p:nvPr>
            <p:ph type="pic" sz="quarter" idx="43"/>
          </p:nvPr>
        </p:nvSpPr>
        <p:spPr>
          <a:xfrm>
            <a:off x="474023" y="2538270"/>
            <a:ext cx="6643973" cy="4072431"/>
          </a:xfrm>
          <a:custGeom>
            <a:avLst/>
            <a:gdLst>
              <a:gd name="connsiteX0" fmla="*/ 0 w 6643973"/>
              <a:gd name="connsiteY0" fmla="*/ 0 h 4072431"/>
              <a:gd name="connsiteX1" fmla="*/ 6643973 w 6643973"/>
              <a:gd name="connsiteY1" fmla="*/ 0 h 4072431"/>
              <a:gd name="connsiteX2" fmla="*/ 6643973 w 6643973"/>
              <a:gd name="connsiteY2" fmla="*/ 3156631 h 4072431"/>
              <a:gd name="connsiteX3" fmla="*/ 6455384 w 6643973"/>
              <a:gd name="connsiteY3" fmla="*/ 3341080 h 4072431"/>
              <a:gd name="connsiteX4" fmla="*/ 6643973 w 6643973"/>
              <a:gd name="connsiteY4" fmla="*/ 3533903 h 4072431"/>
              <a:gd name="connsiteX5" fmla="*/ 6643973 w 6643973"/>
              <a:gd name="connsiteY5" fmla="*/ 3637561 h 4072431"/>
              <a:gd name="connsiteX6" fmla="*/ 6451702 w 6643973"/>
              <a:gd name="connsiteY6" fmla="*/ 3825609 h 4072431"/>
              <a:gd name="connsiteX7" fmla="*/ 6215631 w 6643973"/>
              <a:gd name="connsiteY7" fmla="*/ 3579899 h 4072431"/>
              <a:gd name="connsiteX8" fmla="*/ 5968043 w 6643973"/>
              <a:gd name="connsiteY8" fmla="*/ 3822767 h 4072431"/>
              <a:gd name="connsiteX9" fmla="*/ 6208420 w 6643973"/>
              <a:gd name="connsiteY9" fmla="*/ 4065643 h 4072431"/>
              <a:gd name="connsiteX10" fmla="*/ 6452595 w 6643973"/>
              <a:gd name="connsiteY10" fmla="*/ 3828556 h 4072431"/>
              <a:gd name="connsiteX11" fmla="*/ 6643973 w 6643973"/>
              <a:gd name="connsiteY11" fmla="*/ 4024230 h 4072431"/>
              <a:gd name="connsiteX12" fmla="*/ 6643973 w 6643973"/>
              <a:gd name="connsiteY12" fmla="*/ 4072431 h 4072431"/>
              <a:gd name="connsiteX13" fmla="*/ 6212526 w 6643973"/>
              <a:gd name="connsiteY13" fmla="*/ 4072431 h 4072431"/>
              <a:gd name="connsiteX14" fmla="*/ 6206757 w 6643973"/>
              <a:gd name="connsiteY14" fmla="*/ 4066531 h 4072431"/>
              <a:gd name="connsiteX15" fmla="*/ 6200723 w 6643973"/>
              <a:gd name="connsiteY15" fmla="*/ 4072431 h 4072431"/>
              <a:gd name="connsiteX16" fmla="*/ 0 w 6643973"/>
              <a:gd name="connsiteY16" fmla="*/ 4072431 h 40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3973" h="4072431">
                <a:moveTo>
                  <a:pt x="0" y="0"/>
                </a:moveTo>
                <a:lnTo>
                  <a:pt x="6643973" y="0"/>
                </a:lnTo>
                <a:lnTo>
                  <a:pt x="6643973" y="3156631"/>
                </a:lnTo>
                <a:lnTo>
                  <a:pt x="6455384" y="3341080"/>
                </a:lnTo>
                <a:lnTo>
                  <a:pt x="6643973" y="3533903"/>
                </a:lnTo>
                <a:lnTo>
                  <a:pt x="6643973" y="3637561"/>
                </a:lnTo>
                <a:lnTo>
                  <a:pt x="6451702" y="3825609"/>
                </a:lnTo>
                <a:lnTo>
                  <a:pt x="6215631" y="3579899"/>
                </a:lnTo>
                <a:lnTo>
                  <a:pt x="5968043" y="3822767"/>
                </a:lnTo>
                <a:lnTo>
                  <a:pt x="6208420" y="4065643"/>
                </a:lnTo>
                <a:lnTo>
                  <a:pt x="6452595" y="3828556"/>
                </a:lnTo>
                <a:lnTo>
                  <a:pt x="6643973" y="4024230"/>
                </a:lnTo>
                <a:lnTo>
                  <a:pt x="6643973" y="4072431"/>
                </a:lnTo>
                <a:lnTo>
                  <a:pt x="6212526" y="4072431"/>
                </a:lnTo>
                <a:lnTo>
                  <a:pt x="6206757" y="4066531"/>
                </a:lnTo>
                <a:lnTo>
                  <a:pt x="6200723" y="4072431"/>
                </a:lnTo>
                <a:lnTo>
                  <a:pt x="0" y="4072431"/>
                </a:lnTo>
                <a:close/>
              </a:path>
            </a:pathLst>
          </a:custGeom>
          <a:solidFill>
            <a:schemeClr val="bg1">
              <a:lumMod val="95000"/>
            </a:schemeClr>
          </a:solidFill>
        </p:spPr>
        <p:txBody>
          <a:bodyPr wrap="square">
            <a:noAutofit/>
          </a:bodyPr>
          <a:lstStyle>
            <a:lvl1pPr algn="ctr">
              <a:defRPr sz="1000">
                <a:solidFill>
                  <a:schemeClr val="bg1">
                    <a:lumMod val="85000"/>
                  </a:schemeClr>
                </a:solidFill>
                <a:latin typeface="Calibri" panose="020F0502020204030204" pitchFamily="34" charset="0"/>
                <a:cs typeface="Calibri" panose="020F0502020204030204" pitchFamily="34" charset="0"/>
              </a:defRPr>
            </a:lvl1pPr>
          </a:lstStyle>
          <a:p>
            <a:endParaRPr lang="en-US"/>
          </a:p>
        </p:txBody>
      </p:sp>
      <p:grpSp>
        <p:nvGrpSpPr>
          <p:cNvPr id="1474" name="Graphic 4">
            <a:extLst>
              <a:ext uri="{FF2B5EF4-FFF2-40B4-BE49-F238E27FC236}">
                <a16:creationId xmlns:a16="http://schemas.microsoft.com/office/drawing/2014/main" id="{9AD6BEA7-BF13-D544-AF26-982D8FA6A334}"/>
              </a:ext>
            </a:extLst>
          </p:cNvPr>
          <p:cNvGrpSpPr/>
          <p:nvPr userDrawn="1"/>
        </p:nvGrpSpPr>
        <p:grpSpPr>
          <a:xfrm>
            <a:off x="6435051" y="5638967"/>
            <a:ext cx="1467497" cy="1452048"/>
            <a:chOff x="7591367" y="5580305"/>
            <a:chExt cx="186842" cy="184875"/>
          </a:xfrm>
        </p:grpSpPr>
        <p:sp>
          <p:nvSpPr>
            <p:cNvPr id="1475" name="Freeform 1474">
              <a:extLst>
                <a:ext uri="{FF2B5EF4-FFF2-40B4-BE49-F238E27FC236}">
                  <a16:creationId xmlns:a16="http://schemas.microsoft.com/office/drawing/2014/main" id="{92F9BC61-D214-5A48-81E0-08223418E6F7}"/>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DDA58ED6-F757-B345-BE6B-DBDDD7919B7A}"/>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752F4EA1-33D3-8E4E-9E2F-27C8B8C0AF0C}"/>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478" name="Freeform 1477">
              <a:extLst>
                <a:ext uri="{FF2B5EF4-FFF2-40B4-BE49-F238E27FC236}">
                  <a16:creationId xmlns:a16="http://schemas.microsoft.com/office/drawing/2014/main" id="{DB7EBE19-7BB0-924F-9520-E6EF4BD3C414}"/>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FB205A69-8227-6847-981A-CE932603D463}"/>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50F1CF2A-CA14-384C-B625-A113BDA62BC7}"/>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6C2B9265-A4CC-2D43-AA2A-AA07CB3283FD}"/>
              </a:ext>
            </a:extLst>
          </p:cNvPr>
          <p:cNvSpPr/>
          <p:nvPr userDrawn="1"/>
        </p:nvSpPr>
        <p:spPr>
          <a:xfrm>
            <a:off x="7554905" y="-1"/>
            <a:ext cx="186146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17EB0D1-917C-86CE-337A-8D1CF04AE53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5932648" y="10160564"/>
            <a:ext cx="1184829" cy="2720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5905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58BCBF-41C7-D874-BCB9-D20379EDAD9B}"/>
              </a:ext>
            </a:extLst>
          </p:cNvPr>
          <p:cNvSpPr>
            <a:spLocks noGrp="1"/>
          </p:cNvSpPr>
          <p:nvPr>
            <p:ph type="sldNum" sz="quarter" idx="10"/>
          </p:nvPr>
        </p:nvSpPr>
        <p:spPr/>
        <p:txBody>
          <a:body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3099633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14589632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32221702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68689"/>
            <a:ext cx="6187616" cy="187668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1" y="323003"/>
            <a:ext cx="7559675" cy="428165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27311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434990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79037"/>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9" name="Graphic 4">
            <a:extLst>
              <a:ext uri="{FF2B5EF4-FFF2-40B4-BE49-F238E27FC236}">
                <a16:creationId xmlns:a16="http://schemas.microsoft.com/office/drawing/2014/main" id="{CDF1A75C-D88C-1E48-974A-E934CEA2104B}"/>
              </a:ext>
            </a:extLst>
          </p:cNvPr>
          <p:cNvGrpSpPr/>
          <p:nvPr userDrawn="1"/>
        </p:nvGrpSpPr>
        <p:grpSpPr>
          <a:xfrm>
            <a:off x="6339340" y="364142"/>
            <a:ext cx="1467497" cy="1452048"/>
            <a:chOff x="7591367" y="5580305"/>
            <a:chExt cx="186842" cy="184875"/>
          </a:xfrm>
        </p:grpSpPr>
        <p:sp>
          <p:nvSpPr>
            <p:cNvPr id="10" name="Freeform 9">
              <a:extLst>
                <a:ext uri="{FF2B5EF4-FFF2-40B4-BE49-F238E27FC236}">
                  <a16:creationId xmlns:a16="http://schemas.microsoft.com/office/drawing/2014/main" id="{655559F1-0A6C-0C44-B176-FBA925998351}"/>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E59F4DC-B7C2-C14A-A094-D08C92546421}"/>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24009F9-1ED9-8142-85AE-74BC214E1CD1}"/>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3C0420B-BD8A-D54D-AD08-7E8F459C88C5}"/>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0B3799B-DF17-C045-8607-CD662D29130F}"/>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5B4495-0E9A-F34B-8A01-FC50B76542F9}"/>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6603582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8"/>
            <a:ext cx="3700956" cy="800284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54" name="Group 453">
            <a:extLst>
              <a:ext uri="{FF2B5EF4-FFF2-40B4-BE49-F238E27FC236}">
                <a16:creationId xmlns:a16="http://schemas.microsoft.com/office/drawing/2014/main" id="{1F401027-9669-C843-9901-9EC1D00E173A}"/>
              </a:ext>
            </a:extLst>
          </p:cNvPr>
          <p:cNvGrpSpPr/>
          <p:nvPr userDrawn="1"/>
        </p:nvGrpSpPr>
        <p:grpSpPr>
          <a:xfrm rot="10800000">
            <a:off x="5150866" y="-143638"/>
            <a:ext cx="2590079" cy="2250924"/>
            <a:chOff x="-220413" y="5470274"/>
            <a:chExt cx="2590079" cy="2250924"/>
          </a:xfrm>
        </p:grpSpPr>
        <p:sp>
          <p:nvSpPr>
            <p:cNvPr id="455" name="Freeform 454">
              <a:extLst>
                <a:ext uri="{FF2B5EF4-FFF2-40B4-BE49-F238E27FC236}">
                  <a16:creationId xmlns:a16="http://schemas.microsoft.com/office/drawing/2014/main" id="{79CD6517-6BD8-004C-A8DC-CFEBA327E62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6" name="Freeform 455">
              <a:extLst>
                <a:ext uri="{FF2B5EF4-FFF2-40B4-BE49-F238E27FC236}">
                  <a16:creationId xmlns:a16="http://schemas.microsoft.com/office/drawing/2014/main" id="{BC33FBCC-B8EF-3B4E-99E7-A42F56C53EF3}"/>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7" name="Freeform 456">
              <a:extLst>
                <a:ext uri="{FF2B5EF4-FFF2-40B4-BE49-F238E27FC236}">
                  <a16:creationId xmlns:a16="http://schemas.microsoft.com/office/drawing/2014/main" id="{C47663D2-1B6C-F74F-A8FC-4DB229DD54B7}"/>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8" name="Freeform 457">
              <a:extLst>
                <a:ext uri="{FF2B5EF4-FFF2-40B4-BE49-F238E27FC236}">
                  <a16:creationId xmlns:a16="http://schemas.microsoft.com/office/drawing/2014/main" id="{E6FE8C96-C577-FC45-A761-61A78623DA3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9" name="Freeform 458">
              <a:extLst>
                <a:ext uri="{FF2B5EF4-FFF2-40B4-BE49-F238E27FC236}">
                  <a16:creationId xmlns:a16="http://schemas.microsoft.com/office/drawing/2014/main" id="{27E947AE-D1E0-F443-9D43-785501C2D50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0" name="Freeform 459">
              <a:extLst>
                <a:ext uri="{FF2B5EF4-FFF2-40B4-BE49-F238E27FC236}">
                  <a16:creationId xmlns:a16="http://schemas.microsoft.com/office/drawing/2014/main" id="{32856248-2BFA-814A-A4D6-286BA1FACCC0}"/>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1" name="Freeform 460">
              <a:extLst>
                <a:ext uri="{FF2B5EF4-FFF2-40B4-BE49-F238E27FC236}">
                  <a16:creationId xmlns:a16="http://schemas.microsoft.com/office/drawing/2014/main" id="{1F2E9557-6D2B-5F4D-A3C9-964DDAC7C1D2}"/>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2" name="Freeform 461">
              <a:extLst>
                <a:ext uri="{FF2B5EF4-FFF2-40B4-BE49-F238E27FC236}">
                  <a16:creationId xmlns:a16="http://schemas.microsoft.com/office/drawing/2014/main" id="{E1E840BF-C469-AA44-B417-157DCFD91B7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3" name="Freeform 462">
              <a:extLst>
                <a:ext uri="{FF2B5EF4-FFF2-40B4-BE49-F238E27FC236}">
                  <a16:creationId xmlns:a16="http://schemas.microsoft.com/office/drawing/2014/main" id="{BE452CC7-51DC-464B-B1E4-76437D0F9D3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4" name="Freeform 463">
              <a:extLst>
                <a:ext uri="{FF2B5EF4-FFF2-40B4-BE49-F238E27FC236}">
                  <a16:creationId xmlns:a16="http://schemas.microsoft.com/office/drawing/2014/main" id="{4225764C-6E98-6146-B4E7-604AA0260AF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5" name="Freeform 464">
              <a:extLst>
                <a:ext uri="{FF2B5EF4-FFF2-40B4-BE49-F238E27FC236}">
                  <a16:creationId xmlns:a16="http://schemas.microsoft.com/office/drawing/2014/main" id="{0FF8280C-77AF-8240-A8ED-A243D4F2C26B}"/>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6" name="Freeform 465">
              <a:extLst>
                <a:ext uri="{FF2B5EF4-FFF2-40B4-BE49-F238E27FC236}">
                  <a16:creationId xmlns:a16="http://schemas.microsoft.com/office/drawing/2014/main" id="{F2E25B46-8688-684C-BBC0-A6C59EC6CA1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7" name="Freeform 466">
              <a:extLst>
                <a:ext uri="{FF2B5EF4-FFF2-40B4-BE49-F238E27FC236}">
                  <a16:creationId xmlns:a16="http://schemas.microsoft.com/office/drawing/2014/main" id="{72911F31-3EBA-8D48-AB86-A2EDA4A03B8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8" name="Freeform 467">
              <a:extLst>
                <a:ext uri="{FF2B5EF4-FFF2-40B4-BE49-F238E27FC236}">
                  <a16:creationId xmlns:a16="http://schemas.microsoft.com/office/drawing/2014/main" id="{852C7EE5-3D06-F541-A048-E4E50E83C3A3}"/>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4D38DE2B-1381-AA42-8C0E-3816335514F6}"/>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664B66CF-FE40-934B-BF73-DD007AADB988}"/>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335A49C-E2BE-784E-B8CF-8439C385AA3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9C744156-D5C3-7B4F-B167-C2DB90E136C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73" name="Graphic 6">
            <a:extLst>
              <a:ext uri="{FF2B5EF4-FFF2-40B4-BE49-F238E27FC236}">
                <a16:creationId xmlns:a16="http://schemas.microsoft.com/office/drawing/2014/main" id="{C72BFB70-55E0-DF46-B577-19EFAE6F109E}"/>
              </a:ext>
            </a:extLst>
          </p:cNvPr>
          <p:cNvSpPr/>
          <p:nvPr userDrawn="1"/>
        </p:nvSpPr>
        <p:spPr>
          <a:xfrm rot="5400000">
            <a:off x="1537185" y="7013165"/>
            <a:ext cx="434928" cy="3562569"/>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5" name="Group 4">
            <a:extLst>
              <a:ext uri="{FF2B5EF4-FFF2-40B4-BE49-F238E27FC236}">
                <a16:creationId xmlns:a16="http://schemas.microsoft.com/office/drawing/2014/main" id="{6D892F91-E25A-7C4E-BE62-A5F7A8D2DCC7}"/>
              </a:ext>
            </a:extLst>
          </p:cNvPr>
          <p:cNvGrpSpPr/>
          <p:nvPr userDrawn="1"/>
        </p:nvGrpSpPr>
        <p:grpSpPr>
          <a:xfrm>
            <a:off x="10574" y="9665387"/>
            <a:ext cx="6827767" cy="606265"/>
            <a:chOff x="46096" y="9219338"/>
            <a:chExt cx="5971324" cy="530218"/>
          </a:xfrm>
        </p:grpSpPr>
        <p:pic>
          <p:nvPicPr>
            <p:cNvPr id="4" name="Picture 3">
              <a:extLst>
                <a:ext uri="{FF2B5EF4-FFF2-40B4-BE49-F238E27FC236}">
                  <a16:creationId xmlns:a16="http://schemas.microsoft.com/office/drawing/2014/main" id="{7C510740-CF35-2140-B41D-1028686FD8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8665" t="-101"/>
            <a:stretch/>
          </p:blipFill>
          <p:spPr>
            <a:xfrm>
              <a:off x="46096" y="9270410"/>
              <a:ext cx="2237583" cy="434929"/>
            </a:xfrm>
            <a:prstGeom prst="rect">
              <a:avLst/>
            </a:prstGeom>
          </p:spPr>
        </p:pic>
        <p:pic>
          <p:nvPicPr>
            <p:cNvPr id="475" name="Picture 474">
              <a:extLst>
                <a:ext uri="{FF2B5EF4-FFF2-40B4-BE49-F238E27FC236}">
                  <a16:creationId xmlns:a16="http://schemas.microsoft.com/office/drawing/2014/main" id="{4EEC7D9D-3CDC-1C42-8BFE-5D5B32E8EA7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061411" y="9272439"/>
              <a:ext cx="1892844" cy="432899"/>
            </a:xfrm>
            <a:prstGeom prst="rect">
              <a:avLst/>
            </a:prstGeom>
          </p:spPr>
        </p:pic>
        <p:pic>
          <p:nvPicPr>
            <p:cNvPr id="476" name="Picture 475">
              <a:extLst>
                <a:ext uri="{FF2B5EF4-FFF2-40B4-BE49-F238E27FC236}">
                  <a16:creationId xmlns:a16="http://schemas.microsoft.com/office/drawing/2014/main" id="{E986673F-B32F-8246-9153-90229AC4EFB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2204" b="-26508"/>
            <a:stretch/>
          </p:blipFill>
          <p:spPr>
            <a:xfrm>
              <a:off x="3779837" y="9219338"/>
              <a:ext cx="2237583" cy="530218"/>
            </a:xfrm>
            <a:prstGeom prst="rect">
              <a:avLst/>
            </a:prstGeom>
          </p:spPr>
        </p:pic>
      </p:grpSp>
      <p:grpSp>
        <p:nvGrpSpPr>
          <p:cNvPr id="6" name="Group 5">
            <a:extLst>
              <a:ext uri="{FF2B5EF4-FFF2-40B4-BE49-F238E27FC236}">
                <a16:creationId xmlns:a16="http://schemas.microsoft.com/office/drawing/2014/main" id="{FCFF87EE-1C04-692C-ECEB-D661AE5AF7A6}"/>
              </a:ext>
            </a:extLst>
          </p:cNvPr>
          <p:cNvGrpSpPr/>
          <p:nvPr userDrawn="1"/>
        </p:nvGrpSpPr>
        <p:grpSpPr>
          <a:xfrm>
            <a:off x="3960856" y="8668782"/>
            <a:ext cx="3060031" cy="338554"/>
            <a:chOff x="3960856" y="8668782"/>
            <a:chExt cx="3060031" cy="338554"/>
          </a:xfrm>
        </p:grpSpPr>
        <p:pic>
          <p:nvPicPr>
            <p:cNvPr id="7" name="Picture 6">
              <a:extLst>
                <a:ext uri="{FF2B5EF4-FFF2-40B4-BE49-F238E27FC236}">
                  <a16:creationId xmlns:a16="http://schemas.microsoft.com/office/drawing/2014/main" id="{25D1D2AA-8010-FAC0-AFE3-1AE7DD87D69A}"/>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bwMode="auto">
            <a:xfrm>
              <a:off x="6044160" y="8725914"/>
              <a:ext cx="976727" cy="224291"/>
            </a:xfrm>
            <a:prstGeom prst="rect">
              <a:avLst/>
            </a:prstGeom>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DD4B5823-06D3-EB31-45E0-3AA4E3C4A47D}"/>
                </a:ext>
              </a:extLst>
            </p:cNvPr>
            <p:cNvSpPr/>
            <p:nvPr userDrawn="1"/>
          </p:nvSpPr>
          <p:spPr>
            <a:xfrm>
              <a:off x="3960856" y="8668782"/>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Tree>
    <p:extLst>
      <p:ext uri="{BB962C8B-B14F-4D97-AF65-F5344CB8AC3E}">
        <p14:creationId xmlns:p14="http://schemas.microsoft.com/office/powerpoint/2010/main" val="35879930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239" y="2914275"/>
            <a:ext cx="7560153" cy="959777"/>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10151" y="4525106"/>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793117" y="452510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10151" y="5000348"/>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793117" y="5000348"/>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10151" y="5501482"/>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793117" y="5501482"/>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10151" y="600243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793117" y="600243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10151" y="650422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793117" y="650422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19791" y="7033423"/>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02757" y="703342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19791" y="7523655"/>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02757" y="7523655"/>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1889178" y="2833642"/>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363" name="Group 362">
            <a:extLst>
              <a:ext uri="{FF2B5EF4-FFF2-40B4-BE49-F238E27FC236}">
                <a16:creationId xmlns:a16="http://schemas.microsoft.com/office/drawing/2014/main" id="{C9C7A155-CFF8-4E44-A020-7CC6DFA0FFB7}"/>
              </a:ext>
            </a:extLst>
          </p:cNvPr>
          <p:cNvGrpSpPr/>
          <p:nvPr userDrawn="1"/>
        </p:nvGrpSpPr>
        <p:grpSpPr>
          <a:xfrm rot="10800000" flipH="1">
            <a:off x="-162801" y="-169822"/>
            <a:ext cx="2182728" cy="1896913"/>
            <a:chOff x="-220413" y="5470274"/>
            <a:chExt cx="2590079" cy="2250924"/>
          </a:xfrm>
        </p:grpSpPr>
        <p:sp>
          <p:nvSpPr>
            <p:cNvPr id="364" name="Freeform 363">
              <a:extLst>
                <a:ext uri="{FF2B5EF4-FFF2-40B4-BE49-F238E27FC236}">
                  <a16:creationId xmlns:a16="http://schemas.microsoft.com/office/drawing/2014/main" id="{813CAC25-DDBA-F947-817D-6DF6AD055AED}"/>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5" name="Freeform 364">
              <a:extLst>
                <a:ext uri="{FF2B5EF4-FFF2-40B4-BE49-F238E27FC236}">
                  <a16:creationId xmlns:a16="http://schemas.microsoft.com/office/drawing/2014/main" id="{1C2CC948-D531-8F46-BD1A-9DE6BE1A20DC}"/>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6" name="Freeform 365">
              <a:extLst>
                <a:ext uri="{FF2B5EF4-FFF2-40B4-BE49-F238E27FC236}">
                  <a16:creationId xmlns:a16="http://schemas.microsoft.com/office/drawing/2014/main" id="{3E44B105-B689-E04C-A756-3E0D0368FE7E}"/>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7" name="Freeform 366">
              <a:extLst>
                <a:ext uri="{FF2B5EF4-FFF2-40B4-BE49-F238E27FC236}">
                  <a16:creationId xmlns:a16="http://schemas.microsoft.com/office/drawing/2014/main" id="{D72A6685-FB67-BD4F-BEC3-475E2F3E4D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8" name="Freeform 367">
              <a:extLst>
                <a:ext uri="{FF2B5EF4-FFF2-40B4-BE49-F238E27FC236}">
                  <a16:creationId xmlns:a16="http://schemas.microsoft.com/office/drawing/2014/main" id="{F3F84D2A-865F-AE4F-A746-0BBEDD73DD2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9" name="Freeform 368">
              <a:extLst>
                <a:ext uri="{FF2B5EF4-FFF2-40B4-BE49-F238E27FC236}">
                  <a16:creationId xmlns:a16="http://schemas.microsoft.com/office/drawing/2014/main" id="{8DF0A456-D7E1-CE45-B3F0-5EA3CDA9E28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0" name="Freeform 369">
              <a:extLst>
                <a:ext uri="{FF2B5EF4-FFF2-40B4-BE49-F238E27FC236}">
                  <a16:creationId xmlns:a16="http://schemas.microsoft.com/office/drawing/2014/main" id="{9E53BC88-FAFD-4246-AC8F-07A07FCB3F8A}"/>
                </a:ext>
              </a:extLst>
            </p:cNvPr>
            <p:cNvSpPr/>
            <p:nvPr/>
          </p:nvSpPr>
          <p:spPr>
            <a:xfrm rot="18900000">
              <a:off x="684927" y="6806208"/>
              <a:ext cx="439784"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1" name="Freeform 370">
              <a:extLst>
                <a:ext uri="{FF2B5EF4-FFF2-40B4-BE49-F238E27FC236}">
                  <a16:creationId xmlns:a16="http://schemas.microsoft.com/office/drawing/2014/main" id="{741C1162-9143-AC46-B6DC-8BF2CDAB7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2" name="Freeform 371">
              <a:extLst>
                <a:ext uri="{FF2B5EF4-FFF2-40B4-BE49-F238E27FC236}">
                  <a16:creationId xmlns:a16="http://schemas.microsoft.com/office/drawing/2014/main" id="{0EFD97DF-E31F-5640-8079-78FF8D7F94F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3" name="Freeform 372">
              <a:extLst>
                <a:ext uri="{FF2B5EF4-FFF2-40B4-BE49-F238E27FC236}">
                  <a16:creationId xmlns:a16="http://schemas.microsoft.com/office/drawing/2014/main" id="{43B61CBD-B44A-CF4F-A8B3-E95409FB2E3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4" name="Freeform 373">
              <a:extLst>
                <a:ext uri="{FF2B5EF4-FFF2-40B4-BE49-F238E27FC236}">
                  <a16:creationId xmlns:a16="http://schemas.microsoft.com/office/drawing/2014/main" id="{6B520F88-318B-634F-A7A4-9A84419D436D}"/>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5" name="Freeform 374">
              <a:extLst>
                <a:ext uri="{FF2B5EF4-FFF2-40B4-BE49-F238E27FC236}">
                  <a16:creationId xmlns:a16="http://schemas.microsoft.com/office/drawing/2014/main" id="{0840E134-A18E-DC4C-9EC8-B4BB9A040DE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6" name="Freeform 375">
              <a:extLst>
                <a:ext uri="{FF2B5EF4-FFF2-40B4-BE49-F238E27FC236}">
                  <a16:creationId xmlns:a16="http://schemas.microsoft.com/office/drawing/2014/main" id="{391D687F-4508-FA4A-ADDF-CCACD4B9616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7" name="Freeform 376">
              <a:extLst>
                <a:ext uri="{FF2B5EF4-FFF2-40B4-BE49-F238E27FC236}">
                  <a16:creationId xmlns:a16="http://schemas.microsoft.com/office/drawing/2014/main" id="{921F4CFF-8AB4-4849-9514-810E85508177}"/>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8" name="Freeform 377">
              <a:extLst>
                <a:ext uri="{FF2B5EF4-FFF2-40B4-BE49-F238E27FC236}">
                  <a16:creationId xmlns:a16="http://schemas.microsoft.com/office/drawing/2014/main" id="{64FE09DE-7548-CA46-AF8A-503C8EF2DDD3}"/>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9" name="Freeform 378">
              <a:extLst>
                <a:ext uri="{FF2B5EF4-FFF2-40B4-BE49-F238E27FC236}">
                  <a16:creationId xmlns:a16="http://schemas.microsoft.com/office/drawing/2014/main" id="{21A00AB0-C253-D94A-9899-78670090CDD0}"/>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0" name="Freeform 379">
              <a:extLst>
                <a:ext uri="{FF2B5EF4-FFF2-40B4-BE49-F238E27FC236}">
                  <a16:creationId xmlns:a16="http://schemas.microsoft.com/office/drawing/2014/main" id="{711AC874-4820-9E42-9B0E-9A226DFFAD5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1" name="Freeform 380">
              <a:extLst>
                <a:ext uri="{FF2B5EF4-FFF2-40B4-BE49-F238E27FC236}">
                  <a16:creationId xmlns:a16="http://schemas.microsoft.com/office/drawing/2014/main" id="{B636E255-B910-094F-A7B4-6017DC5BB3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pic>
        <p:nvPicPr>
          <p:cNvPr id="2" name="Picture 1">
            <a:extLst>
              <a:ext uri="{FF2B5EF4-FFF2-40B4-BE49-F238E27FC236}">
                <a16:creationId xmlns:a16="http://schemas.microsoft.com/office/drawing/2014/main" id="{9C263C9F-6B70-688D-5FFF-CE7D04C44BD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2355669" y="9941456"/>
            <a:ext cx="1184829" cy="272079"/>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11A72E82-F877-2850-1549-3B49FBCC79BC}"/>
              </a:ext>
            </a:extLst>
          </p:cNvPr>
          <p:cNvSpPr/>
          <p:nvPr userDrawn="1"/>
        </p:nvSpPr>
        <p:spPr>
          <a:xfrm>
            <a:off x="3969762" y="984666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4854890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144358"/>
            <a:ext cx="5509099" cy="621340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8F3092"/>
          </a:solidFill>
          <a:ln w="3060"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5FFB20B7-4C27-6D4B-A984-E57613A1C2FB}"/>
              </a:ext>
            </a:extLst>
          </p:cNvPr>
          <p:cNvGrpSpPr/>
          <p:nvPr/>
        </p:nvGrpSpPr>
        <p:grpSpPr>
          <a:xfrm>
            <a:off x="5900554" y="1135635"/>
            <a:ext cx="1652365" cy="1967219"/>
            <a:chOff x="9106388" y="5023053"/>
            <a:chExt cx="255737" cy="304467"/>
          </a:xfrm>
        </p:grpSpPr>
        <p:sp>
          <p:nvSpPr>
            <p:cNvPr id="46" name="Freeform 45">
              <a:extLst>
                <a:ext uri="{FF2B5EF4-FFF2-40B4-BE49-F238E27FC236}">
                  <a16:creationId xmlns:a16="http://schemas.microsoft.com/office/drawing/2014/main" id="{526472E7-34F0-0345-9BE6-39B0798C342D}"/>
                </a:ext>
              </a:extLst>
            </p:cNvPr>
            <p:cNvSpPr/>
            <p:nvPr/>
          </p:nvSpPr>
          <p:spPr>
            <a:xfrm>
              <a:off x="9334888" y="5109822"/>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B1C32"/>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30FA5F2-0587-9148-948D-03405128E24F}"/>
                </a:ext>
              </a:extLst>
            </p:cNvPr>
            <p:cNvSpPr/>
            <p:nvPr/>
          </p:nvSpPr>
          <p:spPr>
            <a:xfrm>
              <a:off x="9296632" y="5137376"/>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DB166E"/>
            </a:solidFill>
            <a:ln w="306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1982BA5-9E3E-4D4B-ADD3-F28CC955D85C}"/>
                </a:ext>
              </a:extLst>
            </p:cNvPr>
            <p:cNvSpPr/>
            <p:nvPr/>
          </p:nvSpPr>
          <p:spPr>
            <a:xfrm>
              <a:off x="9334888" y="5186056"/>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00C92E3-8F52-EA4F-B167-A387D966431F}"/>
                </a:ext>
              </a:extLst>
            </p:cNvPr>
            <p:cNvSpPr/>
            <p:nvPr/>
          </p:nvSpPr>
          <p:spPr>
            <a:xfrm>
              <a:off x="9296632" y="5061142"/>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F9A61F"/>
            </a:solidFill>
            <a:ln w="306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E692E3-BE7E-E14F-8B2D-09FA94CA16E1}"/>
                </a:ext>
              </a:extLst>
            </p:cNvPr>
            <p:cNvSpPr/>
            <p:nvPr/>
          </p:nvSpPr>
          <p:spPr>
            <a:xfrm>
              <a:off x="9258682" y="5023178"/>
              <a:ext cx="76205" cy="76234"/>
            </a:xfrm>
            <a:custGeom>
              <a:avLst/>
              <a:gdLst>
                <a:gd name="connsiteX0" fmla="*/ 0 w 76205"/>
                <a:gd name="connsiteY0" fmla="*/ 38270 h 76234"/>
                <a:gd name="connsiteX1" fmla="*/ 38256 w 76205"/>
                <a:gd name="connsiteY1" fmla="*/ 0 h 76234"/>
                <a:gd name="connsiteX2" fmla="*/ 76206 w 76205"/>
                <a:gd name="connsiteY2" fmla="*/ 38270 h 76234"/>
                <a:gd name="connsiteX3" fmla="*/ 38256 w 76205"/>
                <a:gd name="connsiteY3" fmla="*/ 76234 h 76234"/>
              </a:gdLst>
              <a:ahLst/>
              <a:cxnLst>
                <a:cxn ang="0">
                  <a:pos x="connsiteX0" y="connsiteY0"/>
                </a:cxn>
                <a:cxn ang="0">
                  <a:pos x="connsiteX1" y="connsiteY1"/>
                </a:cxn>
                <a:cxn ang="0">
                  <a:pos x="connsiteX2" y="connsiteY2"/>
                </a:cxn>
                <a:cxn ang="0">
                  <a:pos x="connsiteX3" y="connsiteY3"/>
                </a:cxn>
              </a:cxnLst>
              <a:rect l="l" t="t" r="r" b="b"/>
              <a:pathLst>
                <a:path w="76205" h="76234">
                  <a:moveTo>
                    <a:pt x="0" y="38270"/>
                  </a:moveTo>
                  <a:lnTo>
                    <a:pt x="38256" y="0"/>
                  </a:lnTo>
                  <a:lnTo>
                    <a:pt x="76206" y="38270"/>
                  </a:lnTo>
                  <a:lnTo>
                    <a:pt x="38256" y="76234"/>
                  </a:lnTo>
                  <a:close/>
                </a:path>
              </a:pathLst>
            </a:custGeom>
            <a:solidFill>
              <a:srgbClr val="EF4A2E"/>
            </a:solidFill>
            <a:ln w="306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F5F5459-00BE-BB4C-AB82-F531B93F8363}"/>
                </a:ext>
              </a:extLst>
            </p:cNvPr>
            <p:cNvSpPr/>
            <p:nvPr/>
          </p:nvSpPr>
          <p:spPr>
            <a:xfrm rot="-2699514">
              <a:off x="9231335" y="507225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B1C32"/>
            </a:solidFill>
            <a:ln w="306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CAF9A2-2626-AB47-A688-E3FBB0D79212}"/>
                </a:ext>
              </a:extLst>
            </p:cNvPr>
            <p:cNvSpPr/>
            <p:nvPr/>
          </p:nvSpPr>
          <p:spPr>
            <a:xfrm rot="-2700000">
              <a:off x="9269610" y="5110112"/>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CA7BFA9-9D8F-1C4D-8AB3-ED3A908A3AD3}"/>
                </a:ext>
              </a:extLst>
            </p:cNvPr>
            <p:cNvSpPr/>
            <p:nvPr/>
          </p:nvSpPr>
          <p:spPr>
            <a:xfrm>
              <a:off x="9222569" y="5024709"/>
              <a:ext cx="72226" cy="36127"/>
            </a:xfrm>
            <a:custGeom>
              <a:avLst/>
              <a:gdLst>
                <a:gd name="connsiteX0" fmla="*/ 0 w 72226"/>
                <a:gd name="connsiteY0" fmla="*/ 0 h 36127"/>
                <a:gd name="connsiteX1" fmla="*/ 36113 w 72226"/>
                <a:gd name="connsiteY1" fmla="*/ 36127 h 36127"/>
                <a:gd name="connsiteX2" fmla="*/ 72226 w 72226"/>
                <a:gd name="connsiteY2" fmla="*/ 0 h 36127"/>
              </a:gdLst>
              <a:ahLst/>
              <a:cxnLst>
                <a:cxn ang="0">
                  <a:pos x="connsiteX0" y="connsiteY0"/>
                </a:cxn>
                <a:cxn ang="0">
                  <a:pos x="connsiteX1" y="connsiteY1"/>
                </a:cxn>
                <a:cxn ang="0">
                  <a:pos x="connsiteX2" y="connsiteY2"/>
                </a:cxn>
              </a:cxnLst>
              <a:rect l="l" t="t" r="r" b="b"/>
              <a:pathLst>
                <a:path w="72226" h="36127">
                  <a:moveTo>
                    <a:pt x="0" y="0"/>
                  </a:moveTo>
                  <a:lnTo>
                    <a:pt x="36113" y="36127"/>
                  </a:lnTo>
                  <a:lnTo>
                    <a:pt x="72226" y="0"/>
                  </a:lnTo>
                  <a:close/>
                </a:path>
              </a:pathLst>
            </a:custGeom>
            <a:solidFill>
              <a:srgbClr val="DB166E"/>
            </a:solidFill>
            <a:ln w="306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51EE98E-0F62-4042-8A49-E0F460679182}"/>
                </a:ext>
              </a:extLst>
            </p:cNvPr>
            <p:cNvSpPr/>
            <p:nvPr/>
          </p:nvSpPr>
          <p:spPr>
            <a:xfrm>
              <a:off x="9146057" y="5024709"/>
              <a:ext cx="72226" cy="36739"/>
            </a:xfrm>
            <a:custGeom>
              <a:avLst/>
              <a:gdLst>
                <a:gd name="connsiteX0" fmla="*/ 0 w 72226"/>
                <a:gd name="connsiteY0" fmla="*/ 0 h 36739"/>
                <a:gd name="connsiteX1" fmla="*/ 36113 w 72226"/>
                <a:gd name="connsiteY1" fmla="*/ 36739 h 36739"/>
                <a:gd name="connsiteX2" fmla="*/ 72226 w 72226"/>
                <a:gd name="connsiteY2" fmla="*/ 0 h 36739"/>
              </a:gdLst>
              <a:ahLst/>
              <a:cxnLst>
                <a:cxn ang="0">
                  <a:pos x="connsiteX0" y="connsiteY0"/>
                </a:cxn>
                <a:cxn ang="0">
                  <a:pos x="connsiteX1" y="connsiteY1"/>
                </a:cxn>
                <a:cxn ang="0">
                  <a:pos x="connsiteX2" y="connsiteY2"/>
                </a:cxn>
              </a:cxnLst>
              <a:rect l="l" t="t" r="r" b="b"/>
              <a:pathLst>
                <a:path w="72226" h="36739">
                  <a:moveTo>
                    <a:pt x="0" y="0"/>
                  </a:moveTo>
                  <a:lnTo>
                    <a:pt x="36113" y="36739"/>
                  </a:lnTo>
                  <a:lnTo>
                    <a:pt x="72226" y="0"/>
                  </a:lnTo>
                  <a:close/>
                </a:path>
              </a:pathLst>
            </a:custGeom>
            <a:solidFill>
              <a:srgbClr val="F9A61F"/>
            </a:solidFill>
            <a:ln w="30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D33BE1C-7E91-9549-A6DE-2423BDC9DB25}"/>
                </a:ext>
              </a:extLst>
            </p:cNvPr>
            <p:cNvSpPr/>
            <p:nvPr/>
          </p:nvSpPr>
          <p:spPr>
            <a:xfrm rot="-2700486">
              <a:off x="9193544" y="5034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36E865E-EC0A-D240-80BE-2BCE3E9C3A1E}"/>
                </a:ext>
              </a:extLst>
            </p:cNvPr>
            <p:cNvSpPr/>
            <p:nvPr/>
          </p:nvSpPr>
          <p:spPr>
            <a:xfrm rot="-2700000">
              <a:off x="9117544" y="5262477"/>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9A61F"/>
            </a:solidFill>
            <a:ln w="30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CEE3EF0-F97F-024D-964B-2826106804A4}"/>
                </a:ext>
              </a:extLst>
            </p:cNvPr>
            <p:cNvSpPr/>
            <p:nvPr/>
          </p:nvSpPr>
          <p:spPr>
            <a:xfrm>
              <a:off x="9106577" y="5175646"/>
              <a:ext cx="76205" cy="75928"/>
            </a:xfrm>
            <a:custGeom>
              <a:avLst/>
              <a:gdLst>
                <a:gd name="connsiteX0" fmla="*/ 38256 w 76205"/>
                <a:gd name="connsiteY0" fmla="*/ 0 h 75928"/>
                <a:gd name="connsiteX1" fmla="*/ 76206 w 76205"/>
                <a:gd name="connsiteY1" fmla="*/ 38270 h 75928"/>
                <a:gd name="connsiteX2" fmla="*/ 38256 w 76205"/>
                <a:gd name="connsiteY2" fmla="*/ 75928 h 75928"/>
                <a:gd name="connsiteX3" fmla="*/ 0 w 76205"/>
                <a:gd name="connsiteY3" fmla="*/ 38270 h 75928"/>
              </a:gdLst>
              <a:ahLst/>
              <a:cxnLst>
                <a:cxn ang="0">
                  <a:pos x="connsiteX0" y="connsiteY0"/>
                </a:cxn>
                <a:cxn ang="0">
                  <a:pos x="connsiteX1" y="connsiteY1"/>
                </a:cxn>
                <a:cxn ang="0">
                  <a:pos x="connsiteX2" y="connsiteY2"/>
                </a:cxn>
                <a:cxn ang="0">
                  <a:pos x="connsiteX3" y="connsiteY3"/>
                </a:cxn>
              </a:cxnLst>
              <a:rect l="l" t="t" r="r" b="b"/>
              <a:pathLst>
                <a:path w="76205" h="75928">
                  <a:moveTo>
                    <a:pt x="38256" y="0"/>
                  </a:moveTo>
                  <a:lnTo>
                    <a:pt x="76206" y="38270"/>
                  </a:lnTo>
                  <a:lnTo>
                    <a:pt x="38256" y="75928"/>
                  </a:lnTo>
                  <a:lnTo>
                    <a:pt x="0" y="38270"/>
                  </a:lnTo>
                  <a:close/>
                </a:path>
              </a:pathLst>
            </a:custGeom>
            <a:solidFill>
              <a:srgbClr val="DB166E"/>
            </a:solidFill>
            <a:ln w="30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C0AF9BF-9647-2E43-AD44-A5D190826211}"/>
                </a:ext>
              </a:extLst>
            </p:cNvPr>
            <p:cNvSpPr/>
            <p:nvPr/>
          </p:nvSpPr>
          <p:spPr>
            <a:xfrm rot="-2700486">
              <a:off x="9193674" y="518624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DB166E"/>
            </a:solidFill>
            <a:ln w="30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D192FB8-16E0-014E-A335-61981659DB20}"/>
                </a:ext>
              </a:extLst>
            </p:cNvPr>
            <p:cNvSpPr/>
            <p:nvPr/>
          </p:nvSpPr>
          <p:spPr>
            <a:xfrm rot="-2700000">
              <a:off x="9231406" y="5148466"/>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A7228B"/>
            </a:solidFill>
            <a:ln w="30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6B89EB8-DE69-D646-B4B9-1A776BF2057C}"/>
                </a:ext>
              </a:extLst>
            </p:cNvPr>
            <p:cNvSpPr/>
            <p:nvPr/>
          </p:nvSpPr>
          <p:spPr>
            <a:xfrm rot="-2700486">
              <a:off x="9193389" y="5110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CF167B"/>
            </a:solidFill>
            <a:ln w="30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42C9BC2-8A42-C24C-9464-27382DC6B451}"/>
                </a:ext>
              </a:extLst>
            </p:cNvPr>
            <p:cNvSpPr/>
            <p:nvPr/>
          </p:nvSpPr>
          <p:spPr>
            <a:xfrm rot="-2700000">
              <a:off x="9155399" y="5148454"/>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F4A2E"/>
            </a:solidFill>
            <a:ln w="306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9CEFB89-5195-8546-9A82-2D5F3BE1F3C5}"/>
                </a:ext>
              </a:extLst>
            </p:cNvPr>
            <p:cNvSpPr/>
            <p:nvPr/>
          </p:nvSpPr>
          <p:spPr>
            <a:xfrm>
              <a:off x="9334888" y="5033588"/>
              <a:ext cx="27237" cy="54802"/>
            </a:xfrm>
            <a:custGeom>
              <a:avLst/>
              <a:gdLst>
                <a:gd name="connsiteX0" fmla="*/ 0 w 27237"/>
                <a:gd name="connsiteY0" fmla="*/ 27554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554"/>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B5780A4-3C55-1C4D-AE41-53A0352E7CE1}"/>
                </a:ext>
              </a:extLst>
            </p:cNvPr>
            <p:cNvSpPr/>
            <p:nvPr/>
          </p:nvSpPr>
          <p:spPr>
            <a:xfrm>
              <a:off x="9298468" y="5024709"/>
              <a:ext cx="63657" cy="36739"/>
            </a:xfrm>
            <a:custGeom>
              <a:avLst/>
              <a:gdLst>
                <a:gd name="connsiteX0" fmla="*/ 0 w 63657"/>
                <a:gd name="connsiteY0" fmla="*/ 0 h 36739"/>
                <a:gd name="connsiteX1" fmla="*/ 36114 w 63657"/>
                <a:gd name="connsiteY1" fmla="*/ 36739 h 36739"/>
                <a:gd name="connsiteX2" fmla="*/ 63658 w 63657"/>
                <a:gd name="connsiteY2" fmla="*/ 8879 h 36739"/>
                <a:gd name="connsiteX3" fmla="*/ 63658 w 63657"/>
                <a:gd name="connsiteY3" fmla="*/ 0 h 36739"/>
              </a:gdLst>
              <a:ahLst/>
              <a:cxnLst>
                <a:cxn ang="0">
                  <a:pos x="connsiteX0" y="connsiteY0"/>
                </a:cxn>
                <a:cxn ang="0">
                  <a:pos x="connsiteX1" y="connsiteY1"/>
                </a:cxn>
                <a:cxn ang="0">
                  <a:pos x="connsiteX2" y="connsiteY2"/>
                </a:cxn>
                <a:cxn ang="0">
                  <a:pos x="connsiteX3" y="connsiteY3"/>
                </a:cxn>
              </a:cxnLst>
              <a:rect l="l" t="t" r="r" b="b"/>
              <a:pathLst>
                <a:path w="63657" h="36739">
                  <a:moveTo>
                    <a:pt x="0" y="0"/>
                  </a:moveTo>
                  <a:lnTo>
                    <a:pt x="36114" y="36739"/>
                  </a:lnTo>
                  <a:lnTo>
                    <a:pt x="63658" y="8879"/>
                  </a:lnTo>
                  <a:lnTo>
                    <a:pt x="63658" y="0"/>
                  </a:lnTo>
                  <a:close/>
                </a:path>
              </a:pathLst>
            </a:custGeom>
            <a:solidFill>
              <a:srgbClr val="EB1C32"/>
            </a:solidFill>
            <a:ln w="3060"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C0E97728-1EA5-EA41-8AAC-21AA33A5FC2A}"/>
              </a:ext>
            </a:extLst>
          </p:cNvPr>
          <p:cNvSpPr/>
          <p:nvPr userDrawn="1"/>
        </p:nvSpPr>
        <p:spPr>
          <a:xfrm>
            <a:off x="0" y="4032470"/>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F79037"/>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2871389"/>
            <a:ext cx="1829216" cy="1555732"/>
          </a:xfrm>
          <a:prstGeom prst="rect">
            <a:avLst/>
          </a:prstGeom>
        </p:spPr>
        <p:txBody>
          <a:bodyPr anchor="t">
            <a:noAutofit/>
          </a:bodyPr>
          <a:lstStyle>
            <a:lvl1pPr marL="0" indent="0" algn="l">
              <a:buNone/>
              <a:defRPr sz="72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3865695"/>
            <a:ext cx="3486126" cy="108477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9043421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707534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753625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978155"/>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843801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userDrawn="1"/>
        </p:nvSpPr>
        <p:spPr>
          <a:xfrm rot="5400000">
            <a:off x="5893216" y="8005274"/>
            <a:ext cx="434928" cy="292427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4" name="Text Placeholder 32">
            <a:extLst>
              <a:ext uri="{FF2B5EF4-FFF2-40B4-BE49-F238E27FC236}">
                <a16:creationId xmlns:a16="http://schemas.microsoft.com/office/drawing/2014/main" id="{2968FB37-61FE-904E-9779-BCBD1D6648C9}"/>
              </a:ext>
            </a:extLst>
          </p:cNvPr>
          <p:cNvSpPr>
            <a:spLocks noGrp="1"/>
          </p:cNvSpPr>
          <p:nvPr userDrawn="1">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cxnSp>
        <p:nvCxnSpPr>
          <p:cNvPr id="8" name="Straight Connector 7">
            <a:extLst>
              <a:ext uri="{FF2B5EF4-FFF2-40B4-BE49-F238E27FC236}">
                <a16:creationId xmlns:a16="http://schemas.microsoft.com/office/drawing/2014/main" id="{D8D3C9F0-666A-7446-9730-936D1A841747}"/>
              </a:ext>
            </a:extLst>
          </p:cNvPr>
          <p:cNvCxnSpPr>
            <a:cxnSpLocks/>
          </p:cNvCxnSpPr>
          <p:nvPr userDrawn="1"/>
        </p:nvCxnSpPr>
        <p:spPr>
          <a:xfrm>
            <a:off x="4434011" y="7483811"/>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DD426BA-1B2F-D240-B651-47DDDCB9B170}"/>
              </a:ext>
            </a:extLst>
          </p:cNvPr>
          <p:cNvCxnSpPr>
            <a:cxnSpLocks/>
          </p:cNvCxnSpPr>
          <p:nvPr userDrawn="1"/>
        </p:nvCxnSpPr>
        <p:spPr>
          <a:xfrm>
            <a:off x="4434011" y="7920225"/>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4F9D008A-20E2-9E47-B5EE-F7E0BAAB9A63}"/>
              </a:ext>
            </a:extLst>
          </p:cNvPr>
          <p:cNvCxnSpPr>
            <a:cxnSpLocks/>
          </p:cNvCxnSpPr>
          <p:nvPr userDrawn="1"/>
        </p:nvCxnSpPr>
        <p:spPr>
          <a:xfrm>
            <a:off x="4434011" y="8358609"/>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 name="Picture Placeholder 1048">
            <a:extLst>
              <a:ext uri="{FF2B5EF4-FFF2-40B4-BE49-F238E27FC236}">
                <a16:creationId xmlns:a16="http://schemas.microsoft.com/office/drawing/2014/main" id="{A794E290-0FFB-354A-BF56-97B2013A791F}"/>
              </a:ext>
            </a:extLst>
          </p:cNvPr>
          <p:cNvSpPr>
            <a:spLocks noGrp="1"/>
          </p:cNvSpPr>
          <p:nvPr userDrawn="1">
            <p:ph type="pic" sz="quarter" idx="41"/>
          </p:nvPr>
        </p:nvSpPr>
        <p:spPr>
          <a:xfrm>
            <a:off x="3635" y="2212693"/>
            <a:ext cx="7538481" cy="3477631"/>
          </a:xfrm>
          <a:custGeom>
            <a:avLst/>
            <a:gdLst>
              <a:gd name="connsiteX0" fmla="*/ 5730963 w 7538481"/>
              <a:gd name="connsiteY0" fmla="*/ 1228129 h 3477631"/>
              <a:gd name="connsiteX1" fmla="*/ 5468897 w 7538481"/>
              <a:gd name="connsiteY1" fmla="*/ 1490195 h 3477631"/>
              <a:gd name="connsiteX2" fmla="*/ 5730963 w 7538481"/>
              <a:gd name="connsiteY2" fmla="*/ 1752262 h 3477631"/>
              <a:gd name="connsiteX3" fmla="*/ 5993030 w 7538481"/>
              <a:gd name="connsiteY3" fmla="*/ 1490195 h 3477631"/>
              <a:gd name="connsiteX4" fmla="*/ 6516724 w 7538481"/>
              <a:gd name="connsiteY4" fmla="*/ 442361 h 3477631"/>
              <a:gd name="connsiteX5" fmla="*/ 6255419 w 7538481"/>
              <a:gd name="connsiteY5" fmla="*/ 703666 h 3477631"/>
              <a:gd name="connsiteX6" fmla="*/ 6255288 w 7538481"/>
              <a:gd name="connsiteY6" fmla="*/ 703536 h 3477631"/>
              <a:gd name="connsiteX7" fmla="*/ 5993184 w 7538481"/>
              <a:gd name="connsiteY7" fmla="*/ 965565 h 3477631"/>
              <a:gd name="connsiteX8" fmla="*/ 6254614 w 7538481"/>
              <a:gd name="connsiteY8" fmla="*/ 1227070 h 3477631"/>
              <a:gd name="connsiteX9" fmla="*/ 6253856 w 7538481"/>
              <a:gd name="connsiteY9" fmla="*/ 1227828 h 3477631"/>
              <a:gd name="connsiteX10" fmla="*/ 6338069 w 7538481"/>
              <a:gd name="connsiteY10" fmla="*/ 1312040 h 3477631"/>
              <a:gd name="connsiteX11" fmla="*/ 6254247 w 7538481"/>
              <a:gd name="connsiteY11" fmla="*/ 1228831 h 3477631"/>
              <a:gd name="connsiteX12" fmla="*/ 5993084 w 7538481"/>
              <a:gd name="connsiteY12" fmla="*/ 1489995 h 3477631"/>
              <a:gd name="connsiteX13" fmla="*/ 6254248 w 7538481"/>
              <a:gd name="connsiteY13" fmla="*/ 1753078 h 3477631"/>
              <a:gd name="connsiteX14" fmla="*/ 6517330 w 7538481"/>
              <a:gd name="connsiteY14" fmla="*/ 1489995 h 3477631"/>
              <a:gd name="connsiteX15" fmla="*/ 6516573 w 7538481"/>
              <a:gd name="connsiteY15" fmla="*/ 1489244 h 3477631"/>
              <a:gd name="connsiteX16" fmla="*/ 6777989 w 7538481"/>
              <a:gd name="connsiteY16" fmla="*/ 1227828 h 3477631"/>
              <a:gd name="connsiteX17" fmla="*/ 6516559 w 7538481"/>
              <a:gd name="connsiteY17" fmla="*/ 966398 h 3477631"/>
              <a:gd name="connsiteX18" fmla="*/ 6516594 w 7538481"/>
              <a:gd name="connsiteY18" fmla="*/ 966363 h 3477631"/>
              <a:gd name="connsiteX19" fmla="*/ 6516724 w 7538481"/>
              <a:gd name="connsiteY19" fmla="*/ 966494 h 3477631"/>
              <a:gd name="connsiteX20" fmla="*/ 6778791 w 7538481"/>
              <a:gd name="connsiteY20" fmla="*/ 704427 h 3477631"/>
              <a:gd name="connsiteX21" fmla="*/ 7042103 w 7538481"/>
              <a:gd name="connsiteY21" fmla="*/ 442024 h 3477631"/>
              <a:gd name="connsiteX22" fmla="*/ 7250010 w 7538481"/>
              <a:gd name="connsiteY22" fmla="*/ 651459 h 3477631"/>
              <a:gd name="connsiteX23" fmla="*/ 7041309 w 7538481"/>
              <a:gd name="connsiteY23" fmla="*/ 442818 h 3477631"/>
              <a:gd name="connsiteX24" fmla="*/ 7461350 w 7538481"/>
              <a:gd name="connsiteY24" fmla="*/ 337019 h 3477631"/>
              <a:gd name="connsiteX25" fmla="*/ 7534583 w 7538481"/>
              <a:gd name="connsiteY25" fmla="*/ 410252 h 3477631"/>
              <a:gd name="connsiteX26" fmla="*/ 7534583 w 7538481"/>
              <a:gd name="connsiteY26" fmla="*/ 410253 h 3477631"/>
              <a:gd name="connsiteX27" fmla="*/ 7481470 w 7538481"/>
              <a:gd name="connsiteY27" fmla="*/ 0 h 3477631"/>
              <a:gd name="connsiteX28" fmla="*/ 7482465 w 7538481"/>
              <a:gd name="connsiteY28" fmla="*/ 0 h 3477631"/>
              <a:gd name="connsiteX29" fmla="*/ 7355777 w 7538481"/>
              <a:gd name="connsiteY29" fmla="*/ 125764 h 3477631"/>
              <a:gd name="connsiteX30" fmla="*/ 7123187 w 7538481"/>
              <a:gd name="connsiteY30" fmla="*/ 0 h 3477631"/>
              <a:gd name="connsiteX31" fmla="*/ 7124905 w 7538481"/>
              <a:gd name="connsiteY31" fmla="*/ 0 h 3477631"/>
              <a:gd name="connsiteX32" fmla="*/ 7303082 w 7538481"/>
              <a:gd name="connsiteY32" fmla="*/ 178075 h 3477631"/>
              <a:gd name="connsiteX33" fmla="*/ 7302741 w 7538481"/>
              <a:gd name="connsiteY33" fmla="*/ 178413 h 3477631"/>
              <a:gd name="connsiteX34" fmla="*/ 7302224 w 7538481"/>
              <a:gd name="connsiteY34" fmla="*/ 178935 h 3477631"/>
              <a:gd name="connsiteX35" fmla="*/ 0 w 7538481"/>
              <a:gd name="connsiteY35" fmla="*/ 0 h 3477631"/>
              <a:gd name="connsiteX36" fmla="*/ 6076570 w 7538481"/>
              <a:gd name="connsiteY36" fmla="*/ 0 h 3477631"/>
              <a:gd name="connsiteX37" fmla="*/ 6254684 w 7538481"/>
              <a:gd name="connsiteY37" fmla="*/ 178114 h 3477631"/>
              <a:gd name="connsiteX38" fmla="*/ 6432798 w 7538481"/>
              <a:gd name="connsiteY38" fmla="*/ 0 h 3477631"/>
              <a:gd name="connsiteX39" fmla="*/ 6434013 w 7538481"/>
              <a:gd name="connsiteY39" fmla="*/ 0 h 3477631"/>
              <a:gd name="connsiteX40" fmla="*/ 6254572 w 7538481"/>
              <a:gd name="connsiteY40" fmla="*/ 179543 h 3477631"/>
              <a:gd name="connsiteX41" fmla="*/ 6516712 w 7538481"/>
              <a:gd name="connsiteY41" fmla="*/ 441535 h 3477631"/>
              <a:gd name="connsiteX42" fmla="*/ 6778705 w 7538481"/>
              <a:gd name="connsiteY42" fmla="*/ 179395 h 3477631"/>
              <a:gd name="connsiteX43" fmla="*/ 6599209 w 7538481"/>
              <a:gd name="connsiteY43" fmla="*/ 0 h 3477631"/>
              <a:gd name="connsiteX44" fmla="*/ 6600685 w 7538481"/>
              <a:gd name="connsiteY44" fmla="*/ 0 h 3477631"/>
              <a:gd name="connsiteX45" fmla="*/ 6779014 w 7538481"/>
              <a:gd name="connsiteY45" fmla="*/ 178330 h 3477631"/>
              <a:gd name="connsiteX46" fmla="*/ 6957344 w 7538481"/>
              <a:gd name="connsiteY46" fmla="*/ 0 h 3477631"/>
              <a:gd name="connsiteX47" fmla="*/ 6959019 w 7538481"/>
              <a:gd name="connsiteY47" fmla="*/ 0 h 3477631"/>
              <a:gd name="connsiteX48" fmla="*/ 6779064 w 7538481"/>
              <a:gd name="connsiteY48" fmla="*/ 180057 h 3477631"/>
              <a:gd name="connsiteX49" fmla="*/ 6779501 w 7538481"/>
              <a:gd name="connsiteY49" fmla="*/ 180494 h 3477631"/>
              <a:gd name="connsiteX50" fmla="*/ 6518052 w 7538481"/>
              <a:gd name="connsiteY50" fmla="*/ 441942 h 3477631"/>
              <a:gd name="connsiteX51" fmla="*/ 6779789 w 7538481"/>
              <a:gd name="connsiteY51" fmla="*/ 703678 h 3477631"/>
              <a:gd name="connsiteX52" fmla="*/ 6779669 w 7538481"/>
              <a:gd name="connsiteY52" fmla="*/ 703798 h 3477631"/>
              <a:gd name="connsiteX53" fmla="*/ 6779634 w 7538481"/>
              <a:gd name="connsiteY53" fmla="*/ 703763 h 3477631"/>
              <a:gd name="connsiteX54" fmla="*/ 6517531 w 7538481"/>
              <a:gd name="connsiteY54" fmla="*/ 965793 h 3477631"/>
              <a:gd name="connsiteX55" fmla="*/ 6779560 w 7538481"/>
              <a:gd name="connsiteY55" fmla="*/ 1227897 h 3477631"/>
              <a:gd name="connsiteX56" fmla="*/ 7040982 w 7538481"/>
              <a:gd name="connsiteY56" fmla="*/ 966549 h 3477631"/>
              <a:gd name="connsiteX57" fmla="*/ 7041016 w 7538481"/>
              <a:gd name="connsiteY57" fmla="*/ 966583 h 3477631"/>
              <a:gd name="connsiteX58" fmla="*/ 7303046 w 7538481"/>
              <a:gd name="connsiteY58" fmla="*/ 704480 h 3477631"/>
              <a:gd name="connsiteX59" fmla="*/ 7302944 w 7538481"/>
              <a:gd name="connsiteY59" fmla="*/ 704378 h 3477631"/>
              <a:gd name="connsiteX60" fmla="*/ 7534583 w 7538481"/>
              <a:gd name="connsiteY60" fmla="*/ 472740 h 3477631"/>
              <a:gd name="connsiteX61" fmla="*/ 7534583 w 7538481"/>
              <a:gd name="connsiteY61" fmla="*/ 472851 h 3477631"/>
              <a:gd name="connsiteX62" fmla="*/ 7304410 w 7538481"/>
              <a:gd name="connsiteY62" fmla="*/ 703089 h 3477631"/>
              <a:gd name="connsiteX63" fmla="*/ 7534583 w 7538481"/>
              <a:gd name="connsiteY63" fmla="*/ 933196 h 3477631"/>
              <a:gd name="connsiteX64" fmla="*/ 7534583 w 7538481"/>
              <a:gd name="connsiteY64" fmla="*/ 934690 h 3477631"/>
              <a:gd name="connsiteX65" fmla="*/ 7304029 w 7538481"/>
              <a:gd name="connsiteY65" fmla="*/ 704072 h 3477631"/>
              <a:gd name="connsiteX66" fmla="*/ 7041926 w 7538481"/>
              <a:gd name="connsiteY66" fmla="*/ 966101 h 3477631"/>
              <a:gd name="connsiteX67" fmla="*/ 7303661 w 7538481"/>
              <a:gd name="connsiteY67" fmla="*/ 1227910 h 3477631"/>
              <a:gd name="connsiteX68" fmla="*/ 7302741 w 7538481"/>
              <a:gd name="connsiteY68" fmla="*/ 1228830 h 3477631"/>
              <a:gd name="connsiteX69" fmla="*/ 7538481 w 7538481"/>
              <a:gd name="connsiteY69" fmla="*/ 1462849 h 3477631"/>
              <a:gd name="connsiteX70" fmla="*/ 7538481 w 7538481"/>
              <a:gd name="connsiteY70" fmla="*/ 3349554 h 3477631"/>
              <a:gd name="connsiteX71" fmla="*/ 7534583 w 7538481"/>
              <a:gd name="connsiteY71" fmla="*/ 3349554 h 3477631"/>
              <a:gd name="connsiteX72" fmla="*/ 7534583 w 7538481"/>
              <a:gd name="connsiteY72" fmla="*/ 3477631 h 3477631"/>
              <a:gd name="connsiteX73" fmla="*/ 0 w 7538481"/>
              <a:gd name="connsiteY73" fmla="*/ 3477631 h 34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538481" h="3477631">
                <a:moveTo>
                  <a:pt x="5730963" y="1228129"/>
                </a:moveTo>
                <a:lnTo>
                  <a:pt x="5468897" y="1490195"/>
                </a:lnTo>
                <a:lnTo>
                  <a:pt x="5730963" y="1752262"/>
                </a:lnTo>
                <a:lnTo>
                  <a:pt x="5993030" y="1490195"/>
                </a:lnTo>
                <a:close/>
                <a:moveTo>
                  <a:pt x="6516724" y="442361"/>
                </a:moveTo>
                <a:lnTo>
                  <a:pt x="6255419" y="703666"/>
                </a:lnTo>
                <a:lnTo>
                  <a:pt x="6255288" y="703536"/>
                </a:lnTo>
                <a:lnTo>
                  <a:pt x="5993184" y="965565"/>
                </a:lnTo>
                <a:lnTo>
                  <a:pt x="6254614" y="1227070"/>
                </a:lnTo>
                <a:lnTo>
                  <a:pt x="6253856" y="1227828"/>
                </a:lnTo>
                <a:lnTo>
                  <a:pt x="6338069" y="1312040"/>
                </a:lnTo>
                <a:lnTo>
                  <a:pt x="6254247" y="1228831"/>
                </a:lnTo>
                <a:lnTo>
                  <a:pt x="5993084" y="1489995"/>
                </a:lnTo>
                <a:lnTo>
                  <a:pt x="6254248" y="1753078"/>
                </a:lnTo>
                <a:lnTo>
                  <a:pt x="6517330" y="1489995"/>
                </a:lnTo>
                <a:lnTo>
                  <a:pt x="6516573" y="1489244"/>
                </a:lnTo>
                <a:lnTo>
                  <a:pt x="6777989" y="1227828"/>
                </a:lnTo>
                <a:lnTo>
                  <a:pt x="6516559" y="966398"/>
                </a:lnTo>
                <a:lnTo>
                  <a:pt x="6516594" y="966363"/>
                </a:lnTo>
                <a:lnTo>
                  <a:pt x="6516724" y="966494"/>
                </a:lnTo>
                <a:lnTo>
                  <a:pt x="6778791" y="704427"/>
                </a:lnTo>
                <a:close/>
                <a:moveTo>
                  <a:pt x="7042103" y="442024"/>
                </a:moveTo>
                <a:lnTo>
                  <a:pt x="7250010" y="651459"/>
                </a:lnTo>
                <a:lnTo>
                  <a:pt x="7041309" y="442818"/>
                </a:lnTo>
                <a:close/>
                <a:moveTo>
                  <a:pt x="7461350" y="337019"/>
                </a:moveTo>
                <a:lnTo>
                  <a:pt x="7534583" y="410252"/>
                </a:lnTo>
                <a:lnTo>
                  <a:pt x="7534583" y="410253"/>
                </a:lnTo>
                <a:close/>
                <a:moveTo>
                  <a:pt x="7481470" y="0"/>
                </a:moveTo>
                <a:lnTo>
                  <a:pt x="7482465" y="0"/>
                </a:lnTo>
                <a:lnTo>
                  <a:pt x="7355777" y="125764"/>
                </a:lnTo>
                <a:close/>
                <a:moveTo>
                  <a:pt x="7123187" y="0"/>
                </a:moveTo>
                <a:lnTo>
                  <a:pt x="7124905" y="0"/>
                </a:lnTo>
                <a:lnTo>
                  <a:pt x="7303082" y="178075"/>
                </a:lnTo>
                <a:lnTo>
                  <a:pt x="7302741" y="178413"/>
                </a:lnTo>
                <a:lnTo>
                  <a:pt x="7302224" y="178935"/>
                </a:lnTo>
                <a:close/>
                <a:moveTo>
                  <a:pt x="0" y="0"/>
                </a:moveTo>
                <a:lnTo>
                  <a:pt x="6076570" y="0"/>
                </a:lnTo>
                <a:lnTo>
                  <a:pt x="6254684" y="178114"/>
                </a:lnTo>
                <a:lnTo>
                  <a:pt x="6432798" y="0"/>
                </a:lnTo>
                <a:lnTo>
                  <a:pt x="6434013" y="0"/>
                </a:lnTo>
                <a:lnTo>
                  <a:pt x="6254572" y="179543"/>
                </a:lnTo>
                <a:lnTo>
                  <a:pt x="6516712" y="441535"/>
                </a:lnTo>
                <a:lnTo>
                  <a:pt x="6778705" y="179395"/>
                </a:lnTo>
                <a:lnTo>
                  <a:pt x="6599209" y="0"/>
                </a:lnTo>
                <a:lnTo>
                  <a:pt x="6600685" y="0"/>
                </a:lnTo>
                <a:lnTo>
                  <a:pt x="6779014" y="178330"/>
                </a:lnTo>
                <a:lnTo>
                  <a:pt x="6957344" y="0"/>
                </a:lnTo>
                <a:lnTo>
                  <a:pt x="6959019" y="0"/>
                </a:lnTo>
                <a:lnTo>
                  <a:pt x="6779064" y="180057"/>
                </a:lnTo>
                <a:lnTo>
                  <a:pt x="6779501" y="180494"/>
                </a:lnTo>
                <a:lnTo>
                  <a:pt x="6518052" y="441942"/>
                </a:lnTo>
                <a:lnTo>
                  <a:pt x="6779789" y="703678"/>
                </a:lnTo>
                <a:lnTo>
                  <a:pt x="6779669" y="703798"/>
                </a:lnTo>
                <a:lnTo>
                  <a:pt x="6779634" y="703763"/>
                </a:lnTo>
                <a:lnTo>
                  <a:pt x="6517531" y="965793"/>
                </a:lnTo>
                <a:lnTo>
                  <a:pt x="6779560" y="1227897"/>
                </a:lnTo>
                <a:lnTo>
                  <a:pt x="7040982" y="966549"/>
                </a:lnTo>
                <a:lnTo>
                  <a:pt x="7041016" y="966583"/>
                </a:lnTo>
                <a:lnTo>
                  <a:pt x="7303046" y="704480"/>
                </a:lnTo>
                <a:lnTo>
                  <a:pt x="7302944" y="704378"/>
                </a:lnTo>
                <a:lnTo>
                  <a:pt x="7534583" y="472740"/>
                </a:lnTo>
                <a:lnTo>
                  <a:pt x="7534583" y="472851"/>
                </a:lnTo>
                <a:lnTo>
                  <a:pt x="7304410" y="703089"/>
                </a:lnTo>
                <a:lnTo>
                  <a:pt x="7534583" y="933196"/>
                </a:lnTo>
                <a:lnTo>
                  <a:pt x="7534583" y="934690"/>
                </a:lnTo>
                <a:lnTo>
                  <a:pt x="7304029" y="704072"/>
                </a:lnTo>
                <a:lnTo>
                  <a:pt x="7041926" y="966101"/>
                </a:lnTo>
                <a:lnTo>
                  <a:pt x="7303661" y="1227910"/>
                </a:lnTo>
                <a:lnTo>
                  <a:pt x="7302741" y="1228830"/>
                </a:lnTo>
                <a:lnTo>
                  <a:pt x="7538481" y="1462849"/>
                </a:lnTo>
                <a:lnTo>
                  <a:pt x="7538481" y="3349554"/>
                </a:lnTo>
                <a:lnTo>
                  <a:pt x="7534583" y="3349554"/>
                </a:lnTo>
                <a:lnTo>
                  <a:pt x="7534583" y="3477631"/>
                </a:lnTo>
                <a:lnTo>
                  <a:pt x="0" y="347763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grpSp>
        <p:nvGrpSpPr>
          <p:cNvPr id="464" name="Graphic 4">
            <a:extLst>
              <a:ext uri="{FF2B5EF4-FFF2-40B4-BE49-F238E27FC236}">
                <a16:creationId xmlns:a16="http://schemas.microsoft.com/office/drawing/2014/main" id="{2ED43EE4-75AC-1D4F-95E3-23E3C2FFDE45}"/>
              </a:ext>
            </a:extLst>
          </p:cNvPr>
          <p:cNvGrpSpPr>
            <a:grpSpLocks noChangeAspect="1"/>
          </p:cNvGrpSpPr>
          <p:nvPr userDrawn="1"/>
        </p:nvGrpSpPr>
        <p:grpSpPr>
          <a:xfrm>
            <a:off x="443999" y="211079"/>
            <a:ext cx="2374625" cy="1836000"/>
            <a:chOff x="4615814" y="443638"/>
            <a:chExt cx="1766649" cy="1365928"/>
          </a:xfrm>
        </p:grpSpPr>
        <p:grpSp>
          <p:nvGrpSpPr>
            <p:cNvPr id="465" name="Graphic 4">
              <a:extLst>
                <a:ext uri="{FF2B5EF4-FFF2-40B4-BE49-F238E27FC236}">
                  <a16:creationId xmlns:a16="http://schemas.microsoft.com/office/drawing/2014/main" id="{48AA887B-BC69-5649-AA50-331FBE7679F7}"/>
                </a:ext>
              </a:extLst>
            </p:cNvPr>
            <p:cNvGrpSpPr/>
            <p:nvPr/>
          </p:nvGrpSpPr>
          <p:grpSpPr>
            <a:xfrm>
              <a:off x="4742730" y="443638"/>
              <a:ext cx="1170517" cy="1365928"/>
              <a:chOff x="4742730" y="443638"/>
              <a:chExt cx="1170517" cy="1365928"/>
            </a:xfrm>
          </p:grpSpPr>
          <p:grpSp>
            <p:nvGrpSpPr>
              <p:cNvPr id="510" name="Graphic 4">
                <a:extLst>
                  <a:ext uri="{FF2B5EF4-FFF2-40B4-BE49-F238E27FC236}">
                    <a16:creationId xmlns:a16="http://schemas.microsoft.com/office/drawing/2014/main" id="{CA961DCF-4C1F-8B46-85DA-67CC5D07F696}"/>
                  </a:ext>
                </a:extLst>
              </p:cNvPr>
              <p:cNvGrpSpPr/>
              <p:nvPr/>
            </p:nvGrpSpPr>
            <p:grpSpPr>
              <a:xfrm>
                <a:off x="4742730" y="638391"/>
                <a:ext cx="1170517" cy="976214"/>
                <a:chOff x="4742730" y="638391"/>
                <a:chExt cx="1170517" cy="976214"/>
              </a:xfrm>
            </p:grpSpPr>
            <p:grpSp>
              <p:nvGrpSpPr>
                <p:cNvPr id="516" name="Graphic 4">
                  <a:extLst>
                    <a:ext uri="{FF2B5EF4-FFF2-40B4-BE49-F238E27FC236}">
                      <a16:creationId xmlns:a16="http://schemas.microsoft.com/office/drawing/2014/main" id="{1451EC36-2137-D94B-BCD1-4D9CD531D19C}"/>
                    </a:ext>
                  </a:extLst>
                </p:cNvPr>
                <p:cNvGrpSpPr/>
                <p:nvPr/>
              </p:nvGrpSpPr>
              <p:grpSpPr>
                <a:xfrm>
                  <a:off x="4743075" y="736557"/>
                  <a:ext cx="974982" cy="877952"/>
                  <a:chOff x="4743075" y="736557"/>
                  <a:chExt cx="974982" cy="877952"/>
                </a:xfrm>
              </p:grpSpPr>
              <p:sp>
                <p:nvSpPr>
                  <p:cNvPr id="669" name="Freeform 668">
                    <a:extLst>
                      <a:ext uri="{FF2B5EF4-FFF2-40B4-BE49-F238E27FC236}">
                        <a16:creationId xmlns:a16="http://schemas.microsoft.com/office/drawing/2014/main" id="{09D2401B-83FF-134D-8D2D-EF17D8B838A2}"/>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89F9421E-F97E-1146-ADE5-F482C4334FA0}"/>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0454DB33-5BC2-974B-A818-18AD3B507328}"/>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0" name="Freeform 679">
                    <a:extLst>
                      <a:ext uri="{FF2B5EF4-FFF2-40B4-BE49-F238E27FC236}">
                        <a16:creationId xmlns:a16="http://schemas.microsoft.com/office/drawing/2014/main" id="{BA3EE924-7B95-4040-956D-D077902071F4}"/>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1" name="Freeform 680">
                    <a:extLst>
                      <a:ext uri="{FF2B5EF4-FFF2-40B4-BE49-F238E27FC236}">
                        <a16:creationId xmlns:a16="http://schemas.microsoft.com/office/drawing/2014/main" id="{987AFCAE-D981-514A-8DB2-70A212053EC8}"/>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2" name="Freeform 681">
                    <a:extLst>
                      <a:ext uri="{FF2B5EF4-FFF2-40B4-BE49-F238E27FC236}">
                        <a16:creationId xmlns:a16="http://schemas.microsoft.com/office/drawing/2014/main" id="{F508009A-2558-E047-B637-BA058EE551AD}"/>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3" name="Freeform 682">
                    <a:extLst>
                      <a:ext uri="{FF2B5EF4-FFF2-40B4-BE49-F238E27FC236}">
                        <a16:creationId xmlns:a16="http://schemas.microsoft.com/office/drawing/2014/main" id="{E2444555-C4CB-AE49-AA07-D8518F3053AE}"/>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6BA971EF-F092-F84F-B301-F1B7C3A11C89}"/>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944D30C4-A08B-DE4F-8F1F-C4B3239A6C73}"/>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03F670A1-0594-3F47-9E0E-F7495A118932}"/>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9" name="Freeform 978">
                    <a:extLst>
                      <a:ext uri="{FF2B5EF4-FFF2-40B4-BE49-F238E27FC236}">
                        <a16:creationId xmlns:a16="http://schemas.microsoft.com/office/drawing/2014/main" id="{AEE8CC79-D9A5-D342-9E97-3719DA4AA95C}"/>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9E3750E6-DE68-714C-A8C9-FB9E7F1E518C}"/>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DCA12E78-1296-2745-8ADD-2E9CED32BF01}"/>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00CBB529-BC18-0243-A02D-64F3BFF1987E}"/>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7" name="Freeform 516">
                  <a:extLst>
                    <a:ext uri="{FF2B5EF4-FFF2-40B4-BE49-F238E27FC236}">
                      <a16:creationId xmlns:a16="http://schemas.microsoft.com/office/drawing/2014/main" id="{A709D2F4-E5A3-534D-B141-FE033E3954C0}"/>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271A28F8-2A6C-A14D-9031-5B84AEAC45F8}"/>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9" name="Freeform 518">
                  <a:extLst>
                    <a:ext uri="{FF2B5EF4-FFF2-40B4-BE49-F238E27FC236}">
                      <a16:creationId xmlns:a16="http://schemas.microsoft.com/office/drawing/2014/main" id="{3A665B89-2E0D-5F4C-814E-2974907C7C1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0" name="Freeform 519">
                  <a:extLst>
                    <a:ext uri="{FF2B5EF4-FFF2-40B4-BE49-F238E27FC236}">
                      <a16:creationId xmlns:a16="http://schemas.microsoft.com/office/drawing/2014/main" id="{77BDE50F-64B5-F849-AE07-D53D90EAA3A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325C71D7-F4C7-D042-BCE7-AE7CDB59BE51}"/>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2" name="Freeform 521">
                  <a:extLst>
                    <a:ext uri="{FF2B5EF4-FFF2-40B4-BE49-F238E27FC236}">
                      <a16:creationId xmlns:a16="http://schemas.microsoft.com/office/drawing/2014/main" id="{283252C1-F8D1-D74E-9B57-874FB45B143A}"/>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3" name="Freeform 522">
                  <a:extLst>
                    <a:ext uri="{FF2B5EF4-FFF2-40B4-BE49-F238E27FC236}">
                      <a16:creationId xmlns:a16="http://schemas.microsoft.com/office/drawing/2014/main" id="{37FD6E72-8F35-934D-9573-EC3E7B05C0F2}"/>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E6BA0A31-A262-FF4B-93DE-4EA64C536B83}"/>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903604B8-881D-294E-BB94-F57B64F7D0CD}"/>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F1069D46-980F-2144-92F8-774E2D7D7349}"/>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A729D27-C91B-1B49-B2D7-E52DF01A96E8}"/>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1CAFF3D2-6C0A-FF42-A41D-55FA96F2A042}"/>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A0D9663-BF9C-5A4F-B520-F6582D41C57B}"/>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94E0A8A1-88A3-954E-85A8-9482D01BC949}"/>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E92610E6-00D5-554E-80EB-39DA6B5A8BA4}"/>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8CDB319B-D9EB-5C44-BC3A-559B85B0F2A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83DC9E47-57DF-B14A-BE1E-6A71B3992F43}"/>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8F549AD4-2D8A-2A4E-9F8A-0DD323A3195C}"/>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4" name="Freeform 513">
                <a:extLst>
                  <a:ext uri="{FF2B5EF4-FFF2-40B4-BE49-F238E27FC236}">
                    <a16:creationId xmlns:a16="http://schemas.microsoft.com/office/drawing/2014/main" id="{16BB3C3E-5028-BD48-B02B-7685E945616B}"/>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5E14FBEA-106D-C64B-867A-02482919F78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66" name="Graphic 4">
              <a:extLst>
                <a:ext uri="{FF2B5EF4-FFF2-40B4-BE49-F238E27FC236}">
                  <a16:creationId xmlns:a16="http://schemas.microsoft.com/office/drawing/2014/main" id="{9D909B5F-C456-2443-8700-600560301EF1}"/>
                </a:ext>
              </a:extLst>
            </p:cNvPr>
            <p:cNvGrpSpPr/>
            <p:nvPr/>
          </p:nvGrpSpPr>
          <p:grpSpPr>
            <a:xfrm>
              <a:off x="4615814" y="1067990"/>
              <a:ext cx="1534477" cy="127873"/>
              <a:chOff x="4615814" y="1067990"/>
              <a:chExt cx="1534477" cy="127873"/>
            </a:xfrm>
          </p:grpSpPr>
          <p:sp>
            <p:nvSpPr>
              <p:cNvPr id="498" name="Freeform 497">
                <a:extLst>
                  <a:ext uri="{FF2B5EF4-FFF2-40B4-BE49-F238E27FC236}">
                    <a16:creationId xmlns:a16="http://schemas.microsoft.com/office/drawing/2014/main" id="{8C25C6C9-7A3E-8E45-87B7-AD8185AE727A}"/>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D25E7AAF-022A-344F-988A-E88D44C823C6}"/>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9AD417E0-E138-5349-B241-BB4027D83C97}"/>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010659B0-E5EE-8141-95B5-A168F23895D2}"/>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2" name="Freeform 501">
                <a:extLst>
                  <a:ext uri="{FF2B5EF4-FFF2-40B4-BE49-F238E27FC236}">
                    <a16:creationId xmlns:a16="http://schemas.microsoft.com/office/drawing/2014/main" id="{4E0955CE-D638-ED4A-9476-57D97A47FA6C}"/>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5" name="Freeform 504">
                <a:extLst>
                  <a:ext uri="{FF2B5EF4-FFF2-40B4-BE49-F238E27FC236}">
                    <a16:creationId xmlns:a16="http://schemas.microsoft.com/office/drawing/2014/main" id="{8BA72A6D-ACAF-BB40-9406-1809C627AAB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6" name="Freeform 505">
                <a:extLst>
                  <a:ext uri="{FF2B5EF4-FFF2-40B4-BE49-F238E27FC236}">
                    <a16:creationId xmlns:a16="http://schemas.microsoft.com/office/drawing/2014/main" id="{5808A7A7-1162-7444-B0B3-8BC39237C1D3}"/>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A4694EB-2D90-3B4A-9896-04FC58615DBB}"/>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8" name="Freeform 507">
                <a:extLst>
                  <a:ext uri="{FF2B5EF4-FFF2-40B4-BE49-F238E27FC236}">
                    <a16:creationId xmlns:a16="http://schemas.microsoft.com/office/drawing/2014/main" id="{EDD6AF0D-E91C-DA40-A937-4C1733BFFCA4}"/>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9" name="Freeform 508">
                <a:extLst>
                  <a:ext uri="{FF2B5EF4-FFF2-40B4-BE49-F238E27FC236}">
                    <a16:creationId xmlns:a16="http://schemas.microsoft.com/office/drawing/2014/main" id="{6ED48EAF-A731-E741-A71A-6EA7F42DE45A}"/>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67" name="Graphic 4">
              <a:extLst>
                <a:ext uri="{FF2B5EF4-FFF2-40B4-BE49-F238E27FC236}">
                  <a16:creationId xmlns:a16="http://schemas.microsoft.com/office/drawing/2014/main" id="{743A09C7-A495-CE4E-9E68-43657DDF03B6}"/>
                </a:ext>
              </a:extLst>
            </p:cNvPr>
            <p:cNvGrpSpPr/>
            <p:nvPr/>
          </p:nvGrpSpPr>
          <p:grpSpPr>
            <a:xfrm>
              <a:off x="4965858" y="1238726"/>
              <a:ext cx="1416605" cy="128587"/>
              <a:chOff x="4965858" y="1238726"/>
              <a:chExt cx="1416605" cy="128587"/>
            </a:xfrm>
          </p:grpSpPr>
          <p:sp>
            <p:nvSpPr>
              <p:cNvPr id="468" name="Freeform 467">
                <a:extLst>
                  <a:ext uri="{FF2B5EF4-FFF2-40B4-BE49-F238E27FC236}">
                    <a16:creationId xmlns:a16="http://schemas.microsoft.com/office/drawing/2014/main" id="{19ECD6AE-2A68-7A45-9CFD-9D36EB455F8E}"/>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996C2F87-4D2A-CA45-BE56-BA8962CFD5C2}"/>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4117EF48-D1C7-654C-9353-5377AD98D2F0}"/>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FF4642D-E598-854B-AB24-1913D394D244}"/>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D7593A82-3E08-B147-8466-E3D68191B24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3" name="Freeform 472">
                <a:extLst>
                  <a:ext uri="{FF2B5EF4-FFF2-40B4-BE49-F238E27FC236}">
                    <a16:creationId xmlns:a16="http://schemas.microsoft.com/office/drawing/2014/main" id="{B7C78FBC-7C56-8549-A7C5-E594D3ECD353}"/>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4F410A37-0823-8F40-9912-E41FBF24F4EB}"/>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A0A3B41A-E641-DD4F-B4CB-FBFAE3EB99E6}"/>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0280C9A9-60F4-FB47-B89A-A598B57542A8}"/>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C16EA8D9-8D13-3045-AD6C-276B44C0D240}"/>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03" name="Text Placeholder 32">
            <a:extLst>
              <a:ext uri="{FF2B5EF4-FFF2-40B4-BE49-F238E27FC236}">
                <a16:creationId xmlns:a16="http://schemas.microsoft.com/office/drawing/2014/main" id="{C920BACB-B591-7646-87AD-605C33C4A319}"/>
              </a:ext>
            </a:extLst>
          </p:cNvPr>
          <p:cNvSpPr>
            <a:spLocks noGrp="1"/>
          </p:cNvSpPr>
          <p:nvPr userDrawn="1">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026" name="Group 1025">
            <a:extLst>
              <a:ext uri="{FF2B5EF4-FFF2-40B4-BE49-F238E27FC236}">
                <a16:creationId xmlns:a16="http://schemas.microsoft.com/office/drawing/2014/main" id="{2AC925F2-66A4-B847-B7E0-AB1D6434879C}"/>
              </a:ext>
            </a:extLst>
          </p:cNvPr>
          <p:cNvGrpSpPr/>
          <p:nvPr userDrawn="1"/>
        </p:nvGrpSpPr>
        <p:grpSpPr>
          <a:xfrm rot="10800000">
            <a:off x="5549289" y="2068858"/>
            <a:ext cx="2182728" cy="1896913"/>
            <a:chOff x="-220413" y="5470274"/>
            <a:chExt cx="2590079" cy="2250924"/>
          </a:xfrm>
        </p:grpSpPr>
        <p:sp>
          <p:nvSpPr>
            <p:cNvPr id="1027" name="Freeform 1026">
              <a:extLst>
                <a:ext uri="{FF2B5EF4-FFF2-40B4-BE49-F238E27FC236}">
                  <a16:creationId xmlns:a16="http://schemas.microsoft.com/office/drawing/2014/main" id="{85A9DC6E-59E3-604B-A344-42C1DBCDEAE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8" name="Freeform 1027">
              <a:extLst>
                <a:ext uri="{FF2B5EF4-FFF2-40B4-BE49-F238E27FC236}">
                  <a16:creationId xmlns:a16="http://schemas.microsoft.com/office/drawing/2014/main" id="{55B4E33D-C645-6D47-9D9D-25410F8E5258}"/>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9" name="Freeform 1028">
              <a:extLst>
                <a:ext uri="{FF2B5EF4-FFF2-40B4-BE49-F238E27FC236}">
                  <a16:creationId xmlns:a16="http://schemas.microsoft.com/office/drawing/2014/main" id="{9DD30832-9E1D-8A46-B504-BBAB69226794}"/>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0" name="Freeform 1029">
              <a:extLst>
                <a:ext uri="{FF2B5EF4-FFF2-40B4-BE49-F238E27FC236}">
                  <a16:creationId xmlns:a16="http://schemas.microsoft.com/office/drawing/2014/main" id="{12C5B326-CB45-6746-8EEA-9884567395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1" name="Freeform 1030">
              <a:extLst>
                <a:ext uri="{FF2B5EF4-FFF2-40B4-BE49-F238E27FC236}">
                  <a16:creationId xmlns:a16="http://schemas.microsoft.com/office/drawing/2014/main" id="{49E9B41C-DBE5-544B-8A10-F9C16D6EF4A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2" name="Freeform 1031">
              <a:extLst>
                <a:ext uri="{FF2B5EF4-FFF2-40B4-BE49-F238E27FC236}">
                  <a16:creationId xmlns:a16="http://schemas.microsoft.com/office/drawing/2014/main" id="{D2DD27AF-E0ED-A644-88AF-179550D3ACE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3" name="Freeform 1032">
              <a:extLst>
                <a:ext uri="{FF2B5EF4-FFF2-40B4-BE49-F238E27FC236}">
                  <a16:creationId xmlns:a16="http://schemas.microsoft.com/office/drawing/2014/main" id="{C9673A58-5D76-5845-9425-DBF742785181}"/>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4" name="Freeform 1033">
              <a:extLst>
                <a:ext uri="{FF2B5EF4-FFF2-40B4-BE49-F238E27FC236}">
                  <a16:creationId xmlns:a16="http://schemas.microsoft.com/office/drawing/2014/main" id="{E50658A9-831A-6045-9887-A8672F7A976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5" name="Freeform 1034">
              <a:extLst>
                <a:ext uri="{FF2B5EF4-FFF2-40B4-BE49-F238E27FC236}">
                  <a16:creationId xmlns:a16="http://schemas.microsoft.com/office/drawing/2014/main" id="{4EF86B70-C7D0-644B-B087-698F78919B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6" name="Freeform 1035">
              <a:extLst>
                <a:ext uri="{FF2B5EF4-FFF2-40B4-BE49-F238E27FC236}">
                  <a16:creationId xmlns:a16="http://schemas.microsoft.com/office/drawing/2014/main" id="{555F821E-C0D8-DA45-9E5D-58D6C178AD5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7" name="Freeform 1036">
              <a:extLst>
                <a:ext uri="{FF2B5EF4-FFF2-40B4-BE49-F238E27FC236}">
                  <a16:creationId xmlns:a16="http://schemas.microsoft.com/office/drawing/2014/main" id="{20569C5D-D4CC-C547-8999-8208D1325607}"/>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8" name="Freeform 1037">
              <a:extLst>
                <a:ext uri="{FF2B5EF4-FFF2-40B4-BE49-F238E27FC236}">
                  <a16:creationId xmlns:a16="http://schemas.microsoft.com/office/drawing/2014/main" id="{C9A9B08C-39D8-7B46-84C2-0C5512A344F6}"/>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9" name="Freeform 1038">
              <a:extLst>
                <a:ext uri="{FF2B5EF4-FFF2-40B4-BE49-F238E27FC236}">
                  <a16:creationId xmlns:a16="http://schemas.microsoft.com/office/drawing/2014/main" id="{A9C782D1-2C80-0349-BF3D-226FE2AF639E}"/>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0" name="Freeform 1039">
              <a:extLst>
                <a:ext uri="{FF2B5EF4-FFF2-40B4-BE49-F238E27FC236}">
                  <a16:creationId xmlns:a16="http://schemas.microsoft.com/office/drawing/2014/main" id="{A2D4E4A1-2012-1C44-93F7-B57E0227336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1" name="Freeform 1040">
              <a:extLst>
                <a:ext uri="{FF2B5EF4-FFF2-40B4-BE49-F238E27FC236}">
                  <a16:creationId xmlns:a16="http://schemas.microsoft.com/office/drawing/2014/main" id="{9BFF0AF1-1EE3-434C-8147-D7A60A802DCE}"/>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2" name="Freeform 1041">
              <a:extLst>
                <a:ext uri="{FF2B5EF4-FFF2-40B4-BE49-F238E27FC236}">
                  <a16:creationId xmlns:a16="http://schemas.microsoft.com/office/drawing/2014/main" id="{9AFA9BD5-EC38-E14E-B0CE-C8BA3C232EA7}"/>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3" name="Freeform 1042">
              <a:extLst>
                <a:ext uri="{FF2B5EF4-FFF2-40B4-BE49-F238E27FC236}">
                  <a16:creationId xmlns:a16="http://schemas.microsoft.com/office/drawing/2014/main" id="{F6FD16D5-DA13-4B4A-9292-033CB5877A0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4" name="Freeform 1043">
              <a:extLst>
                <a:ext uri="{FF2B5EF4-FFF2-40B4-BE49-F238E27FC236}">
                  <a16:creationId xmlns:a16="http://schemas.microsoft.com/office/drawing/2014/main" id="{590AA980-73D3-644C-9A95-DB4C98CDA0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 name="Rectangle 3">
            <a:extLst>
              <a:ext uri="{FF2B5EF4-FFF2-40B4-BE49-F238E27FC236}">
                <a16:creationId xmlns:a16="http://schemas.microsoft.com/office/drawing/2014/main" id="{CB03A915-3E8E-C23C-0C78-5429E26769B5}"/>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9D7E9FE-F96D-EB35-9174-27B52BB83304}"/>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430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85000"/>
            </a:schemeClr>
          </a:solidFill>
        </p:spPr>
        <p:txBody>
          <a:bodyPr wrap="square">
            <a:noAutofit/>
          </a:bodyPr>
          <a:lstStyle>
            <a:lvl1pPr marL="0" indent="0">
              <a:buNone/>
              <a:defRPr sz="1101" b="0" i="0">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69" name="Graphic 4">
            <a:extLst>
              <a:ext uri="{FF2B5EF4-FFF2-40B4-BE49-F238E27FC236}">
                <a16:creationId xmlns:a16="http://schemas.microsoft.com/office/drawing/2014/main" id="{04CECEEB-0470-6C4C-8519-95AEEB74F913}"/>
              </a:ext>
            </a:extLst>
          </p:cNvPr>
          <p:cNvGrpSpPr/>
          <p:nvPr userDrawn="1"/>
        </p:nvGrpSpPr>
        <p:grpSpPr>
          <a:xfrm>
            <a:off x="632168" y="244060"/>
            <a:ext cx="1944845" cy="1503706"/>
            <a:chOff x="4615814" y="443638"/>
            <a:chExt cx="1766649" cy="1365928"/>
          </a:xfrm>
        </p:grpSpPr>
        <p:grpSp>
          <p:nvGrpSpPr>
            <p:cNvPr id="470" name="Graphic 4">
              <a:extLst>
                <a:ext uri="{FF2B5EF4-FFF2-40B4-BE49-F238E27FC236}">
                  <a16:creationId xmlns:a16="http://schemas.microsoft.com/office/drawing/2014/main" id="{46521048-CC21-2144-A7E3-F1856829E936}"/>
                </a:ext>
              </a:extLst>
            </p:cNvPr>
            <p:cNvGrpSpPr/>
            <p:nvPr/>
          </p:nvGrpSpPr>
          <p:grpSpPr>
            <a:xfrm>
              <a:off x="4742730" y="443638"/>
              <a:ext cx="1170517" cy="1365928"/>
              <a:chOff x="4742730" y="443638"/>
              <a:chExt cx="1170517" cy="1365928"/>
            </a:xfrm>
          </p:grpSpPr>
          <p:grpSp>
            <p:nvGrpSpPr>
              <p:cNvPr id="519" name="Graphic 4">
                <a:extLst>
                  <a:ext uri="{FF2B5EF4-FFF2-40B4-BE49-F238E27FC236}">
                    <a16:creationId xmlns:a16="http://schemas.microsoft.com/office/drawing/2014/main" id="{5DA5FC83-7AF2-AD4D-940F-182ABB08796E}"/>
                  </a:ext>
                </a:extLst>
              </p:cNvPr>
              <p:cNvGrpSpPr/>
              <p:nvPr/>
            </p:nvGrpSpPr>
            <p:grpSpPr>
              <a:xfrm>
                <a:off x="4742730" y="638391"/>
                <a:ext cx="1170517" cy="976214"/>
                <a:chOff x="4742730" y="638391"/>
                <a:chExt cx="1170517" cy="976214"/>
              </a:xfrm>
            </p:grpSpPr>
            <p:grpSp>
              <p:nvGrpSpPr>
                <p:cNvPr id="522" name="Graphic 4">
                  <a:extLst>
                    <a:ext uri="{FF2B5EF4-FFF2-40B4-BE49-F238E27FC236}">
                      <a16:creationId xmlns:a16="http://schemas.microsoft.com/office/drawing/2014/main" id="{C45C2402-04A3-B741-A66C-B860F392AEFC}"/>
                    </a:ext>
                  </a:extLst>
                </p:cNvPr>
                <p:cNvGrpSpPr/>
                <p:nvPr/>
              </p:nvGrpSpPr>
              <p:grpSpPr>
                <a:xfrm>
                  <a:off x="4743075" y="736557"/>
                  <a:ext cx="974982" cy="877952"/>
                  <a:chOff x="4743075" y="736557"/>
                  <a:chExt cx="974982" cy="877952"/>
                </a:xfrm>
              </p:grpSpPr>
              <p:sp>
                <p:nvSpPr>
                  <p:cNvPr id="979" name="Freeform 978">
                    <a:extLst>
                      <a:ext uri="{FF2B5EF4-FFF2-40B4-BE49-F238E27FC236}">
                        <a16:creationId xmlns:a16="http://schemas.microsoft.com/office/drawing/2014/main" id="{530FC9E6-E1D7-3E48-8FC5-6E684F3FBA27}"/>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D7661FE1-3C29-A344-AABF-FEDD697D72A3}"/>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3C24D2F7-9B51-0C43-B0C4-2B257139E38C}"/>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B8D2605E-71A0-184A-BED2-5334B95236A8}"/>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3" name="Freeform 982">
                    <a:extLst>
                      <a:ext uri="{FF2B5EF4-FFF2-40B4-BE49-F238E27FC236}">
                        <a16:creationId xmlns:a16="http://schemas.microsoft.com/office/drawing/2014/main" id="{82908F57-DA74-944D-98AC-7D0D2BE9DB45}"/>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4" name="Freeform 983">
                    <a:extLst>
                      <a:ext uri="{FF2B5EF4-FFF2-40B4-BE49-F238E27FC236}">
                        <a16:creationId xmlns:a16="http://schemas.microsoft.com/office/drawing/2014/main" id="{1075E506-776C-0847-886F-278DB582E2F8}"/>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5" name="Freeform 984">
                    <a:extLst>
                      <a:ext uri="{FF2B5EF4-FFF2-40B4-BE49-F238E27FC236}">
                        <a16:creationId xmlns:a16="http://schemas.microsoft.com/office/drawing/2014/main" id="{1634915D-DD6B-2F47-A99B-3DABF476A706}"/>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6" name="Freeform 985">
                    <a:extLst>
                      <a:ext uri="{FF2B5EF4-FFF2-40B4-BE49-F238E27FC236}">
                        <a16:creationId xmlns:a16="http://schemas.microsoft.com/office/drawing/2014/main" id="{2390CB51-125A-9C40-BC81-1FF5C747E628}"/>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8" name="Freeform 987">
                    <a:extLst>
                      <a:ext uri="{FF2B5EF4-FFF2-40B4-BE49-F238E27FC236}">
                        <a16:creationId xmlns:a16="http://schemas.microsoft.com/office/drawing/2014/main" id="{5759D848-59CB-2142-9754-C85D25745802}"/>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9" name="Freeform 988">
                    <a:extLst>
                      <a:ext uri="{FF2B5EF4-FFF2-40B4-BE49-F238E27FC236}">
                        <a16:creationId xmlns:a16="http://schemas.microsoft.com/office/drawing/2014/main" id="{D7ADE636-AA21-4E46-8038-890E07D043D0}"/>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0" name="Freeform 989">
                    <a:extLst>
                      <a:ext uri="{FF2B5EF4-FFF2-40B4-BE49-F238E27FC236}">
                        <a16:creationId xmlns:a16="http://schemas.microsoft.com/office/drawing/2014/main" id="{4C63A89D-9B69-EB4B-B2EB-18DA0506C99F}"/>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1" name="Freeform 990">
                    <a:extLst>
                      <a:ext uri="{FF2B5EF4-FFF2-40B4-BE49-F238E27FC236}">
                        <a16:creationId xmlns:a16="http://schemas.microsoft.com/office/drawing/2014/main" id="{239E2332-28B1-174F-975E-0265E8790525}"/>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2" name="Freeform 991">
                    <a:extLst>
                      <a:ext uri="{FF2B5EF4-FFF2-40B4-BE49-F238E27FC236}">
                        <a16:creationId xmlns:a16="http://schemas.microsoft.com/office/drawing/2014/main" id="{6B630F43-8C97-D740-B526-A7441FED6A30}"/>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3" name="Freeform 992">
                    <a:extLst>
                      <a:ext uri="{FF2B5EF4-FFF2-40B4-BE49-F238E27FC236}">
                        <a16:creationId xmlns:a16="http://schemas.microsoft.com/office/drawing/2014/main" id="{6D56C7CA-4E07-454A-BB70-F9E2A245A166}"/>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3" name="Freeform 522">
                  <a:extLst>
                    <a:ext uri="{FF2B5EF4-FFF2-40B4-BE49-F238E27FC236}">
                      <a16:creationId xmlns:a16="http://schemas.microsoft.com/office/drawing/2014/main" id="{F3720722-E200-5C4F-AB1C-7366A0A5477B}"/>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918389E7-68F8-2A4B-BC85-A5D9C6E80545}"/>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1B37B858-779E-094F-B3F9-0D710C38B07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68ED2BA5-CB56-8042-84B7-96DCFAA10D0A}"/>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96401BD-DFEC-6A4D-BACA-B1657FB8B888}"/>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206BBEAA-2FEF-B04E-AF5A-2E60F3952070}"/>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D58493F-FBB7-734B-9F1C-E8811E5F7AB7}"/>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20767AD1-4DA4-3942-A6FF-51F598A9FF8A}"/>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0DB6F49B-0137-D34F-822C-3C78AE3BD56F}"/>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77F28461-DBAF-B44F-AE80-F80F513A0717}"/>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D2D99752-F4F5-954A-B14A-A6F720F2111A}"/>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F3E6AEBF-56D0-3947-9A76-CEB9D9A58C1C}"/>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9" name="Freeform 668">
                  <a:extLst>
                    <a:ext uri="{FF2B5EF4-FFF2-40B4-BE49-F238E27FC236}">
                      <a16:creationId xmlns:a16="http://schemas.microsoft.com/office/drawing/2014/main" id="{81339174-3BE7-7F48-93EE-6E8E57AB333F}"/>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FF71F60E-21A9-464A-8D9D-96FF5CFD06B7}"/>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BF7E0593-911C-314A-B0EB-403CC2B085FA}"/>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D202E4E9-435B-3546-8D9D-EADFF3E0EA85}"/>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335C266E-DE1A-E546-8BD6-935D28659FC1}"/>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94EC91CD-CA28-584E-943A-265EE50EC661}"/>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0" name="Freeform 519">
                <a:extLst>
                  <a:ext uri="{FF2B5EF4-FFF2-40B4-BE49-F238E27FC236}">
                    <a16:creationId xmlns:a16="http://schemas.microsoft.com/office/drawing/2014/main" id="{4D6AFDB2-BBE9-CE42-B195-EADC9571FE8F}"/>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9F06BA30-F863-DB49-A486-08021334A2EC}"/>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71" name="Graphic 4">
              <a:extLst>
                <a:ext uri="{FF2B5EF4-FFF2-40B4-BE49-F238E27FC236}">
                  <a16:creationId xmlns:a16="http://schemas.microsoft.com/office/drawing/2014/main" id="{D33836E0-8F91-D948-9B7E-25CEA330F0B0}"/>
                </a:ext>
              </a:extLst>
            </p:cNvPr>
            <p:cNvGrpSpPr/>
            <p:nvPr/>
          </p:nvGrpSpPr>
          <p:grpSpPr>
            <a:xfrm>
              <a:off x="4615814" y="1067990"/>
              <a:ext cx="1534477" cy="127873"/>
              <a:chOff x="4615814" y="1067990"/>
              <a:chExt cx="1534477" cy="127873"/>
            </a:xfrm>
          </p:grpSpPr>
          <p:sp>
            <p:nvSpPr>
              <p:cNvPr id="509" name="Freeform 508">
                <a:extLst>
                  <a:ext uri="{FF2B5EF4-FFF2-40B4-BE49-F238E27FC236}">
                    <a16:creationId xmlns:a16="http://schemas.microsoft.com/office/drawing/2014/main" id="{7B9AD1B0-795E-C648-BF13-137806BEF600}"/>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0" name="Freeform 509">
                <a:extLst>
                  <a:ext uri="{FF2B5EF4-FFF2-40B4-BE49-F238E27FC236}">
                    <a16:creationId xmlns:a16="http://schemas.microsoft.com/office/drawing/2014/main" id="{859A0FEC-AF1E-C449-9460-227328568B92}"/>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1" name="Freeform 510">
                <a:extLst>
                  <a:ext uri="{FF2B5EF4-FFF2-40B4-BE49-F238E27FC236}">
                    <a16:creationId xmlns:a16="http://schemas.microsoft.com/office/drawing/2014/main" id="{9961D0C8-287C-E247-B854-499765ED8B9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2" name="Freeform 511">
                <a:extLst>
                  <a:ext uri="{FF2B5EF4-FFF2-40B4-BE49-F238E27FC236}">
                    <a16:creationId xmlns:a16="http://schemas.microsoft.com/office/drawing/2014/main" id="{F14A4876-5D94-6F43-94F3-5A70ECFFB8E0}"/>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3" name="Freeform 512">
                <a:extLst>
                  <a:ext uri="{FF2B5EF4-FFF2-40B4-BE49-F238E27FC236}">
                    <a16:creationId xmlns:a16="http://schemas.microsoft.com/office/drawing/2014/main" id="{64E6BB74-F374-8147-8E0B-71879F1A9838}"/>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4" name="Freeform 513">
                <a:extLst>
                  <a:ext uri="{FF2B5EF4-FFF2-40B4-BE49-F238E27FC236}">
                    <a16:creationId xmlns:a16="http://schemas.microsoft.com/office/drawing/2014/main" id="{05706DE0-DA88-2B40-9FED-07E359BDA1A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ABF164A9-CC00-604E-9612-78D60B0891DE}"/>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6" name="Freeform 515">
                <a:extLst>
                  <a:ext uri="{FF2B5EF4-FFF2-40B4-BE49-F238E27FC236}">
                    <a16:creationId xmlns:a16="http://schemas.microsoft.com/office/drawing/2014/main" id="{BF789A10-5074-5E48-BF99-A6EA95E98886}"/>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7" name="Freeform 516">
                <a:extLst>
                  <a:ext uri="{FF2B5EF4-FFF2-40B4-BE49-F238E27FC236}">
                    <a16:creationId xmlns:a16="http://schemas.microsoft.com/office/drawing/2014/main" id="{23BF8FF9-ACD6-B245-BBCC-6BBDA9E3CCC1}"/>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89B7C4E7-BFE4-1C42-90EB-74B396FA7BF3}"/>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72" name="Graphic 4">
              <a:extLst>
                <a:ext uri="{FF2B5EF4-FFF2-40B4-BE49-F238E27FC236}">
                  <a16:creationId xmlns:a16="http://schemas.microsoft.com/office/drawing/2014/main" id="{62BA2AB4-CC30-FD4C-8312-D126E33CDEF0}"/>
                </a:ext>
              </a:extLst>
            </p:cNvPr>
            <p:cNvGrpSpPr/>
            <p:nvPr/>
          </p:nvGrpSpPr>
          <p:grpSpPr>
            <a:xfrm>
              <a:off x="4965858" y="1238726"/>
              <a:ext cx="1416605" cy="128587"/>
              <a:chOff x="4965858" y="1238726"/>
              <a:chExt cx="1416605" cy="128587"/>
            </a:xfrm>
          </p:grpSpPr>
          <p:sp>
            <p:nvSpPr>
              <p:cNvPr id="473" name="Freeform 472">
                <a:extLst>
                  <a:ext uri="{FF2B5EF4-FFF2-40B4-BE49-F238E27FC236}">
                    <a16:creationId xmlns:a16="http://schemas.microsoft.com/office/drawing/2014/main" id="{6509A45A-EA5E-214C-B6EA-65CBAC18B923}"/>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B693F67D-2890-804E-A7B1-89CC6156CFD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CBDD61B2-558E-EB47-A8D9-DF57593FB563}"/>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5776EB2F-6706-484C-B21E-A1B9210D8735}"/>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279F0551-0D01-EF47-A707-0D3408F4FD6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8" name="Freeform 497">
                <a:extLst>
                  <a:ext uri="{FF2B5EF4-FFF2-40B4-BE49-F238E27FC236}">
                    <a16:creationId xmlns:a16="http://schemas.microsoft.com/office/drawing/2014/main" id="{1619744B-4C25-2D48-8720-7D51DC9FC8B1}"/>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60DF0F67-4353-8840-AC4F-F86903F40BD7}"/>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B6CB827A-3BC6-0745-A301-8E616F9A4891}"/>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31EFD271-D7C3-8D47-BF6A-4FDAECFDF553}"/>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B0E9476-0E80-2741-AA95-862F283F8FF2}"/>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4" name="Rectangle 3">
            <a:extLst>
              <a:ext uri="{FF2B5EF4-FFF2-40B4-BE49-F238E27FC236}">
                <a16:creationId xmlns:a16="http://schemas.microsoft.com/office/drawing/2014/main" id="{92936656-B94A-6CA5-D40D-1C8DF39D301F}"/>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63CB8F7E-F0A6-34A1-27E8-8E42B441BC87}"/>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5" y="6594763"/>
            <a:ext cx="2392080"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3" name="Picture Placeholder 52">
            <a:extLst>
              <a:ext uri="{FF2B5EF4-FFF2-40B4-BE49-F238E27FC236}">
                <a16:creationId xmlns:a16="http://schemas.microsoft.com/office/drawing/2014/main" id="{6230EC48-5B6A-9942-9FBF-14B4F6033A44}"/>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84612490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6"/>
            <a:ext cx="4174526" cy="3690885"/>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4" name="Picture Placeholder 103">
            <a:extLst>
              <a:ext uri="{FF2B5EF4-FFF2-40B4-BE49-F238E27FC236}">
                <a16:creationId xmlns:a16="http://schemas.microsoft.com/office/drawing/2014/main" id="{54051B8E-7186-ED46-BFA3-8240E84B794A}"/>
              </a:ext>
            </a:extLst>
          </p:cNvPr>
          <p:cNvSpPr>
            <a:spLocks noGrp="1"/>
          </p:cNvSpPr>
          <p:nvPr>
            <p:ph type="pic" sz="quarter" idx="41"/>
          </p:nvPr>
        </p:nvSpPr>
        <p:spPr>
          <a:xfrm>
            <a:off x="361694" y="472749"/>
            <a:ext cx="6781936" cy="9229189"/>
          </a:xfrm>
          <a:custGeom>
            <a:avLst/>
            <a:gdLst>
              <a:gd name="connsiteX0" fmla="*/ 215873 w 6781936"/>
              <a:gd name="connsiteY0" fmla="*/ 9081722 h 9229189"/>
              <a:gd name="connsiteX1" fmla="*/ 68489 w 6781936"/>
              <a:gd name="connsiteY1" fmla="*/ 9229189 h 9229189"/>
              <a:gd name="connsiteX2" fmla="*/ 67321 w 6781936"/>
              <a:gd name="connsiteY2" fmla="*/ 9229189 h 9229189"/>
              <a:gd name="connsiteX3" fmla="*/ 279371 w 6781936"/>
              <a:gd name="connsiteY3" fmla="*/ 9018677 h 9229189"/>
              <a:gd name="connsiteX4" fmla="*/ 490001 w 6781936"/>
              <a:gd name="connsiteY4" fmla="*/ 9229189 h 9229189"/>
              <a:gd name="connsiteX5" fmla="*/ 487961 w 6781936"/>
              <a:gd name="connsiteY5" fmla="*/ 9229189 h 9229189"/>
              <a:gd name="connsiteX6" fmla="*/ 278353 w 6781936"/>
              <a:gd name="connsiteY6" fmla="*/ 9019699 h 9229189"/>
              <a:gd name="connsiteX7" fmla="*/ 278756 w 6781936"/>
              <a:gd name="connsiteY7" fmla="*/ 9019298 h 9229189"/>
              <a:gd name="connsiteX8" fmla="*/ 278756 w 6781936"/>
              <a:gd name="connsiteY8" fmla="*/ 9019297 h 9229189"/>
              <a:gd name="connsiteX9" fmla="*/ 0 w 6781936"/>
              <a:gd name="connsiteY9" fmla="*/ 8740543 h 9229189"/>
              <a:gd name="connsiteX10" fmla="*/ 97131 w 6781936"/>
              <a:gd name="connsiteY10" fmla="*/ 8837675 h 9229189"/>
              <a:gd name="connsiteX11" fmla="*/ 0 w 6781936"/>
              <a:gd name="connsiteY11" fmla="*/ 8740545 h 9229189"/>
              <a:gd name="connsiteX12" fmla="*/ 341327 w 6781936"/>
              <a:gd name="connsiteY12" fmla="*/ 8457967 h 9229189"/>
              <a:gd name="connsiteX13" fmla="*/ 588978 w 6781936"/>
              <a:gd name="connsiteY13" fmla="*/ 8705548 h 9229189"/>
              <a:gd name="connsiteX14" fmla="*/ 588036 w 6781936"/>
              <a:gd name="connsiteY14" fmla="*/ 8706491 h 9229189"/>
              <a:gd name="connsiteX15" fmla="*/ 2143865 w 6781936"/>
              <a:gd name="connsiteY15" fmla="*/ 7151730 h 9229189"/>
              <a:gd name="connsiteX16" fmla="*/ 1832890 w 6781936"/>
              <a:gd name="connsiteY16" fmla="*/ 7462705 h 9229189"/>
              <a:gd name="connsiteX17" fmla="*/ 2143865 w 6781936"/>
              <a:gd name="connsiteY17" fmla="*/ 7773680 h 9229189"/>
              <a:gd name="connsiteX18" fmla="*/ 2454840 w 6781936"/>
              <a:gd name="connsiteY18" fmla="*/ 7462705 h 9229189"/>
              <a:gd name="connsiteX19" fmla="*/ 1522925 w 6781936"/>
              <a:gd name="connsiteY19" fmla="*/ 7150761 h 9229189"/>
              <a:gd name="connsiteX20" fmla="*/ 1210743 w 6781936"/>
              <a:gd name="connsiteY20" fmla="*/ 7462942 h 9229189"/>
              <a:gd name="connsiteX21" fmla="*/ 1211642 w 6781936"/>
              <a:gd name="connsiteY21" fmla="*/ 7463833 h 9229189"/>
              <a:gd name="connsiteX22" fmla="*/ 901440 w 6781936"/>
              <a:gd name="connsiteY22" fmla="*/ 7774035 h 9229189"/>
              <a:gd name="connsiteX23" fmla="*/ 1211659 w 6781936"/>
              <a:gd name="connsiteY23" fmla="*/ 8084255 h 9229189"/>
              <a:gd name="connsiteX24" fmla="*/ 1211618 w 6781936"/>
              <a:gd name="connsiteY24" fmla="*/ 8084296 h 9229189"/>
              <a:gd name="connsiteX25" fmla="*/ 1211464 w 6781936"/>
              <a:gd name="connsiteY25" fmla="*/ 8084141 h 9229189"/>
              <a:gd name="connsiteX26" fmla="*/ 900489 w 6781936"/>
              <a:gd name="connsiteY26" fmla="*/ 8395116 h 9229189"/>
              <a:gd name="connsiteX27" fmla="*/ 1211464 w 6781936"/>
              <a:gd name="connsiteY27" fmla="*/ 8706090 h 9229189"/>
              <a:gd name="connsiteX28" fmla="*/ 1521536 w 6781936"/>
              <a:gd name="connsiteY28" fmla="*/ 8396019 h 9229189"/>
              <a:gd name="connsiteX29" fmla="*/ 1521689 w 6781936"/>
              <a:gd name="connsiteY29" fmla="*/ 8396174 h 9229189"/>
              <a:gd name="connsiteX30" fmla="*/ 1832709 w 6781936"/>
              <a:gd name="connsiteY30" fmla="*/ 8085243 h 9229189"/>
              <a:gd name="connsiteX31" fmla="*/ 1522489 w 6781936"/>
              <a:gd name="connsiteY31" fmla="*/ 7774936 h 9229189"/>
              <a:gd name="connsiteX32" fmla="*/ 1523390 w 6781936"/>
              <a:gd name="connsiteY32" fmla="*/ 7774035 h 9229189"/>
              <a:gd name="connsiteX33" fmla="*/ 1423638 w 6781936"/>
              <a:gd name="connsiteY33" fmla="*/ 7674284 h 9229189"/>
              <a:gd name="connsiteX34" fmla="*/ 1522924 w 6781936"/>
              <a:gd name="connsiteY34" fmla="*/ 7772846 h 9229189"/>
              <a:gd name="connsiteX35" fmla="*/ 1832828 w 6781936"/>
              <a:gd name="connsiteY35" fmla="*/ 7462942 h 9229189"/>
              <a:gd name="connsiteX36" fmla="*/ 0 w 6781936"/>
              <a:gd name="connsiteY36" fmla="*/ 0 h 9229189"/>
              <a:gd name="connsiteX37" fmla="*/ 6781936 w 6781936"/>
              <a:gd name="connsiteY37" fmla="*/ 0 h 9229189"/>
              <a:gd name="connsiteX38" fmla="*/ 6781936 w 6781936"/>
              <a:gd name="connsiteY38" fmla="*/ 9229189 h 9229189"/>
              <a:gd name="connsiteX39" fmla="*/ 1731942 w 6781936"/>
              <a:gd name="connsiteY39" fmla="*/ 9229189 h 9229189"/>
              <a:gd name="connsiteX40" fmla="*/ 1522405 w 6781936"/>
              <a:gd name="connsiteY40" fmla="*/ 9019652 h 9229189"/>
              <a:gd name="connsiteX41" fmla="*/ 1312869 w 6781936"/>
              <a:gd name="connsiteY41" fmla="*/ 9229189 h 9229189"/>
              <a:gd name="connsiteX42" fmla="*/ 1311427 w 6781936"/>
              <a:gd name="connsiteY42" fmla="*/ 9229189 h 9229189"/>
              <a:gd name="connsiteX43" fmla="*/ 1522540 w 6781936"/>
              <a:gd name="connsiteY43" fmla="*/ 9017956 h 9229189"/>
              <a:gd name="connsiteX44" fmla="*/ 1211477 w 6781936"/>
              <a:gd name="connsiteY44" fmla="*/ 8707070 h 9229189"/>
              <a:gd name="connsiteX45" fmla="*/ 900590 w 6781936"/>
              <a:gd name="connsiteY45" fmla="*/ 9018132 h 9229189"/>
              <a:gd name="connsiteX46" fmla="*/ 1111766 w 6781936"/>
              <a:gd name="connsiteY46" fmla="*/ 9229189 h 9229189"/>
              <a:gd name="connsiteX47" fmla="*/ 1110016 w 6781936"/>
              <a:gd name="connsiteY47" fmla="*/ 9229189 h 9229189"/>
              <a:gd name="connsiteX48" fmla="*/ 900224 w 6781936"/>
              <a:gd name="connsiteY48" fmla="*/ 9019397 h 9229189"/>
              <a:gd name="connsiteX49" fmla="*/ 690432 w 6781936"/>
              <a:gd name="connsiteY49" fmla="*/ 9229189 h 9229189"/>
              <a:gd name="connsiteX50" fmla="*/ 688444 w 6781936"/>
              <a:gd name="connsiteY50" fmla="*/ 9229189 h 9229189"/>
              <a:gd name="connsiteX51" fmla="*/ 900165 w 6781936"/>
              <a:gd name="connsiteY51" fmla="*/ 9017348 h 9229189"/>
              <a:gd name="connsiteX52" fmla="*/ 899646 w 6781936"/>
              <a:gd name="connsiteY52" fmla="*/ 9016829 h 9229189"/>
              <a:gd name="connsiteX53" fmla="*/ 1209887 w 6781936"/>
              <a:gd name="connsiteY53" fmla="*/ 8706588 h 9229189"/>
              <a:gd name="connsiteX54" fmla="*/ 899305 w 6781936"/>
              <a:gd name="connsiteY54" fmla="*/ 8396006 h 9229189"/>
              <a:gd name="connsiteX55" fmla="*/ 899448 w 6781936"/>
              <a:gd name="connsiteY55" fmla="*/ 8395863 h 9229189"/>
              <a:gd name="connsiteX56" fmla="*/ 899488 w 6781936"/>
              <a:gd name="connsiteY56" fmla="*/ 8395903 h 9229189"/>
              <a:gd name="connsiteX57" fmla="*/ 1210507 w 6781936"/>
              <a:gd name="connsiteY57" fmla="*/ 8084972 h 9229189"/>
              <a:gd name="connsiteX58" fmla="*/ 899576 w 6781936"/>
              <a:gd name="connsiteY58" fmla="*/ 7773953 h 9229189"/>
              <a:gd name="connsiteX59" fmla="*/ 589366 w 6781936"/>
              <a:gd name="connsiteY59" fmla="*/ 8084075 h 9229189"/>
              <a:gd name="connsiteX60" fmla="*/ 589326 w 6781936"/>
              <a:gd name="connsiteY60" fmla="*/ 8084034 h 9229189"/>
              <a:gd name="connsiteX61" fmla="*/ 278395 w 6781936"/>
              <a:gd name="connsiteY61" fmla="*/ 8395053 h 9229189"/>
              <a:gd name="connsiteX62" fmla="*/ 278515 w 6781936"/>
              <a:gd name="connsiteY62" fmla="*/ 8395173 h 9229189"/>
              <a:gd name="connsiteX63" fmla="*/ 0 w 6781936"/>
              <a:gd name="connsiteY63" fmla="*/ 8673687 h 9229189"/>
              <a:gd name="connsiteX64" fmla="*/ 0 w 6781936"/>
              <a:gd name="connsiteY64" fmla="*/ 8673557 h 9229189"/>
              <a:gd name="connsiteX65" fmla="*/ 276777 w 6781936"/>
              <a:gd name="connsiteY65" fmla="*/ 8396704 h 9229189"/>
              <a:gd name="connsiteX66" fmla="*/ 0 w 6781936"/>
              <a:gd name="connsiteY66" fmla="*/ 8120005 h 9229189"/>
              <a:gd name="connsiteX67" fmla="*/ 0 w 6781936"/>
              <a:gd name="connsiteY67" fmla="*/ 8118233 h 9229189"/>
              <a:gd name="connsiteX68" fmla="*/ 277228 w 6781936"/>
              <a:gd name="connsiteY68" fmla="*/ 8395538 h 9229189"/>
              <a:gd name="connsiteX69" fmla="*/ 588247 w 6781936"/>
              <a:gd name="connsiteY69" fmla="*/ 8084607 h 9229189"/>
              <a:gd name="connsiteX70" fmla="*/ 277665 w 6781936"/>
              <a:gd name="connsiteY70" fmla="*/ 7773938 h 9229189"/>
              <a:gd name="connsiteX71" fmla="*/ 278756 w 6781936"/>
              <a:gd name="connsiteY71" fmla="*/ 7772847 h 9229189"/>
              <a:gd name="connsiteX72" fmla="*/ 0 w 6781936"/>
              <a:gd name="connsiteY72" fmla="*/ 7496127 h 9229189"/>
              <a:gd name="connsiteX73" fmla="*/ 0 w 6781936"/>
              <a:gd name="connsiteY73" fmla="*/ 4495779 h 9229189"/>
              <a:gd name="connsiteX74" fmla="*/ 3826583 w 6781936"/>
              <a:gd name="connsiteY74" fmla="*/ 4495779 h 9229189"/>
              <a:gd name="connsiteX75" fmla="*/ 3826583 w 6781936"/>
              <a:gd name="connsiteY75" fmla="*/ 804894 h 9229189"/>
              <a:gd name="connsiteX76" fmla="*/ 0 w 6781936"/>
              <a:gd name="connsiteY76"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781936" h="9229189">
                <a:moveTo>
                  <a:pt x="215873" y="9081722"/>
                </a:moveTo>
                <a:lnTo>
                  <a:pt x="68489" y="9229189"/>
                </a:lnTo>
                <a:lnTo>
                  <a:pt x="67321" y="9229189"/>
                </a:lnTo>
                <a:close/>
                <a:moveTo>
                  <a:pt x="279371" y="9018677"/>
                </a:moveTo>
                <a:lnTo>
                  <a:pt x="490001" y="9229189"/>
                </a:lnTo>
                <a:lnTo>
                  <a:pt x="487961" y="9229189"/>
                </a:lnTo>
                <a:lnTo>
                  <a:pt x="278353" y="9019699"/>
                </a:lnTo>
                <a:lnTo>
                  <a:pt x="278756" y="9019298"/>
                </a:lnTo>
                <a:lnTo>
                  <a:pt x="278756" y="9019297"/>
                </a:lnTo>
                <a:close/>
                <a:moveTo>
                  <a:pt x="0" y="8740543"/>
                </a:moveTo>
                <a:lnTo>
                  <a:pt x="97131" y="8837675"/>
                </a:lnTo>
                <a:lnTo>
                  <a:pt x="0" y="8740545"/>
                </a:lnTo>
                <a:close/>
                <a:moveTo>
                  <a:pt x="341327" y="8457967"/>
                </a:moveTo>
                <a:lnTo>
                  <a:pt x="588978" y="8705548"/>
                </a:lnTo>
                <a:lnTo>
                  <a:pt x="588036" y="8706491"/>
                </a:lnTo>
                <a:close/>
                <a:moveTo>
                  <a:pt x="2143865" y="7151730"/>
                </a:moveTo>
                <a:lnTo>
                  <a:pt x="1832890" y="7462705"/>
                </a:lnTo>
                <a:lnTo>
                  <a:pt x="2143865" y="7773680"/>
                </a:lnTo>
                <a:lnTo>
                  <a:pt x="2454840" y="7462705"/>
                </a:lnTo>
                <a:close/>
                <a:moveTo>
                  <a:pt x="1522925" y="7150761"/>
                </a:moveTo>
                <a:lnTo>
                  <a:pt x="1210743" y="7462942"/>
                </a:lnTo>
                <a:lnTo>
                  <a:pt x="1211642" y="7463833"/>
                </a:lnTo>
                <a:lnTo>
                  <a:pt x="901440" y="7774035"/>
                </a:lnTo>
                <a:lnTo>
                  <a:pt x="1211659" y="8084255"/>
                </a:lnTo>
                <a:lnTo>
                  <a:pt x="1211618" y="8084296"/>
                </a:lnTo>
                <a:lnTo>
                  <a:pt x="1211464" y="8084141"/>
                </a:lnTo>
                <a:lnTo>
                  <a:pt x="900489" y="8395116"/>
                </a:lnTo>
                <a:lnTo>
                  <a:pt x="1211464" y="8706090"/>
                </a:lnTo>
                <a:lnTo>
                  <a:pt x="1521536" y="8396019"/>
                </a:lnTo>
                <a:lnTo>
                  <a:pt x="1521689" y="8396174"/>
                </a:lnTo>
                <a:lnTo>
                  <a:pt x="1832709" y="8085243"/>
                </a:lnTo>
                <a:lnTo>
                  <a:pt x="1522489" y="7774936"/>
                </a:lnTo>
                <a:lnTo>
                  <a:pt x="1523390" y="7774035"/>
                </a:lnTo>
                <a:lnTo>
                  <a:pt x="1423638" y="7674284"/>
                </a:lnTo>
                <a:lnTo>
                  <a:pt x="1522924" y="7772846"/>
                </a:lnTo>
                <a:lnTo>
                  <a:pt x="1832828" y="7462942"/>
                </a:lnTo>
                <a:close/>
                <a:moveTo>
                  <a:pt x="0" y="0"/>
                </a:moveTo>
                <a:lnTo>
                  <a:pt x="6781936" y="0"/>
                </a:lnTo>
                <a:lnTo>
                  <a:pt x="6781936" y="9229189"/>
                </a:lnTo>
                <a:lnTo>
                  <a:pt x="1731942" y="9229189"/>
                </a:lnTo>
                <a:lnTo>
                  <a:pt x="1522405" y="9019652"/>
                </a:lnTo>
                <a:lnTo>
                  <a:pt x="1312869" y="9229189"/>
                </a:lnTo>
                <a:lnTo>
                  <a:pt x="1311427" y="9229189"/>
                </a:lnTo>
                <a:lnTo>
                  <a:pt x="1522540" y="9017956"/>
                </a:lnTo>
                <a:lnTo>
                  <a:pt x="1211477" y="8707070"/>
                </a:lnTo>
                <a:lnTo>
                  <a:pt x="900590" y="9018132"/>
                </a:lnTo>
                <a:lnTo>
                  <a:pt x="1111766" y="9229189"/>
                </a:lnTo>
                <a:lnTo>
                  <a:pt x="1110016" y="9229189"/>
                </a:lnTo>
                <a:lnTo>
                  <a:pt x="900224" y="9019397"/>
                </a:lnTo>
                <a:lnTo>
                  <a:pt x="690432" y="9229189"/>
                </a:lnTo>
                <a:lnTo>
                  <a:pt x="688444" y="9229189"/>
                </a:lnTo>
                <a:lnTo>
                  <a:pt x="900165" y="9017348"/>
                </a:lnTo>
                <a:lnTo>
                  <a:pt x="899646" y="9016829"/>
                </a:lnTo>
                <a:lnTo>
                  <a:pt x="1209887" y="8706588"/>
                </a:lnTo>
                <a:lnTo>
                  <a:pt x="899305" y="8396006"/>
                </a:lnTo>
                <a:lnTo>
                  <a:pt x="899448" y="8395863"/>
                </a:lnTo>
                <a:lnTo>
                  <a:pt x="899488" y="8395903"/>
                </a:lnTo>
                <a:lnTo>
                  <a:pt x="1210507" y="8084972"/>
                </a:lnTo>
                <a:lnTo>
                  <a:pt x="899576" y="7773953"/>
                </a:lnTo>
                <a:lnTo>
                  <a:pt x="589366" y="8084075"/>
                </a:lnTo>
                <a:lnTo>
                  <a:pt x="589326" y="8084034"/>
                </a:lnTo>
                <a:lnTo>
                  <a:pt x="278395" y="8395053"/>
                </a:lnTo>
                <a:lnTo>
                  <a:pt x="278515" y="8395173"/>
                </a:lnTo>
                <a:lnTo>
                  <a:pt x="0" y="8673687"/>
                </a:lnTo>
                <a:lnTo>
                  <a:pt x="0" y="8673557"/>
                </a:lnTo>
                <a:lnTo>
                  <a:pt x="276777" y="8396704"/>
                </a:lnTo>
                <a:lnTo>
                  <a:pt x="0" y="8120005"/>
                </a:lnTo>
                <a:lnTo>
                  <a:pt x="0" y="8118233"/>
                </a:lnTo>
                <a:lnTo>
                  <a:pt x="277228" y="8395538"/>
                </a:lnTo>
                <a:lnTo>
                  <a:pt x="588247" y="8084607"/>
                </a:lnTo>
                <a:lnTo>
                  <a:pt x="277665" y="7773938"/>
                </a:lnTo>
                <a:lnTo>
                  <a:pt x="278756" y="7772847"/>
                </a:lnTo>
                <a:lnTo>
                  <a:pt x="0" y="7496127"/>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grpSp>
        <p:nvGrpSpPr>
          <p:cNvPr id="81" name="Group 80">
            <a:extLst>
              <a:ext uri="{FF2B5EF4-FFF2-40B4-BE49-F238E27FC236}">
                <a16:creationId xmlns:a16="http://schemas.microsoft.com/office/drawing/2014/main" id="{C5588AED-56DD-DB4D-9C84-93FCAD6731A0}"/>
              </a:ext>
            </a:extLst>
          </p:cNvPr>
          <p:cNvGrpSpPr/>
          <p:nvPr userDrawn="1"/>
        </p:nvGrpSpPr>
        <p:grpSpPr>
          <a:xfrm>
            <a:off x="135375" y="7623509"/>
            <a:ext cx="2590078" cy="2250924"/>
            <a:chOff x="-220413" y="5470274"/>
            <a:chExt cx="2590079" cy="2250924"/>
          </a:xfrm>
        </p:grpSpPr>
        <p:sp>
          <p:nvSpPr>
            <p:cNvPr id="82" name="Freeform 81">
              <a:extLst>
                <a:ext uri="{FF2B5EF4-FFF2-40B4-BE49-F238E27FC236}">
                  <a16:creationId xmlns:a16="http://schemas.microsoft.com/office/drawing/2014/main" id="{61FE8491-FC71-6E4C-89EC-3D542256B445}"/>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57002ED-A16C-4A48-B204-77A789F5C920}"/>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D56F8157-B6DD-494D-9ED1-FEA5E7D0E500}"/>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1697B2EA-B986-A849-A1AA-53F9F9B54D5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19BE3A7F-D35B-1D49-9006-6A60087807B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088043D3-B577-4F49-BEB7-739571F35EE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AC6B0B02-D62A-D741-9C26-E4CB94B05995}"/>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90257E80-BD1F-7446-9818-2ECBE0C1B3B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686A58B8-6778-7E47-BC1C-46DEF49094CD}"/>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32B872EF-7BF4-8E4B-9567-0EF5A82B3D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B736276B-CF26-CA43-9770-A660CBE4AD6C}"/>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FEB0E57B-011F-E44C-B932-78E9755D5752}"/>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6BE1BAC7-BCEA-F64A-9E0B-36E283E04B26}"/>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C93C8C0B-FB80-2440-AF60-4463CA55C1A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B13510DC-D5FE-3D47-86C7-428E03EAC491}"/>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CF2B8C82-A22F-2940-A581-1812C3F4A0BF}"/>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BAE497C-0D6A-3446-BD01-FC64B522DE6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52D0E8A2-511B-904D-8EB9-96DB62CC260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00" name="Slide Number Placeholder 5">
            <a:extLst>
              <a:ext uri="{FF2B5EF4-FFF2-40B4-BE49-F238E27FC236}">
                <a16:creationId xmlns:a16="http://schemas.microsoft.com/office/drawing/2014/main" id="{83960161-A61D-6B4B-A296-0BCF9509109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40928" y="6920404"/>
            <a:ext cx="6832572" cy="310817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1081382"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156750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Photo Slide 1">
    <p:spTree>
      <p:nvGrpSpPr>
        <p:cNvPr id="1" name=""/>
        <p:cNvGrpSpPr/>
        <p:nvPr/>
      </p:nvGrpSpPr>
      <p:grpSpPr>
        <a:xfrm>
          <a:off x="0" y="0"/>
          <a:ext cx="0" cy="0"/>
          <a:chOff x="0" y="0"/>
          <a:chExt cx="0" cy="0"/>
        </a:xfrm>
      </p:grpSpPr>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5841636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Generation Blockchain</a:t>
            </a:r>
            <a:endParaRPr lang="en-IE"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8E2F91"/>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61" r:id="rId4"/>
    <p:sldLayoutId id="2147483689" r:id="rId5"/>
    <p:sldLayoutId id="2147483672" r:id="rId6"/>
    <p:sldLayoutId id="2147483684" r:id="rId7"/>
    <p:sldLayoutId id="2147483681" r:id="rId8"/>
    <p:sldLayoutId id="2147483695" r:id="rId9"/>
    <p:sldLayoutId id="2147483694" r:id="rId10"/>
    <p:sldLayoutId id="2147483662" r:id="rId11"/>
    <p:sldLayoutId id="2147483682" r:id="rId12"/>
    <p:sldLayoutId id="2147483663" r:id="rId13"/>
    <p:sldLayoutId id="2147483664" r:id="rId14"/>
    <p:sldLayoutId id="2147483693" r:id="rId15"/>
    <p:sldLayoutId id="2147483665" r:id="rId16"/>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hyperlink" Target="https://www.youtube.com/watch?v=RO56Zir_mgs" TargetMode="External"/><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forms.gle/WPqinMwXQCk6vWGv6" TargetMode="External"/><Relationship Id="rId7" Type="http://schemas.openxmlformats.org/officeDocument/2006/relationships/image" Target="../media/image21.pn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6.xml"/><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1A7443-50AF-6841-9B83-DE994FF30474}"/>
              </a:ext>
            </a:extLst>
          </p:cNvPr>
          <p:cNvSpPr>
            <a:spLocks noGrp="1"/>
          </p:cNvSpPr>
          <p:nvPr>
            <p:ph type="body" sz="quarter" idx="17"/>
          </p:nvPr>
        </p:nvSpPr>
        <p:spPr/>
        <p:txBody>
          <a:bodyPr/>
          <a:lstStyle/>
          <a:p>
            <a:r>
              <a:rPr lang="en-US" b="1" dirty="0"/>
              <a:t>2022-2024</a:t>
            </a:r>
          </a:p>
          <a:p>
            <a:r>
              <a:rPr lang="en-US" dirty="0"/>
              <a:t>OERS</a:t>
            </a:r>
          </a:p>
        </p:txBody>
      </p:sp>
      <p:sp>
        <p:nvSpPr>
          <p:cNvPr id="9" name="Text Placeholder 8">
            <a:extLst>
              <a:ext uri="{FF2B5EF4-FFF2-40B4-BE49-F238E27FC236}">
                <a16:creationId xmlns:a16="http://schemas.microsoft.com/office/drawing/2014/main" id="{66BF8509-8F0B-6D46-898D-B662022E8B4C}"/>
              </a:ext>
            </a:extLst>
          </p:cNvPr>
          <p:cNvSpPr>
            <a:spLocks noGrp="1"/>
          </p:cNvSpPr>
          <p:nvPr>
            <p:ph type="body" sz="quarter" idx="18"/>
          </p:nvPr>
        </p:nvSpPr>
        <p:spPr>
          <a:xfrm>
            <a:off x="2204238" y="9981336"/>
            <a:ext cx="2791967" cy="419205"/>
          </a:xfrm>
        </p:spPr>
        <p:txBody>
          <a:bodyPr/>
          <a:lstStyle/>
          <a:p>
            <a:r>
              <a:rPr lang="en-US" dirty="0"/>
              <a:t>Frankfurt School of Finance &amp; Management</a:t>
            </a:r>
          </a:p>
        </p:txBody>
      </p:sp>
      <p:pic>
        <p:nvPicPr>
          <p:cNvPr id="13" name="Picture Placeholder 12">
            <a:extLst>
              <a:ext uri="{FF2B5EF4-FFF2-40B4-BE49-F238E27FC236}">
                <a16:creationId xmlns:a16="http://schemas.microsoft.com/office/drawing/2014/main" id="{94A26A15-0AB6-DF4A-BE6C-6CCC6135B605}"/>
              </a:ext>
            </a:extLst>
          </p:cNvPr>
          <p:cNvPicPr>
            <a:picLocks noGrp="1" noChangeAspect="1"/>
          </p:cNvPicPr>
          <p:nvPr>
            <p:ph type="pic" sz="quarter" idx="43"/>
          </p:nvPr>
        </p:nvPicPr>
        <p:blipFill>
          <a:blip r:embed="rId2" cstate="screen">
            <a:extLst>
              <a:ext uri="{28A0092B-C50C-407E-A947-70E740481C1C}">
                <a14:useLocalDpi xmlns:a14="http://schemas.microsoft.com/office/drawing/2010/main"/>
              </a:ext>
            </a:extLst>
          </a:blip>
          <a:srcRect/>
          <a:stretch/>
        </p:blipFill>
        <p:spPr/>
      </p:pic>
      <p:sp>
        <p:nvSpPr>
          <p:cNvPr id="5" name="Text Placeholder 18">
            <a:extLst>
              <a:ext uri="{FF2B5EF4-FFF2-40B4-BE49-F238E27FC236}">
                <a16:creationId xmlns:a16="http://schemas.microsoft.com/office/drawing/2014/main" id="{805C8FCC-1A2D-B64B-A082-2905F3985134}"/>
              </a:ext>
            </a:extLst>
          </p:cNvPr>
          <p:cNvSpPr>
            <a:spLocks noGrp="1"/>
          </p:cNvSpPr>
          <p:nvPr/>
        </p:nvSpPr>
        <p:spPr>
          <a:xfrm>
            <a:off x="4018472" y="9259174"/>
            <a:ext cx="3376103" cy="606265"/>
          </a:xfrm>
          <a:prstGeom prst="rect">
            <a:avLst/>
          </a:prstGeom>
        </p:spPr>
        <p:txBody>
          <a:bodyPr>
            <a:noAutofit/>
          </a:bodyPr>
          <a:lstStyle>
            <a:lvl1pPr marL="0" indent="0" algn="l" defTabSz="2073036" rtl="0" eaLnBrk="1" latinLnBrk="0" hangingPunct="1">
              <a:lnSpc>
                <a:spcPct val="100000"/>
              </a:lnSpc>
              <a:spcBef>
                <a:spcPts val="0"/>
              </a:spcBef>
              <a:buFont typeface="Arial" panose="020B0604020202020204" pitchFamily="34" charset="0"/>
              <a:buNone/>
              <a:defRPr sz="2000" b="0" i="0" kern="1200">
                <a:solidFill>
                  <a:schemeClr val="bg1"/>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t>www.</a:t>
            </a:r>
            <a:r>
              <a:rPr lang="en-US" b="1" dirty="0" err="1"/>
              <a:t>generationblockchain</a:t>
            </a:r>
            <a:r>
              <a:rPr lang="en-US" dirty="0" err="1"/>
              <a:t>.eu</a:t>
            </a:r>
            <a:endParaRPr lang="en-US" dirty="0"/>
          </a:p>
        </p:txBody>
      </p:sp>
      <p:sp>
        <p:nvSpPr>
          <p:cNvPr id="4" name="Text Placeholder 6">
            <a:extLst>
              <a:ext uri="{FF2B5EF4-FFF2-40B4-BE49-F238E27FC236}">
                <a16:creationId xmlns:a16="http://schemas.microsoft.com/office/drawing/2014/main" id="{B2A45E26-E0B7-9F3D-771D-65C1C65DDBB1}"/>
              </a:ext>
            </a:extLst>
          </p:cNvPr>
          <p:cNvSpPr txBox="1">
            <a:spLocks/>
          </p:cNvSpPr>
          <p:nvPr/>
        </p:nvSpPr>
        <p:spPr>
          <a:xfrm>
            <a:off x="605556" y="7156000"/>
            <a:ext cx="6343884" cy="1224685"/>
          </a:xfrm>
          <a:prstGeom prst="rect">
            <a:avLst/>
          </a:prstGeom>
        </p:spPr>
        <p:txBody>
          <a:bodyPr>
            <a:noAutofit/>
          </a:bodyPr>
          <a:lstStyle>
            <a:lvl1pPr marL="0" indent="0" algn="l" defTabSz="2073036" rtl="0" eaLnBrk="1" latinLnBrk="0" hangingPunct="1">
              <a:lnSpc>
                <a:spcPts val="3720"/>
              </a:lnSpc>
              <a:spcBef>
                <a:spcPts val="0"/>
              </a:spcBef>
              <a:buFont typeface="Arial" panose="020B0604020202020204" pitchFamily="34" charset="0"/>
              <a:buNone/>
              <a:defRPr sz="3600" b="1" i="0" kern="1200">
                <a:solidFill>
                  <a:schemeClr val="bg1"/>
                </a:solidFill>
                <a:latin typeface="Calibri" panose="020F0502020204030204" pitchFamily="34" charset="0"/>
                <a:ea typeface="+mn-ea"/>
                <a:cs typeface="Calibri" panose="020F0502020204030204" pitchFamily="34"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228600">
              <a:lnSpc>
                <a:spcPct val="90000"/>
              </a:lnSpc>
            </a:pPr>
            <a:r>
              <a:rPr lang="de-DE" sz="2800">
                <a:solidFill>
                  <a:srgbClr val="FFFFFF"/>
                </a:solidFill>
                <a:ea typeface="Times New Roman" panose="02020603050405020304" pitchFamily="18" charset="0"/>
              </a:rPr>
              <a:t>Program dla studiów magisterskich </a:t>
            </a:r>
            <a:endParaRPr lang="pl-PL" sz="2800">
              <a:solidFill>
                <a:srgbClr val="FFFFFF"/>
              </a:solidFill>
              <a:ea typeface="Times New Roman" panose="02020603050405020304" pitchFamily="18" charset="0"/>
            </a:endParaRPr>
          </a:p>
          <a:p>
            <a:pPr marL="228600">
              <a:lnSpc>
                <a:spcPct val="90000"/>
              </a:lnSpc>
            </a:pPr>
            <a:br>
              <a:rPr lang="de-DE" sz="2800">
                <a:solidFill>
                  <a:srgbClr val="FFFFFF"/>
                </a:solidFill>
                <a:ea typeface="Times New Roman" panose="02020603050405020304" pitchFamily="18" charset="0"/>
              </a:rPr>
            </a:br>
            <a:r>
              <a:rPr lang="de-DE" sz="2800">
                <a:solidFill>
                  <a:srgbClr val="FFFFFF"/>
                </a:solidFill>
                <a:ea typeface="Times New Roman" panose="02020603050405020304" pitchFamily="18" charset="0"/>
              </a:rPr>
              <a:t>Technologia blockchain i kryptowaluty </a:t>
            </a:r>
            <a:endParaRPr lang="pl-PL"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5397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10</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5685763"/>
            <a:ext cx="6832572" cy="161673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6003499"/>
            <a:ext cx="6143488" cy="113390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de-DE" b="1" dirty="0" err="1">
                <a:solidFill>
                  <a:srgbClr val="F79037"/>
                </a:solidFill>
                <a:effectLst/>
                <a:ea typeface="Times New Roman" panose="02020603050405020304" pitchFamily="18" charset="0"/>
              </a:rPr>
              <a:t>Ustawa</a:t>
            </a:r>
            <a:r>
              <a:rPr lang="de-DE" b="1" dirty="0">
                <a:solidFill>
                  <a:srgbClr val="F79037"/>
                </a:solidFill>
                <a:effectLst/>
                <a:ea typeface="Times New Roman" panose="02020603050405020304" pitchFamily="18" charset="0"/>
              </a:rPr>
              <a:t> o </a:t>
            </a:r>
            <a:r>
              <a:rPr lang="de-DE" b="1" dirty="0" err="1">
                <a:solidFill>
                  <a:srgbClr val="F79037"/>
                </a:solidFill>
                <a:effectLst/>
                <a:ea typeface="Times New Roman" panose="02020603050405020304" pitchFamily="18" charset="0"/>
              </a:rPr>
              <a:t>blockchainie</a:t>
            </a:r>
            <a:r>
              <a:rPr lang="de-DE" b="1" dirty="0">
                <a:solidFill>
                  <a:srgbClr val="F79037"/>
                </a:solidFill>
                <a:effectLst/>
                <a:ea typeface="Times New Roman" panose="02020603050405020304" pitchFamily="18" charset="0"/>
              </a:rPr>
              <a:t> </a:t>
            </a:r>
            <a:r>
              <a:rPr lang="de-DE" b="1" dirty="0" err="1">
                <a:solidFill>
                  <a:srgbClr val="F79037"/>
                </a:solidFill>
                <a:effectLst/>
                <a:ea typeface="Times New Roman" panose="02020603050405020304" pitchFamily="18" charset="0"/>
              </a:rPr>
              <a:t>Liechtensteinu</a:t>
            </a:r>
            <a:endParaRPr lang="de-DE" b="1" dirty="0">
              <a:solidFill>
                <a:srgbClr val="F79037"/>
              </a:solidFill>
              <a:effectLst/>
              <a:ea typeface="Times New Roman" panose="02020603050405020304" pitchFamily="18" charset="0"/>
            </a:endParaRPr>
          </a:p>
          <a:p>
            <a:pPr algn="just"/>
            <a:r>
              <a:rPr lang="pl-PL" kern="0" dirty="0">
                <a:effectLst/>
                <a:ea typeface="Times New Roman" panose="02020603050405020304" pitchFamily="18" charset="0"/>
              </a:rPr>
              <a:t>Liechtensteinowi się udało! Na początku października 2019 r. odbyło się drugie posiedzenie parlamentu Liechtensteinu w sprawie nowej ustawy Liechtenstein </a:t>
            </a:r>
            <a:r>
              <a:rPr lang="pl-PL" kern="0" dirty="0" err="1">
                <a:effectLst/>
                <a:ea typeface="Times New Roman" panose="02020603050405020304" pitchFamily="18" charset="0"/>
              </a:rPr>
              <a:t>Blockchain</a:t>
            </a:r>
            <a:r>
              <a:rPr lang="pl-PL" kern="0" dirty="0">
                <a:effectLst/>
                <a:ea typeface="Times New Roman" panose="02020603050405020304" pitchFamily="18" charset="0"/>
              </a:rPr>
              <a:t> </a:t>
            </a:r>
            <a:r>
              <a:rPr lang="pl-PL" kern="0" dirty="0" err="1">
                <a:effectLst/>
                <a:ea typeface="Times New Roman" panose="02020603050405020304" pitchFamily="18" charset="0"/>
              </a:rPr>
              <a:t>Act</a:t>
            </a:r>
            <a:r>
              <a:rPr lang="pl-PL" kern="0" dirty="0">
                <a:effectLst/>
                <a:ea typeface="Times New Roman" panose="02020603050405020304" pitchFamily="18" charset="0"/>
              </a:rPr>
              <a:t>. Podczas tego przesłuchania nie pojawiły się żadne nowe istotne kwestie. W rezultacie ustawa Liechtenstein </a:t>
            </a:r>
            <a:r>
              <a:rPr lang="pl-PL" kern="0" dirty="0" err="1">
                <a:effectLst/>
                <a:ea typeface="Times New Roman" panose="02020603050405020304" pitchFamily="18" charset="0"/>
              </a:rPr>
              <a:t>Blockchain</a:t>
            </a:r>
            <a:r>
              <a:rPr lang="pl-PL" kern="0" dirty="0">
                <a:effectLst/>
                <a:ea typeface="Times New Roman" panose="02020603050405020304" pitchFamily="18" charset="0"/>
              </a:rPr>
              <a:t> </a:t>
            </a:r>
            <a:r>
              <a:rPr lang="pl-PL" kern="0" dirty="0" err="1">
                <a:effectLst/>
                <a:ea typeface="Times New Roman" panose="02020603050405020304" pitchFamily="18" charset="0"/>
              </a:rPr>
              <a:t>Act</a:t>
            </a:r>
            <a:r>
              <a:rPr lang="pl-PL" kern="0" dirty="0">
                <a:effectLst/>
                <a:ea typeface="Times New Roman" panose="02020603050405020304" pitchFamily="18" charset="0"/>
              </a:rPr>
              <a:t> wchodzi w życie w styczniu 2020 r. i umożliwi prostą </a:t>
            </a:r>
            <a:r>
              <a:rPr lang="pl-PL" kern="0" dirty="0" err="1">
                <a:effectLst/>
                <a:ea typeface="Times New Roman" panose="02020603050405020304" pitchFamily="18" charset="0"/>
              </a:rPr>
              <a:t>tokenizację</a:t>
            </a:r>
            <a:r>
              <a:rPr lang="pl-PL" kern="0" dirty="0">
                <a:effectLst/>
                <a:ea typeface="Times New Roman" panose="02020603050405020304" pitchFamily="18" charset="0"/>
              </a:rPr>
              <a:t> wszelkiego rodzaju aktywów i praw konieczności obchodzenia prawa.</a:t>
            </a:r>
          </a:p>
          <a:p>
            <a:endParaRPr lang="en-US" dirty="0"/>
          </a:p>
          <a:p>
            <a:endParaRPr lang="en-US" dirty="0"/>
          </a:p>
          <a:p>
            <a:r>
              <a:rPr lang="en-US" dirty="0"/>
              <a:t> </a:t>
            </a:r>
          </a:p>
          <a:p>
            <a:endParaRPr lang="en-US" dirty="0"/>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6005740" cy="4502366"/>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a:solidFill>
                  <a:schemeClr val="tx1"/>
                </a:solidFill>
                <a:latin typeface="Calibri" panose="020F0502020204030204" pitchFamily="34" charset="0"/>
                <a:cs typeface="Calibri" panose="020F0502020204030204" pitchFamily="34" charset="0"/>
              </a:rPr>
              <a:t>Ten model jest naprawdę pomocny w zrozumieniu procesu i wpływu </a:t>
            </a:r>
            <a:r>
              <a:rPr lang="pl-PL" sz="1100" dirty="0" err="1">
                <a:solidFill>
                  <a:schemeClr val="tx1"/>
                </a:solidFill>
                <a:latin typeface="Calibri" panose="020F0502020204030204" pitchFamily="34" charset="0"/>
                <a:cs typeface="Calibri" panose="020F0502020204030204" pitchFamily="34" charset="0"/>
              </a:rPr>
              <a:t>tokenizacji</a:t>
            </a:r>
            <a:r>
              <a:rPr lang="pl-PL" sz="1100" dirty="0">
                <a:solidFill>
                  <a:schemeClr val="tx1"/>
                </a:solidFill>
                <a:latin typeface="Calibri" panose="020F0502020204030204" pitchFamily="34" charset="0"/>
                <a:cs typeface="Calibri" panose="020F0502020204030204" pitchFamily="34" charset="0"/>
              </a:rPr>
              <a:t>. Wszystkie zasady regulujące prawa i aktywa w zasadzie pozostają bez zmian, ale niektóre określone prawa są zmieniane przez cyfrowy charakter prawa spakowanego w </a:t>
            </a:r>
            <a:r>
              <a:rPr lang="pl-PL" sz="1100" dirty="0" err="1">
                <a:solidFill>
                  <a:schemeClr val="tx1"/>
                </a:solidFill>
                <a:latin typeface="Calibri" panose="020F0502020204030204" pitchFamily="34" charset="0"/>
                <a:cs typeface="Calibri" panose="020F0502020204030204" pitchFamily="34" charset="0"/>
              </a:rPr>
              <a:t>token</a:t>
            </a:r>
            <a:r>
              <a:rPr lang="pl-PL" sz="1100" dirty="0">
                <a:solidFill>
                  <a:schemeClr val="tx1"/>
                </a:solidFill>
                <a:latin typeface="Calibri" panose="020F0502020204030204" pitchFamily="34" charset="0"/>
                <a:cs typeface="Calibri" panose="020F0502020204030204" pitchFamily="34" charset="0"/>
              </a:rPr>
              <a:t>. Oto przykład: niektórzy uważają, że </a:t>
            </a:r>
            <a:r>
              <a:rPr lang="pl-PL" sz="1100" dirty="0" err="1">
                <a:solidFill>
                  <a:schemeClr val="tx1"/>
                </a:solidFill>
                <a:latin typeface="Calibri" panose="020F0502020204030204" pitchFamily="34" charset="0"/>
                <a:cs typeface="Calibri" panose="020F0502020204030204" pitchFamily="34" charset="0"/>
              </a:rPr>
              <a:t>tokeny</a:t>
            </a:r>
            <a:r>
              <a:rPr lang="pl-PL" sz="1100" dirty="0">
                <a:solidFill>
                  <a:schemeClr val="tx1"/>
                </a:solidFill>
                <a:latin typeface="Calibri" panose="020F0502020204030204" pitchFamily="34" charset="0"/>
                <a:cs typeface="Calibri" panose="020F0502020204030204" pitchFamily="34" charset="0"/>
              </a:rPr>
              <a:t> zabezpieczające (tj. akcje w systemie </a:t>
            </a:r>
            <a:r>
              <a:rPr lang="pl-PL" sz="1100" dirty="0" err="1">
                <a:solidFill>
                  <a:schemeClr val="tx1"/>
                </a:solidFill>
                <a:latin typeface="Calibri" panose="020F0502020204030204" pitchFamily="34" charset="0"/>
                <a:cs typeface="Calibri" panose="020F0502020204030204" pitchFamily="34" charset="0"/>
              </a:rPr>
              <a:t>blockchain</a:t>
            </a:r>
            <a:r>
              <a:rPr lang="pl-PL" sz="1100" dirty="0">
                <a:solidFill>
                  <a:schemeClr val="tx1"/>
                </a:solidFill>
                <a:latin typeface="Calibri" panose="020F0502020204030204" pitchFamily="34" charset="0"/>
                <a:cs typeface="Calibri" panose="020F0502020204030204" pitchFamily="34" charset="0"/>
              </a:rPr>
              <a:t>) to nowa klasa papierów wartościowych. Model kontenera </a:t>
            </a:r>
            <a:r>
              <a:rPr lang="pl-PL" sz="1100" dirty="0" err="1">
                <a:solidFill>
                  <a:schemeClr val="tx1"/>
                </a:solidFill>
                <a:latin typeface="Calibri" panose="020F0502020204030204" pitchFamily="34" charset="0"/>
                <a:cs typeface="Calibri" panose="020F0502020204030204" pitchFamily="34" charset="0"/>
              </a:rPr>
              <a:t>tokenów</a:t>
            </a:r>
            <a:r>
              <a:rPr lang="pl-PL" sz="1100" dirty="0">
                <a:solidFill>
                  <a:schemeClr val="tx1"/>
                </a:solidFill>
                <a:latin typeface="Calibri" panose="020F0502020204030204" pitchFamily="34" charset="0"/>
                <a:cs typeface="Calibri" panose="020F0502020204030204" pitchFamily="34" charset="0"/>
              </a:rPr>
              <a:t> jednakże bardzo wyraźnie pokazuje, że </a:t>
            </a:r>
            <a:r>
              <a:rPr lang="pl-PL" sz="1100" dirty="0" err="1">
                <a:solidFill>
                  <a:schemeClr val="tx1"/>
                </a:solidFill>
                <a:latin typeface="Calibri" panose="020F0502020204030204" pitchFamily="34" charset="0"/>
                <a:cs typeface="Calibri" panose="020F0502020204030204" pitchFamily="34" charset="0"/>
              </a:rPr>
              <a:t>token</a:t>
            </a:r>
            <a:r>
              <a:rPr lang="pl-PL" sz="1100" dirty="0">
                <a:solidFill>
                  <a:schemeClr val="tx1"/>
                </a:solidFill>
                <a:latin typeface="Calibri" panose="020F0502020204030204" pitchFamily="34" charset="0"/>
                <a:cs typeface="Calibri" panose="020F0502020204030204" pitchFamily="34" charset="0"/>
              </a:rPr>
              <a:t> bezpieczeństwa to nic innego jak papier wartościowy (ze wszystkimi obowiązującymi go zasadami, licencjami, obowiązkami itp.) technicznie „zapakowany” w </a:t>
            </a:r>
            <a:r>
              <a:rPr lang="pl-PL" sz="1100" dirty="0" err="1">
                <a:solidFill>
                  <a:schemeClr val="tx1"/>
                </a:solidFill>
                <a:latin typeface="Calibri" panose="020F0502020204030204" pitchFamily="34" charset="0"/>
                <a:cs typeface="Calibri" panose="020F0502020204030204" pitchFamily="34" charset="0"/>
              </a:rPr>
              <a:t>token</a:t>
            </a:r>
            <a:r>
              <a:rPr lang="pl-PL" sz="1100" dirty="0">
                <a:solidFill>
                  <a:schemeClr val="tx1"/>
                </a:solidFill>
                <a:latin typeface="Calibri" panose="020F0502020204030204" pitchFamily="34" charset="0"/>
                <a:cs typeface="Calibri" panose="020F0502020204030204" pitchFamily="34" charset="0"/>
              </a:rPr>
              <a:t>, który przechowuje papier niczym kontener. Słowo „kontener” należy rozumieć dosłownie. </a:t>
            </a:r>
            <a:r>
              <a:rPr lang="pl-PL" sz="1100" dirty="0" err="1">
                <a:solidFill>
                  <a:schemeClr val="tx1"/>
                </a:solidFill>
                <a:latin typeface="Calibri" panose="020F0502020204030204" pitchFamily="34" charset="0"/>
                <a:cs typeface="Calibri" panose="020F0502020204030204" pitchFamily="34" charset="0"/>
              </a:rPr>
              <a:t>Token</a:t>
            </a:r>
            <a:r>
              <a:rPr lang="pl-PL" sz="1100" dirty="0">
                <a:solidFill>
                  <a:schemeClr val="tx1"/>
                </a:solidFill>
                <a:latin typeface="Calibri" panose="020F0502020204030204" pitchFamily="34" charset="0"/>
                <a:cs typeface="Calibri" panose="020F0502020204030204" pitchFamily="34" charset="0"/>
              </a:rPr>
              <a:t> może być teraz przekazany nowym właścicielom, można nim zarządzać w portfelu lub bezpiecznie przechowywać u dostawcy usług powierniczych. </a:t>
            </a:r>
          </a:p>
          <a:p>
            <a:pPr algn="just"/>
            <a:r>
              <a:rPr lang="en-US" sz="1100" dirty="0">
                <a:solidFill>
                  <a:schemeClr val="tx1"/>
                </a:solidFill>
                <a:latin typeface="Calibri" panose="020F0502020204030204" pitchFamily="34" charset="0"/>
                <a:cs typeface="Calibri" panose="020F0502020204030204" pitchFamily="34" charset="0"/>
              </a:rPr>
              <a:t> </a:t>
            </a:r>
          </a:p>
          <a:p>
            <a:pPr algn="just"/>
            <a:r>
              <a:rPr lang="pl-PL" sz="1100" dirty="0">
                <a:solidFill>
                  <a:schemeClr val="tx1"/>
                </a:solidFill>
                <a:latin typeface="Calibri" panose="020F0502020204030204" pitchFamily="34" charset="0"/>
                <a:cs typeface="Calibri" panose="020F0502020204030204" pitchFamily="34" charset="0"/>
              </a:rPr>
              <a:t>Aby to zilustrować dla jasności: prawo jest wirtualnie przechowywane w kontenerze reprezentującym </a:t>
            </a:r>
            <a:r>
              <a:rPr lang="pl-PL" sz="1100" dirty="0" err="1">
                <a:solidFill>
                  <a:schemeClr val="tx1"/>
                </a:solidFill>
                <a:latin typeface="Calibri" panose="020F0502020204030204" pitchFamily="34" charset="0"/>
                <a:cs typeface="Calibri" panose="020F0502020204030204" pitchFamily="34" charset="0"/>
              </a:rPr>
              <a:t>token</a:t>
            </a:r>
            <a:r>
              <a:rPr lang="pl-PL" sz="1100" dirty="0">
                <a:solidFill>
                  <a:schemeClr val="tx1"/>
                </a:solidFill>
                <a:latin typeface="Calibri" panose="020F0502020204030204" pitchFamily="34" charset="0"/>
                <a:cs typeface="Calibri" panose="020F0502020204030204" pitchFamily="34" charset="0"/>
              </a:rPr>
              <a:t> i działającym w systemie opartym na łańcuchu bloków. Prawem może być na przykład prawo własności diamentu. Ktokolwiek jest właścicielem </a:t>
            </a:r>
            <a:r>
              <a:rPr lang="pl-PL" sz="1100" dirty="0" err="1">
                <a:solidFill>
                  <a:schemeClr val="tx1"/>
                </a:solidFill>
                <a:latin typeface="Calibri" panose="020F0502020204030204" pitchFamily="34" charset="0"/>
                <a:cs typeface="Calibri" panose="020F0502020204030204" pitchFamily="34" charset="0"/>
              </a:rPr>
              <a:t>tokena</a:t>
            </a:r>
            <a:r>
              <a:rPr lang="pl-PL" sz="1100" dirty="0">
                <a:solidFill>
                  <a:schemeClr val="tx1"/>
                </a:solidFill>
                <a:latin typeface="Calibri" panose="020F0502020204030204" pitchFamily="34" charset="0"/>
                <a:cs typeface="Calibri" panose="020F0502020204030204" pitchFamily="34" charset="0"/>
              </a:rPr>
              <a:t>, jest właścicielem diamentu — dokładnie tę relację ustala model kontenera </a:t>
            </a:r>
            <a:r>
              <a:rPr lang="pl-PL" sz="1100" dirty="0" err="1">
                <a:solidFill>
                  <a:schemeClr val="tx1"/>
                </a:solidFill>
                <a:latin typeface="Calibri" panose="020F0502020204030204" pitchFamily="34" charset="0"/>
                <a:cs typeface="Calibri" panose="020F0502020204030204" pitchFamily="34" charset="0"/>
              </a:rPr>
              <a:t>tokenów</a:t>
            </a:r>
            <a:r>
              <a:rPr lang="pl-PL" sz="1100" dirty="0">
                <a:solidFill>
                  <a:schemeClr val="tx1"/>
                </a:solidFill>
                <a:latin typeface="Calibri" panose="020F0502020204030204" pitchFamily="34" charset="0"/>
                <a:cs typeface="Calibri" panose="020F0502020204030204" pitchFamily="34" charset="0"/>
              </a:rPr>
              <a:t>. Diament nie musi zmieniać swojej fizycznej lokalizacji; może pozostać w skarbcu. Ale własność diamentu może się zmienić, przekazując </a:t>
            </a:r>
            <a:r>
              <a:rPr lang="pl-PL" sz="1100" dirty="0" err="1">
                <a:solidFill>
                  <a:schemeClr val="tx1"/>
                </a:solidFill>
                <a:latin typeface="Calibri" panose="020F0502020204030204" pitchFamily="34" charset="0"/>
                <a:cs typeface="Calibri" panose="020F0502020204030204" pitchFamily="34" charset="0"/>
              </a:rPr>
              <a:t>token</a:t>
            </a:r>
            <a:r>
              <a:rPr lang="pl-PL" sz="1100" dirty="0">
                <a:solidFill>
                  <a:schemeClr val="tx1"/>
                </a:solidFill>
                <a:latin typeface="Calibri" panose="020F0502020204030204" pitchFamily="34" charset="0"/>
                <a:cs typeface="Calibri" panose="020F0502020204030204" pitchFamily="34" charset="0"/>
              </a:rPr>
              <a:t> innym osobom. Miałoby to sens w przypadku osoby prywatnej przechowującej wartość poprzez posiadanie diamentu, ale także w przypadku inwestorów instytucjonalnych, którzy budują całe portfele diamentów będących własnością częściową (pomyśl o 1000 inwestycjach we frakcje diamentu w celu dywersyfikacji ryzyka).</a:t>
            </a:r>
          </a:p>
          <a:p>
            <a:pPr algn="just"/>
            <a:endParaRPr lang="en-US" sz="1100" dirty="0">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18BC1B72-2A2E-5445-C72D-B419FB67C1AD}"/>
              </a:ext>
            </a:extLst>
          </p:cNvPr>
          <p:cNvGrpSpPr/>
          <p:nvPr/>
        </p:nvGrpSpPr>
        <p:grpSpPr>
          <a:xfrm>
            <a:off x="5653738" y="3271149"/>
            <a:ext cx="1999713" cy="1442633"/>
            <a:chOff x="8493673" y="3441653"/>
            <a:chExt cx="2590079" cy="1868535"/>
          </a:xfrm>
        </p:grpSpPr>
        <p:sp>
          <p:nvSpPr>
            <p:cNvPr id="6" name="Freeform 5">
              <a:extLst>
                <a:ext uri="{FF2B5EF4-FFF2-40B4-BE49-F238E27FC236}">
                  <a16:creationId xmlns:a16="http://schemas.microsoft.com/office/drawing/2014/main" id="{93548E2D-BF0B-8686-B430-B8BDF1230427}"/>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2" name="Freeform 11">
              <a:extLst>
                <a:ext uri="{FF2B5EF4-FFF2-40B4-BE49-F238E27FC236}">
                  <a16:creationId xmlns:a16="http://schemas.microsoft.com/office/drawing/2014/main" id="{27C16C47-7BBB-5B2B-D79B-C89CF31BBB6B}"/>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5" name="Freeform 14">
              <a:extLst>
                <a:ext uri="{FF2B5EF4-FFF2-40B4-BE49-F238E27FC236}">
                  <a16:creationId xmlns:a16="http://schemas.microsoft.com/office/drawing/2014/main" id="{C0215377-E329-F4C6-B9AC-0B40AE1555D0}"/>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6" name="Freeform 15">
              <a:extLst>
                <a:ext uri="{FF2B5EF4-FFF2-40B4-BE49-F238E27FC236}">
                  <a16:creationId xmlns:a16="http://schemas.microsoft.com/office/drawing/2014/main" id="{FA649023-CD12-4558-B95C-B383E89AC82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 name="Freeform 16">
              <a:extLst>
                <a:ext uri="{FF2B5EF4-FFF2-40B4-BE49-F238E27FC236}">
                  <a16:creationId xmlns:a16="http://schemas.microsoft.com/office/drawing/2014/main" id="{4D56DA95-23D5-6CF3-FE52-163FB9A5DFF6}"/>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8" name="Freeform 17">
              <a:extLst>
                <a:ext uri="{FF2B5EF4-FFF2-40B4-BE49-F238E27FC236}">
                  <a16:creationId xmlns:a16="http://schemas.microsoft.com/office/drawing/2014/main" id="{5C6F2673-8228-F161-F15E-CFF8BCBCD761}"/>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9" name="Freeform 18">
              <a:extLst>
                <a:ext uri="{FF2B5EF4-FFF2-40B4-BE49-F238E27FC236}">
                  <a16:creationId xmlns:a16="http://schemas.microsoft.com/office/drawing/2014/main" id="{CA34DC6C-7F7F-4578-70A3-DA38F3559060}"/>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0" name="Freeform 19">
              <a:extLst>
                <a:ext uri="{FF2B5EF4-FFF2-40B4-BE49-F238E27FC236}">
                  <a16:creationId xmlns:a16="http://schemas.microsoft.com/office/drawing/2014/main" id="{BAC99594-34ED-FCFA-61B9-9A5120B1AE56}"/>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1" name="Freeform 20">
              <a:extLst>
                <a:ext uri="{FF2B5EF4-FFF2-40B4-BE49-F238E27FC236}">
                  <a16:creationId xmlns:a16="http://schemas.microsoft.com/office/drawing/2014/main" id="{3E32F804-E80F-A8D7-AEA8-4E004E82198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2" name="Freeform 21">
              <a:extLst>
                <a:ext uri="{FF2B5EF4-FFF2-40B4-BE49-F238E27FC236}">
                  <a16:creationId xmlns:a16="http://schemas.microsoft.com/office/drawing/2014/main" id="{C9A4BAB3-04EC-63E6-62AA-32E663B25043}"/>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3" name="Freeform 22">
              <a:extLst>
                <a:ext uri="{FF2B5EF4-FFF2-40B4-BE49-F238E27FC236}">
                  <a16:creationId xmlns:a16="http://schemas.microsoft.com/office/drawing/2014/main" id="{5727E60B-D4E8-7E22-6D7A-EBF8459D7CD5}"/>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pic>
        <p:nvPicPr>
          <p:cNvPr id="4" name="Picture Placeholder 33">
            <a:extLst>
              <a:ext uri="{FF2B5EF4-FFF2-40B4-BE49-F238E27FC236}">
                <a16:creationId xmlns:a16="http://schemas.microsoft.com/office/drawing/2014/main" id="{C9AA101A-4C3D-56F6-3486-A578AF6EEAE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7968247"/>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1069146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11</a:t>
            </a:fld>
            <a:endParaRPr lang="en-US" dirty="0"/>
          </a:p>
        </p:txBody>
      </p:sp>
      <p:pic>
        <p:nvPicPr>
          <p:cNvPr id="10" name="Picture 9">
            <a:extLst>
              <a:ext uri="{FF2B5EF4-FFF2-40B4-BE49-F238E27FC236}">
                <a16:creationId xmlns:a16="http://schemas.microsoft.com/office/drawing/2014/main" id="{37978FA4-7CCE-CEA0-2F25-29ED814E3A7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343" t="25503" r="6962" b="23803"/>
          <a:stretch/>
        </p:blipFill>
        <p:spPr>
          <a:xfrm>
            <a:off x="471607" y="1296620"/>
            <a:ext cx="6616460" cy="1283047"/>
          </a:xfrm>
          <a:prstGeom prst="rect">
            <a:avLst/>
          </a:prstGeom>
        </p:spPr>
      </p:pic>
      <p:sp>
        <p:nvSpPr>
          <p:cNvPr id="11" name="Text Placeholder 17">
            <a:extLst>
              <a:ext uri="{FF2B5EF4-FFF2-40B4-BE49-F238E27FC236}">
                <a16:creationId xmlns:a16="http://schemas.microsoft.com/office/drawing/2014/main" id="{8EFD6AA2-B0AA-098E-72EE-DFD5CF2B69D1}"/>
              </a:ext>
            </a:extLst>
          </p:cNvPr>
          <p:cNvSpPr txBox="1">
            <a:spLocks/>
          </p:cNvSpPr>
          <p:nvPr/>
        </p:nvSpPr>
        <p:spPr>
          <a:xfrm>
            <a:off x="2749286" y="2904267"/>
            <a:ext cx="2165317" cy="70935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120"/>
              </a:lnSpc>
            </a:pPr>
            <a:r>
              <a:rPr lang="en-US" sz="1600" b="1">
                <a:solidFill>
                  <a:srgbClr val="F79037"/>
                </a:solidFill>
                <a:latin typeface="Calibri" panose="020F0502020204030204" pitchFamily="34" charset="0"/>
                <a:cs typeface="Calibri" panose="020F0502020204030204" pitchFamily="34" charset="0"/>
              </a:rPr>
              <a:t>2.</a:t>
            </a:r>
          </a:p>
          <a:p>
            <a:pPr algn="ctr">
              <a:lnSpc>
                <a:spcPts val="1120"/>
              </a:lnSpc>
            </a:pPr>
            <a:endPar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120"/>
              </a:lnSpc>
            </a:pPr>
            <a:r>
              <a:rPr lang="en-US" sz="1100">
                <a:solidFill>
                  <a:schemeClr val="bg1"/>
                </a:solidFill>
                <a:latin typeface="Calibri" panose="020F0502020204030204" pitchFamily="34" charset="0"/>
                <a:ea typeface="Times New Roman" panose="02020603050405020304" pitchFamily="18" charset="0"/>
                <a:cs typeface="Calibri" panose="020F0502020204030204" pitchFamily="34" charset="0"/>
              </a:rPr>
              <a:t>Token represents the right</a:t>
            </a:r>
            <a:endParaRPr lang="en-LB" sz="110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2" name="Text Placeholder 17">
            <a:extLst>
              <a:ext uri="{FF2B5EF4-FFF2-40B4-BE49-F238E27FC236}">
                <a16:creationId xmlns:a16="http://schemas.microsoft.com/office/drawing/2014/main" id="{3CD0B17A-406E-CFD3-9FC7-900A86ED11BA}"/>
              </a:ext>
            </a:extLst>
          </p:cNvPr>
          <p:cNvSpPr txBox="1">
            <a:spLocks/>
          </p:cNvSpPr>
          <p:nvPr/>
        </p:nvSpPr>
        <p:spPr>
          <a:xfrm>
            <a:off x="5147027" y="2904267"/>
            <a:ext cx="2165317" cy="70935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120"/>
              </a:lnSpc>
            </a:pPr>
            <a:r>
              <a:rPr lang="en-US" sz="1600" b="1"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3.</a:t>
            </a:r>
          </a:p>
          <a:p>
            <a:pPr algn="ctr">
              <a:lnSpc>
                <a:spcPts val="1120"/>
              </a:lnSpc>
            </a:pPr>
            <a:endPar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120"/>
              </a:lnSpc>
            </a:pPr>
            <a:r>
              <a:rPr lang="en-US" sz="1100">
                <a:solidFill>
                  <a:schemeClr val="bg1"/>
                </a:solidFill>
                <a:latin typeface="Calibri" panose="020F0502020204030204" pitchFamily="34" charset="0"/>
                <a:ea typeface="Times New Roman" panose="02020603050405020304" pitchFamily="18" charset="0"/>
                <a:cs typeface="Calibri" panose="020F0502020204030204" pitchFamily="34" charset="0"/>
              </a:rPr>
              <a:t>disposal over the Token results in the disposal over the right!</a:t>
            </a:r>
            <a:endParaRPr lang="en-LB"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3" name="Text Placeholder 17">
            <a:extLst>
              <a:ext uri="{FF2B5EF4-FFF2-40B4-BE49-F238E27FC236}">
                <a16:creationId xmlns:a16="http://schemas.microsoft.com/office/drawing/2014/main" id="{F22FE853-A9F7-7003-BBE4-99A6E4146408}"/>
              </a:ext>
            </a:extLst>
          </p:cNvPr>
          <p:cNvSpPr txBox="1">
            <a:spLocks/>
          </p:cNvSpPr>
          <p:nvPr/>
        </p:nvSpPr>
        <p:spPr>
          <a:xfrm>
            <a:off x="351544" y="2904267"/>
            <a:ext cx="2165317" cy="70935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120"/>
              </a:lnSpc>
            </a:pPr>
            <a:r>
              <a:rPr lang="en-US" sz="1600" b="1">
                <a:solidFill>
                  <a:srgbClr val="F79037"/>
                </a:solidFill>
                <a:latin typeface="Calibri" panose="020F0502020204030204" pitchFamily="34" charset="0"/>
                <a:cs typeface="Calibri" panose="020F0502020204030204" pitchFamily="34" charset="0"/>
              </a:rPr>
              <a:t>1.</a:t>
            </a:r>
          </a:p>
          <a:p>
            <a:pPr algn="ctr">
              <a:lnSpc>
                <a:spcPts val="1120"/>
              </a:lnSpc>
            </a:pPr>
            <a:endPar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120"/>
              </a:lnSpc>
            </a:pPr>
            <a:r>
              <a:rPr lang="en-US" sz="1100">
                <a:solidFill>
                  <a:schemeClr val="bg1"/>
                </a:solidFill>
                <a:latin typeface="Calibri" panose="020F0502020204030204" pitchFamily="34" charset="0"/>
                <a:ea typeface="Times New Roman" panose="02020603050405020304" pitchFamily="18" charset="0"/>
                <a:cs typeface="Calibri" panose="020F0502020204030204" pitchFamily="34" charset="0"/>
              </a:rPr>
              <a:t>takes the physical asset in custody</a:t>
            </a:r>
            <a:endParaRPr lang="en-LB"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 name="Text Placeholder 17">
            <a:extLst>
              <a:ext uri="{FF2B5EF4-FFF2-40B4-BE49-F238E27FC236}">
                <a16:creationId xmlns:a16="http://schemas.microsoft.com/office/drawing/2014/main" id="{C640252E-F411-1E6B-61D9-4ED59D707609}"/>
              </a:ext>
            </a:extLst>
          </p:cNvPr>
          <p:cNvSpPr txBox="1">
            <a:spLocks/>
          </p:cNvSpPr>
          <p:nvPr/>
        </p:nvSpPr>
        <p:spPr>
          <a:xfrm>
            <a:off x="731792" y="3715972"/>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Rysunek 12: Model kontenera </a:t>
            </a:r>
            <a:r>
              <a:rPr lang="pl-PL" sz="1100" i="0"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tokenów</a:t>
            </a: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reprezentujący prawo do diamentu w kontenerze, dzięki któremu można go łatwo przenosić bez przenoszenia fizycznego zasobu  (Źródło: NÄGELE </a:t>
            </a:r>
            <a:r>
              <a:rPr lang="pl-PL" sz="1100" i="0"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Attorneys</a:t>
            </a: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r>
              <a:rPr lang="pl-PL" sz="1100" i="0"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a:t>
            </a: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Law LLC, 2019)</a:t>
            </a: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4925620"/>
            <a:ext cx="6051578" cy="846530"/>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dirty="0">
                <a:solidFill>
                  <a:srgbClr val="000000"/>
                </a:solidFill>
              </a:rPr>
              <a:t>Ten model jest progresywny i gwarantuje pewność prawną dla wcześniej istniejących praw, które są </a:t>
            </a:r>
            <a:r>
              <a:rPr lang="pl-PL" dirty="0" err="1">
                <a:solidFill>
                  <a:srgbClr val="000000"/>
                </a:solidFill>
              </a:rPr>
              <a:t>tokenizowane</a:t>
            </a:r>
            <a:r>
              <a:rPr lang="pl-PL" dirty="0">
                <a:solidFill>
                  <a:srgbClr val="000000"/>
                </a:solidFill>
              </a:rPr>
              <a:t>, a także dla informacji przechowywanych w systemach opartych na </a:t>
            </a:r>
            <a:r>
              <a:rPr lang="pl-PL" dirty="0" err="1">
                <a:solidFill>
                  <a:srgbClr val="000000"/>
                </a:solidFill>
              </a:rPr>
              <a:t>blockchain</a:t>
            </a:r>
            <a:r>
              <a:rPr lang="pl-PL" dirty="0">
                <a:solidFill>
                  <a:srgbClr val="000000"/>
                </a:solidFill>
              </a:rPr>
              <a:t>. Należy zauważyć, że Liechtenstein zmienił swoje prawo cywilne, aby świat </a:t>
            </a:r>
            <a:r>
              <a:rPr lang="pl-PL" dirty="0" err="1">
                <a:solidFill>
                  <a:srgbClr val="000000"/>
                </a:solidFill>
              </a:rPr>
              <a:t>tokenów</a:t>
            </a:r>
            <a:r>
              <a:rPr lang="pl-PL" dirty="0">
                <a:solidFill>
                  <a:srgbClr val="000000"/>
                </a:solidFill>
              </a:rPr>
              <a:t> miał pierwszeństwo przed światem fizycznym w przypadkach, w których istnieją </a:t>
            </a:r>
            <a:r>
              <a:rPr lang="pl-PL" dirty="0" err="1">
                <a:solidFill>
                  <a:srgbClr val="000000"/>
                </a:solidFill>
              </a:rPr>
              <a:t>tokeny</a:t>
            </a:r>
            <a:r>
              <a:rPr lang="pl-PL" dirty="0">
                <a:solidFill>
                  <a:srgbClr val="000000"/>
                </a:solidFill>
              </a:rPr>
              <a:t> dla praw i aktywów.</a:t>
            </a:r>
          </a:p>
        </p:txBody>
      </p:sp>
      <p:sp>
        <p:nvSpPr>
          <p:cNvPr id="8" name="Text Placeholder 17">
            <a:extLst>
              <a:ext uri="{FF2B5EF4-FFF2-40B4-BE49-F238E27FC236}">
                <a16:creationId xmlns:a16="http://schemas.microsoft.com/office/drawing/2014/main" id="{22E35F6D-9332-3EC2-6AB8-DAB72FD4D154}"/>
              </a:ext>
            </a:extLst>
          </p:cNvPr>
          <p:cNvSpPr txBox="1">
            <a:spLocks/>
          </p:cNvSpPr>
          <p:nvPr/>
        </p:nvSpPr>
        <p:spPr>
          <a:xfrm>
            <a:off x="3865397" y="2405297"/>
            <a:ext cx="1086733" cy="244113"/>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120"/>
              </a:lnSpc>
            </a:pPr>
            <a:r>
              <a:rPr lang="en-US" sz="1100" b="1"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Right</a:t>
            </a:r>
            <a:endParaRPr lang="en-LB" sz="1100" i="1">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Text Placeholder 17">
            <a:extLst>
              <a:ext uri="{FF2B5EF4-FFF2-40B4-BE49-F238E27FC236}">
                <a16:creationId xmlns:a16="http://schemas.microsoft.com/office/drawing/2014/main" id="{9838ACB8-924B-9A06-5174-5C202012C865}"/>
              </a:ext>
            </a:extLst>
          </p:cNvPr>
          <p:cNvSpPr txBox="1">
            <a:spLocks/>
          </p:cNvSpPr>
          <p:nvPr/>
        </p:nvSpPr>
        <p:spPr>
          <a:xfrm>
            <a:off x="765233" y="5973369"/>
            <a:ext cx="6051578" cy="423409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b="1" dirty="0">
                <a:solidFill>
                  <a:srgbClr val="F79037"/>
                </a:solidFill>
              </a:rPr>
              <a:t>Fizyczny </a:t>
            </a:r>
            <a:r>
              <a:rPr lang="pl-PL" b="1" dirty="0" err="1">
                <a:solidFill>
                  <a:srgbClr val="F79037"/>
                </a:solidFill>
              </a:rPr>
              <a:t>walidator</a:t>
            </a:r>
            <a:r>
              <a:rPr lang="pl-PL" b="1" dirty="0">
                <a:solidFill>
                  <a:srgbClr val="F79037"/>
                </a:solidFill>
              </a:rPr>
              <a:t> ma obowiązek zintegrować świat fizyczny ze światem cyfrowym</a:t>
            </a:r>
          </a:p>
          <a:p>
            <a:r>
              <a:rPr lang="pl-PL" dirty="0">
                <a:solidFill>
                  <a:srgbClr val="000000"/>
                </a:solidFill>
              </a:rPr>
              <a:t>Jedną z przewodnich zasad ustawy Liechtenstein </a:t>
            </a:r>
            <a:r>
              <a:rPr lang="pl-PL" dirty="0" err="1">
                <a:solidFill>
                  <a:srgbClr val="000000"/>
                </a:solidFill>
              </a:rPr>
              <a:t>Blockchain</a:t>
            </a:r>
            <a:r>
              <a:rPr lang="pl-PL" dirty="0">
                <a:solidFill>
                  <a:srgbClr val="000000"/>
                </a:solidFill>
              </a:rPr>
              <a:t> </a:t>
            </a:r>
            <a:r>
              <a:rPr lang="pl-PL" dirty="0" err="1">
                <a:solidFill>
                  <a:srgbClr val="000000"/>
                </a:solidFill>
              </a:rPr>
              <a:t>Act</a:t>
            </a:r>
            <a:r>
              <a:rPr lang="pl-PL" dirty="0">
                <a:solidFill>
                  <a:srgbClr val="000000"/>
                </a:solidFill>
              </a:rPr>
              <a:t> jest to, że niektórzy nowi usługodawcy, którzy wchodzą w interakcję z </a:t>
            </a:r>
            <a:r>
              <a:rPr lang="pl-PL" dirty="0" err="1">
                <a:solidFill>
                  <a:srgbClr val="000000"/>
                </a:solidFill>
              </a:rPr>
              <a:t>blockchainem</a:t>
            </a:r>
            <a:r>
              <a:rPr lang="pl-PL" dirty="0">
                <a:solidFill>
                  <a:srgbClr val="000000"/>
                </a:solidFill>
              </a:rPr>
              <a:t> i </a:t>
            </a:r>
            <a:r>
              <a:rPr lang="pl-PL" dirty="0" err="1">
                <a:solidFill>
                  <a:srgbClr val="000000"/>
                </a:solidFill>
              </a:rPr>
              <a:t>tokenami</a:t>
            </a:r>
            <a:r>
              <a:rPr lang="pl-PL" dirty="0">
                <a:solidFill>
                  <a:srgbClr val="000000"/>
                </a:solidFill>
              </a:rPr>
              <a:t>, muszą zostać uregulowani. Niektóre z tych nowych formatów usługodawców wymagają nie tylko rejestracji w Liechtenstein Financial Market Authority (FMA), ale także licencji na prowadzenie działalności. Jedną z tych nowych ról jest tak zwany </a:t>
            </a:r>
            <a:r>
              <a:rPr lang="pl-PL" dirty="0" err="1">
                <a:solidFill>
                  <a:srgbClr val="000000"/>
                </a:solidFill>
              </a:rPr>
              <a:t>walidator</a:t>
            </a:r>
            <a:r>
              <a:rPr lang="pl-PL" dirty="0">
                <a:solidFill>
                  <a:srgbClr val="000000"/>
                </a:solidFill>
              </a:rPr>
              <a:t> fizyczny. Jego rolą jest integracja świata fizycznego ze światem cyfrowym.</a:t>
            </a:r>
          </a:p>
          <a:p>
            <a:r>
              <a:rPr lang="en-US" dirty="0">
                <a:solidFill>
                  <a:srgbClr val="000000"/>
                </a:solidFill>
              </a:rPr>
              <a:t> </a:t>
            </a:r>
          </a:p>
          <a:p>
            <a:r>
              <a:rPr lang="pl-PL" dirty="0">
                <a:solidFill>
                  <a:srgbClr val="000000"/>
                </a:solidFill>
              </a:rPr>
              <a:t>Fizyczny </a:t>
            </a:r>
            <a:r>
              <a:rPr lang="pl-PL" dirty="0" err="1">
                <a:solidFill>
                  <a:srgbClr val="000000"/>
                </a:solidFill>
              </a:rPr>
              <a:t>walidator</a:t>
            </a:r>
            <a:r>
              <a:rPr lang="pl-PL" dirty="0">
                <a:solidFill>
                  <a:srgbClr val="000000"/>
                </a:solidFill>
              </a:rPr>
              <a:t> ma obowiązek zidentyfikować posiadacza </a:t>
            </a:r>
            <a:r>
              <a:rPr lang="pl-PL" dirty="0" err="1">
                <a:solidFill>
                  <a:srgbClr val="000000"/>
                </a:solidFill>
              </a:rPr>
              <a:t>tokenów</a:t>
            </a:r>
            <a:r>
              <a:rPr lang="pl-PL" dirty="0">
                <a:solidFill>
                  <a:srgbClr val="000000"/>
                </a:solidFill>
              </a:rPr>
              <a:t>. W poprzednim przykładzie z </a:t>
            </a:r>
            <a:r>
              <a:rPr lang="pl-PL" dirty="0" err="1">
                <a:solidFill>
                  <a:srgbClr val="000000"/>
                </a:solidFill>
              </a:rPr>
              <a:t>tokenizowanym</a:t>
            </a:r>
            <a:r>
              <a:rPr lang="pl-PL" dirty="0">
                <a:solidFill>
                  <a:srgbClr val="000000"/>
                </a:solidFill>
              </a:rPr>
              <a:t> diamentem fizyczny </a:t>
            </a:r>
            <a:r>
              <a:rPr lang="pl-PL" dirty="0" err="1">
                <a:solidFill>
                  <a:srgbClr val="000000"/>
                </a:solidFill>
              </a:rPr>
              <a:t>walidator</a:t>
            </a:r>
            <a:r>
              <a:rPr lang="pl-PL" dirty="0">
                <a:solidFill>
                  <a:srgbClr val="000000"/>
                </a:solidFill>
              </a:rPr>
              <a:t> wie, kto jest właścicielem </a:t>
            </a:r>
            <a:r>
              <a:rPr lang="pl-PL" dirty="0" err="1">
                <a:solidFill>
                  <a:srgbClr val="000000"/>
                </a:solidFill>
              </a:rPr>
              <a:t>tokena</a:t>
            </a:r>
            <a:r>
              <a:rPr lang="pl-PL" dirty="0">
                <a:solidFill>
                  <a:srgbClr val="000000"/>
                </a:solidFill>
              </a:rPr>
              <a:t>, a wraz z nim diamentu, i ma obowiązek zapewnić umowne egzekwowanie reprezentowanych praw i obowiązków, np. poprzez przechowywanie aktywów (lub praw) świata rzeczywistego w skarbcu. Odpowiada on również za ustanowienie prawidłowych procesów biznesowych. Jeśli wystąpią błędy, jeśli aktywa fizyczne zostaną skradzione lub uszkodzone, lub jeśli nie strony przestaną stosować się do zasad, jego obowiązkiem jest rozwiązanie tych problemów. Jeśli nie jest w stanie tego zrobić, ryzykuje swoją licencję usługodawcy i tym samym traci prawo do prowadzenia działalności. Z takim podejściem ustawa Liechtenstein </a:t>
            </a:r>
            <a:r>
              <a:rPr lang="pl-PL" dirty="0" err="1">
                <a:solidFill>
                  <a:srgbClr val="000000"/>
                </a:solidFill>
              </a:rPr>
              <a:t>Blockchain</a:t>
            </a:r>
            <a:r>
              <a:rPr lang="pl-PL" dirty="0">
                <a:solidFill>
                  <a:srgbClr val="000000"/>
                </a:solidFill>
              </a:rPr>
              <a:t> </a:t>
            </a:r>
            <a:r>
              <a:rPr lang="pl-PL" dirty="0" err="1">
                <a:solidFill>
                  <a:srgbClr val="000000"/>
                </a:solidFill>
              </a:rPr>
              <a:t>Act</a:t>
            </a:r>
            <a:r>
              <a:rPr lang="pl-PL" dirty="0">
                <a:solidFill>
                  <a:srgbClr val="000000"/>
                </a:solidFill>
              </a:rPr>
              <a:t> przypisuje odpowiedzialność za zagwarantowanie idealnej synchronizacji świata fizycznego i świata cyfrowego fizycznemu </a:t>
            </a:r>
            <a:r>
              <a:rPr lang="pl-PL" dirty="0" err="1">
                <a:solidFill>
                  <a:srgbClr val="000000"/>
                </a:solidFill>
              </a:rPr>
              <a:t>walidatorowi</a:t>
            </a:r>
            <a:r>
              <a:rPr lang="pl-PL" dirty="0">
                <a:solidFill>
                  <a:srgbClr val="000000"/>
                </a:solidFill>
              </a:rPr>
              <a:t>. Dlatego nowo zdefiniowana rola fizycznego </a:t>
            </a:r>
            <a:r>
              <a:rPr lang="pl-PL" dirty="0" err="1">
                <a:solidFill>
                  <a:srgbClr val="000000"/>
                </a:solidFill>
              </a:rPr>
              <a:t>walidatora</a:t>
            </a:r>
            <a:r>
              <a:rPr lang="pl-PL" dirty="0">
                <a:solidFill>
                  <a:srgbClr val="000000"/>
                </a:solidFill>
              </a:rPr>
              <a:t> jest bardzo ważna, ponieważ umożliwia funkcjonowanie ekonomii </a:t>
            </a:r>
            <a:r>
              <a:rPr lang="pl-PL" dirty="0" err="1">
                <a:solidFill>
                  <a:srgbClr val="000000"/>
                </a:solidFill>
              </a:rPr>
              <a:t>tokena</a:t>
            </a:r>
            <a:r>
              <a:rPr lang="pl-PL" dirty="0">
                <a:solidFill>
                  <a:srgbClr val="000000"/>
                </a:solidFill>
              </a:rPr>
              <a:t>: gwarantuje pewność i umożliwia </a:t>
            </a:r>
            <a:r>
              <a:rPr lang="pl-PL" dirty="0" err="1">
                <a:solidFill>
                  <a:srgbClr val="000000"/>
                </a:solidFill>
              </a:rPr>
              <a:t>tokenizację</a:t>
            </a:r>
            <a:r>
              <a:rPr lang="pl-PL" dirty="0">
                <a:solidFill>
                  <a:srgbClr val="000000"/>
                </a:solidFill>
              </a:rPr>
              <a:t> istniejącego prawa oraz późniejszego przeniesienia go do systemu </a:t>
            </a:r>
            <a:r>
              <a:rPr lang="pl-PL" dirty="0" err="1">
                <a:solidFill>
                  <a:srgbClr val="000000"/>
                </a:solidFill>
              </a:rPr>
              <a:t>blockchain</a:t>
            </a:r>
            <a:r>
              <a:rPr lang="pl-PL" dirty="0">
                <a:solidFill>
                  <a:srgbClr val="000000"/>
                </a:solidFill>
              </a:rPr>
              <a:t>.</a:t>
            </a:r>
          </a:p>
        </p:txBody>
      </p:sp>
      <p:sp>
        <p:nvSpPr>
          <p:cNvPr id="16" name="Rectangle 15">
            <a:extLst>
              <a:ext uri="{FF2B5EF4-FFF2-40B4-BE49-F238E27FC236}">
                <a16:creationId xmlns:a16="http://schemas.microsoft.com/office/drawing/2014/main" id="{7469812B-551C-333B-F37E-098F4D47FC13}"/>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C424F60C-1E3B-2FAF-4263-CB162FEC0A49}"/>
              </a:ext>
            </a:extLst>
          </p:cNvPr>
          <p:cNvGrpSpPr/>
          <p:nvPr/>
        </p:nvGrpSpPr>
        <p:grpSpPr>
          <a:xfrm flipH="1">
            <a:off x="6027754" y="9163937"/>
            <a:ext cx="1712396" cy="1673613"/>
            <a:chOff x="-220413" y="5797823"/>
            <a:chExt cx="1967946" cy="1923375"/>
          </a:xfrm>
        </p:grpSpPr>
        <p:sp>
          <p:nvSpPr>
            <p:cNvPr id="19" name="Freeform 18">
              <a:extLst>
                <a:ext uri="{FF2B5EF4-FFF2-40B4-BE49-F238E27FC236}">
                  <a16:creationId xmlns:a16="http://schemas.microsoft.com/office/drawing/2014/main" id="{1E76401C-ADDB-8780-7638-A532DE03FEC7}"/>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ECEEC734-30D0-5B1E-7516-3817C73ABDAD}"/>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71980DF9-7A68-91F4-2CC1-D6077D219FF8}"/>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F2D4E5B-DE5C-D439-D0C4-30326ADBCF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4888B2FA-3F06-250F-F80B-59C29EC9BF9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5D724126-3DD1-58BF-E578-50D35E38EE12}"/>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541C8DA-D6E8-8FFA-652D-14916A514760}"/>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581252E6-E57A-E91A-9600-5D02DC999A4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F6DAC7B5-4909-83CA-1370-73D597B9CE4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F5DBD7E4-4BDD-598C-386F-4AB87878498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308464FB-41B5-0128-8BAC-965B03F5E18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7F2C40D8-D98A-D829-9467-75299B519EE5}"/>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900A66FC-A1B8-279F-6EA6-60D484017457}"/>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0EF32628-F0E0-CE8F-FBC7-D056D6732C5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001635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E7049C9F-DD73-D128-833D-3D0C01CFE581}"/>
              </a:ext>
            </a:extLst>
          </p:cNvPr>
          <p:cNvSpPr/>
          <p:nvPr/>
        </p:nvSpPr>
        <p:spPr>
          <a:xfrm>
            <a:off x="6118752" y="0"/>
            <a:ext cx="1440923" cy="2676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1DBBD43-8893-7BE6-7222-04174364F3B7}"/>
              </a:ext>
            </a:extLst>
          </p:cNvPr>
          <p:cNvSpPr>
            <a:spLocks noGrp="1"/>
          </p:cNvSpPr>
          <p:nvPr>
            <p:ph type="sldNum" sz="quarter" idx="4"/>
          </p:nvPr>
        </p:nvSpPr>
        <p:spPr/>
        <p:txBody>
          <a:bodyPr/>
          <a:lstStyle/>
          <a:p>
            <a:fld id="{CB2079F2-58AF-ED44-82D7-E04B2F6FD686}" type="slidenum">
              <a:rPr lang="en-US" smtClean="0"/>
              <a:pPr/>
              <a:t>12</a:t>
            </a:fld>
            <a:endParaRPr lang="en-US" dirty="0"/>
          </a:p>
        </p:txBody>
      </p:sp>
      <p:sp>
        <p:nvSpPr>
          <p:cNvPr id="3" name="Text Placeholder 17">
            <a:extLst>
              <a:ext uri="{FF2B5EF4-FFF2-40B4-BE49-F238E27FC236}">
                <a16:creationId xmlns:a16="http://schemas.microsoft.com/office/drawing/2014/main" id="{DD1418B4-4615-A324-1342-706EA82449DC}"/>
              </a:ext>
            </a:extLst>
          </p:cNvPr>
          <p:cNvSpPr txBox="1">
            <a:spLocks/>
          </p:cNvSpPr>
          <p:nvPr/>
        </p:nvSpPr>
        <p:spPr>
          <a:xfrm>
            <a:off x="787763" y="665163"/>
            <a:ext cx="5979749" cy="3425574"/>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b="1" dirty="0" err="1">
                <a:solidFill>
                  <a:srgbClr val="F79037"/>
                </a:solidFill>
                <a:cs typeface="+mn-cs"/>
              </a:rPr>
              <a:t>Tokenizacja</a:t>
            </a:r>
            <a:r>
              <a:rPr lang="pl-PL" b="1" dirty="0">
                <a:solidFill>
                  <a:srgbClr val="F79037"/>
                </a:solidFill>
                <a:cs typeface="+mn-cs"/>
              </a:rPr>
              <a:t> dowolnego prawa i aktywów</a:t>
            </a:r>
          </a:p>
          <a:p>
            <a:pPr algn="just"/>
            <a:r>
              <a:rPr lang="pl-PL" dirty="0">
                <a:solidFill>
                  <a:srgbClr val="000000"/>
                </a:solidFill>
                <a:cs typeface="+mn-cs"/>
              </a:rPr>
              <a:t>Zgodnie z modelem kontenera </a:t>
            </a:r>
            <a:r>
              <a:rPr lang="pl-PL" dirty="0" err="1">
                <a:solidFill>
                  <a:srgbClr val="000000"/>
                </a:solidFill>
                <a:cs typeface="+mn-cs"/>
              </a:rPr>
              <a:t>tokenów</a:t>
            </a:r>
            <a:r>
              <a:rPr lang="pl-PL" dirty="0">
                <a:solidFill>
                  <a:srgbClr val="000000"/>
                </a:solidFill>
                <a:cs typeface="+mn-cs"/>
              </a:rPr>
              <a:t> każdy składnik aktywów lub prawo może być w zasadzie reprezentowane przez </a:t>
            </a:r>
            <a:r>
              <a:rPr lang="pl-PL" dirty="0" err="1">
                <a:solidFill>
                  <a:srgbClr val="000000"/>
                </a:solidFill>
                <a:cs typeface="+mn-cs"/>
              </a:rPr>
              <a:t>token</a:t>
            </a:r>
            <a:r>
              <a:rPr lang="pl-PL" dirty="0">
                <a:solidFill>
                  <a:srgbClr val="000000"/>
                </a:solidFill>
                <a:cs typeface="+mn-cs"/>
              </a:rPr>
              <a:t>. Niektóre przykłady można zobaczyć poniżej. Na przykład prawo licencji na oprogramowanie lub prawo dostępu można umieścić w kontenerze </a:t>
            </a:r>
            <a:r>
              <a:rPr lang="pl-PL" dirty="0" err="1">
                <a:solidFill>
                  <a:srgbClr val="000000"/>
                </a:solidFill>
                <a:cs typeface="+mn-cs"/>
              </a:rPr>
              <a:t>tokenów</a:t>
            </a:r>
            <a:r>
              <a:rPr lang="pl-PL" dirty="0">
                <a:solidFill>
                  <a:srgbClr val="000000"/>
                </a:solidFill>
                <a:cs typeface="+mn-cs"/>
              </a:rPr>
              <a:t>. W większości jurysdykcji byłoby to klasyfikowane jako </a:t>
            </a:r>
            <a:r>
              <a:rPr lang="pl-PL" dirty="0" err="1">
                <a:solidFill>
                  <a:srgbClr val="000000"/>
                </a:solidFill>
                <a:cs typeface="+mn-cs"/>
              </a:rPr>
              <a:t>token</a:t>
            </a:r>
            <a:r>
              <a:rPr lang="pl-PL" dirty="0">
                <a:solidFill>
                  <a:srgbClr val="000000"/>
                </a:solidFill>
                <a:cs typeface="+mn-cs"/>
              </a:rPr>
              <a:t> użytkowy. Jeśli </a:t>
            </a:r>
            <a:r>
              <a:rPr lang="pl-PL" dirty="0" err="1">
                <a:solidFill>
                  <a:srgbClr val="000000"/>
                </a:solidFill>
                <a:cs typeface="+mn-cs"/>
              </a:rPr>
              <a:t>token</a:t>
            </a:r>
            <a:r>
              <a:rPr lang="pl-PL" dirty="0">
                <a:solidFill>
                  <a:srgbClr val="000000"/>
                </a:solidFill>
                <a:cs typeface="+mn-cs"/>
              </a:rPr>
              <a:t> zostanie sprzedany na rynku przed faktycznym zakończeniem rozwoju produktu, proces ten nazywa się </a:t>
            </a:r>
            <a:r>
              <a:rPr lang="pl-PL" dirty="0" err="1">
                <a:solidFill>
                  <a:srgbClr val="000000"/>
                </a:solidFill>
                <a:cs typeface="+mn-cs"/>
              </a:rPr>
              <a:t>initial</a:t>
            </a:r>
            <a:r>
              <a:rPr lang="pl-PL" dirty="0">
                <a:solidFill>
                  <a:srgbClr val="000000"/>
                </a:solidFill>
                <a:cs typeface="+mn-cs"/>
              </a:rPr>
              <a:t> </a:t>
            </a:r>
            <a:r>
              <a:rPr lang="pl-PL" dirty="0" err="1">
                <a:solidFill>
                  <a:srgbClr val="000000"/>
                </a:solidFill>
                <a:cs typeface="+mn-cs"/>
              </a:rPr>
              <a:t>coing</a:t>
            </a:r>
            <a:r>
              <a:rPr lang="pl-PL" dirty="0">
                <a:solidFill>
                  <a:srgbClr val="000000"/>
                </a:solidFill>
                <a:cs typeface="+mn-cs"/>
              </a:rPr>
              <a:t> </a:t>
            </a:r>
            <a:r>
              <a:rPr lang="pl-PL" dirty="0" err="1">
                <a:solidFill>
                  <a:srgbClr val="000000"/>
                </a:solidFill>
                <a:cs typeface="+mn-cs"/>
              </a:rPr>
              <a:t>offering</a:t>
            </a:r>
            <a:r>
              <a:rPr lang="pl-PL" dirty="0">
                <a:solidFill>
                  <a:srgbClr val="000000"/>
                </a:solidFill>
                <a:cs typeface="+mn-cs"/>
              </a:rPr>
              <a:t> (ICO). Zastosowanie europejskich ram pieniądza elektronicznego pozwoliłoby spakować tradycyjne waluty, takie jak euro czy frank szwajcarski, w </a:t>
            </a:r>
            <a:r>
              <a:rPr lang="pl-PL" dirty="0" err="1">
                <a:solidFill>
                  <a:srgbClr val="000000"/>
                </a:solidFill>
                <a:cs typeface="+mn-cs"/>
              </a:rPr>
              <a:t>token</a:t>
            </a:r>
            <a:r>
              <a:rPr lang="pl-PL" dirty="0">
                <a:solidFill>
                  <a:srgbClr val="000000"/>
                </a:solidFill>
                <a:cs typeface="+mn-cs"/>
              </a:rPr>
              <a:t>. </a:t>
            </a:r>
            <a:r>
              <a:rPr lang="pl-PL" dirty="0" err="1">
                <a:solidFill>
                  <a:srgbClr val="000000"/>
                </a:solidFill>
                <a:cs typeface="+mn-cs"/>
              </a:rPr>
              <a:t>Tokeny</a:t>
            </a:r>
            <a:r>
              <a:rPr lang="pl-PL" dirty="0">
                <a:solidFill>
                  <a:srgbClr val="000000"/>
                </a:solidFill>
                <a:cs typeface="+mn-cs"/>
              </a:rPr>
              <a:t> te zostałyby sklasyfikowane jako </a:t>
            </a:r>
            <a:r>
              <a:rPr lang="pl-PL" dirty="0" err="1">
                <a:solidFill>
                  <a:srgbClr val="000000"/>
                </a:solidFill>
                <a:cs typeface="+mn-cs"/>
              </a:rPr>
              <a:t>tokeny</a:t>
            </a:r>
            <a:r>
              <a:rPr lang="pl-PL" dirty="0">
                <a:solidFill>
                  <a:srgbClr val="000000"/>
                </a:solidFill>
                <a:cs typeface="+mn-cs"/>
              </a:rPr>
              <a:t> płatnicze, a dokładniej </a:t>
            </a:r>
            <a:r>
              <a:rPr lang="pl-PL" dirty="0" err="1">
                <a:solidFill>
                  <a:srgbClr val="000000"/>
                </a:solidFill>
                <a:cs typeface="+mn-cs"/>
              </a:rPr>
              <a:t>tokeny</a:t>
            </a:r>
            <a:r>
              <a:rPr lang="pl-PL" dirty="0">
                <a:solidFill>
                  <a:srgbClr val="000000"/>
                </a:solidFill>
                <a:cs typeface="+mn-cs"/>
              </a:rPr>
              <a:t> euro, cyfrowe euro, euro na </a:t>
            </a:r>
            <a:r>
              <a:rPr lang="pl-PL" dirty="0" err="1">
                <a:solidFill>
                  <a:srgbClr val="000000"/>
                </a:solidFill>
                <a:cs typeface="+mn-cs"/>
              </a:rPr>
              <a:t>blockchainie</a:t>
            </a:r>
            <a:r>
              <a:rPr lang="pl-PL" dirty="0">
                <a:solidFill>
                  <a:srgbClr val="000000"/>
                </a:solidFill>
                <a:cs typeface="+mn-cs"/>
              </a:rPr>
              <a:t>, </a:t>
            </a:r>
            <a:r>
              <a:rPr lang="pl-PL" dirty="0" err="1">
                <a:solidFill>
                  <a:srgbClr val="000000"/>
                </a:solidFill>
                <a:cs typeface="+mn-cs"/>
              </a:rPr>
              <a:t>cash</a:t>
            </a:r>
            <a:r>
              <a:rPr lang="pl-PL" dirty="0">
                <a:solidFill>
                  <a:srgbClr val="000000"/>
                </a:solidFill>
                <a:cs typeface="+mn-cs"/>
              </a:rPr>
              <a:t> on </a:t>
            </a:r>
            <a:r>
              <a:rPr lang="pl-PL" dirty="0" err="1">
                <a:solidFill>
                  <a:srgbClr val="000000"/>
                </a:solidFill>
                <a:cs typeface="+mn-cs"/>
              </a:rPr>
              <a:t>ledger</a:t>
            </a:r>
            <a:r>
              <a:rPr lang="pl-PL" dirty="0">
                <a:solidFill>
                  <a:srgbClr val="000000"/>
                </a:solidFill>
                <a:cs typeface="+mn-cs"/>
              </a:rPr>
              <a:t> itp. Jest to nic innego jak włożenie euro do </a:t>
            </a:r>
            <a:r>
              <a:rPr lang="pl-PL" dirty="0" err="1">
                <a:solidFill>
                  <a:srgbClr val="000000"/>
                </a:solidFill>
                <a:cs typeface="+mn-cs"/>
              </a:rPr>
              <a:t>tokena</a:t>
            </a:r>
            <a:r>
              <a:rPr lang="pl-PL" dirty="0">
                <a:solidFill>
                  <a:srgbClr val="000000"/>
                </a:solidFill>
                <a:cs typeface="+mn-cs"/>
              </a:rPr>
              <a:t> poprzez zastosowanie zasad pieniądza elektronicznego do zawartości kontenera.</a:t>
            </a:r>
          </a:p>
          <a:p>
            <a:pPr algn="just"/>
            <a:r>
              <a:rPr lang="en-US" dirty="0">
                <a:solidFill>
                  <a:srgbClr val="000000"/>
                </a:solidFill>
                <a:cs typeface="+mn-cs"/>
              </a:rPr>
              <a:t> </a:t>
            </a:r>
          </a:p>
          <a:p>
            <a:pPr algn="just"/>
            <a:endParaRPr lang="en-US" dirty="0">
              <a:solidFill>
                <a:srgbClr val="000000"/>
              </a:solidFill>
              <a:cs typeface="+mn-cs"/>
            </a:endParaRPr>
          </a:p>
          <a:p>
            <a:pPr algn="just"/>
            <a:endParaRPr lang="en-US" dirty="0">
              <a:solidFill>
                <a:srgbClr val="000000"/>
              </a:solidFill>
              <a:cs typeface="+mn-cs"/>
            </a:endParaRPr>
          </a:p>
          <a:p>
            <a:pPr algn="just"/>
            <a:endParaRPr lang="en-US" dirty="0">
              <a:solidFill>
                <a:srgbClr val="000000"/>
              </a:solidFill>
              <a:cs typeface="+mn-cs"/>
            </a:endParaRPr>
          </a:p>
          <a:p>
            <a:pPr algn="just"/>
            <a:endParaRPr lang="en-US" dirty="0">
              <a:solidFill>
                <a:srgbClr val="000000"/>
              </a:solidFill>
              <a:cs typeface="+mn-cs"/>
            </a:endParaRPr>
          </a:p>
          <a:p>
            <a:pPr algn="just"/>
            <a:endParaRPr lang="en-US" dirty="0">
              <a:solidFill>
                <a:srgbClr val="000000"/>
              </a:solidFill>
              <a:cs typeface="+mn-cs"/>
            </a:endParaRPr>
          </a:p>
          <a:p>
            <a:pPr algn="just"/>
            <a:endParaRPr lang="en-US" dirty="0">
              <a:solidFill>
                <a:srgbClr val="000000"/>
              </a:solidFill>
              <a:cs typeface="+mn-cs"/>
            </a:endParaRPr>
          </a:p>
          <a:p>
            <a:pPr algn="just"/>
            <a:endParaRPr lang="en-US" dirty="0">
              <a:solidFill>
                <a:srgbClr val="000000"/>
              </a:solidFill>
              <a:cs typeface="+mn-cs"/>
            </a:endParaRPr>
          </a:p>
          <a:p>
            <a:pPr algn="just"/>
            <a:endParaRPr lang="en-US" dirty="0">
              <a:solidFill>
                <a:srgbClr val="000000"/>
              </a:solidFill>
              <a:cs typeface="+mn-cs"/>
            </a:endParaRPr>
          </a:p>
          <a:p>
            <a:pPr algn="just"/>
            <a:endParaRPr lang="en-US" dirty="0">
              <a:solidFill>
                <a:srgbClr val="000000"/>
              </a:solidFill>
              <a:cs typeface="+mn-cs"/>
            </a:endParaRPr>
          </a:p>
          <a:p>
            <a:pPr algn="just"/>
            <a:endParaRPr lang="en-US" dirty="0">
              <a:solidFill>
                <a:srgbClr val="000000"/>
              </a:solidFill>
              <a:cs typeface="+mn-cs"/>
            </a:endParaRPr>
          </a:p>
          <a:p>
            <a:pPr algn="just"/>
            <a:endParaRPr lang="en-US" dirty="0">
              <a:solidFill>
                <a:srgbClr val="000000"/>
              </a:solidFill>
              <a:cs typeface="+mn-cs"/>
            </a:endParaRPr>
          </a:p>
          <a:p>
            <a:pPr algn="just"/>
            <a:endParaRPr lang="en-US" dirty="0">
              <a:solidFill>
                <a:srgbClr val="000000"/>
              </a:solidFill>
              <a:cs typeface="+mn-cs"/>
            </a:endParaRPr>
          </a:p>
          <a:p>
            <a:pPr algn="just"/>
            <a:endParaRPr lang="en-US" dirty="0">
              <a:solidFill>
                <a:srgbClr val="000000"/>
              </a:solidFill>
              <a:cs typeface="+mn-cs"/>
            </a:endParaRPr>
          </a:p>
          <a:p>
            <a:pPr algn="just"/>
            <a:endParaRPr lang="en-US" dirty="0">
              <a:solidFill>
                <a:srgbClr val="000000"/>
              </a:solidFill>
              <a:cs typeface="+mn-cs"/>
            </a:endParaRPr>
          </a:p>
          <a:p>
            <a:pPr algn="just"/>
            <a:r>
              <a:rPr lang="pl-PL" dirty="0">
                <a:solidFill>
                  <a:srgbClr val="000000"/>
                </a:solidFill>
                <a:cs typeface="+mn-cs"/>
              </a:rPr>
              <a:t>Wreszcie, także papiery wartościowe można zapakować w </a:t>
            </a:r>
            <a:r>
              <a:rPr lang="pl-PL" dirty="0" err="1">
                <a:solidFill>
                  <a:srgbClr val="000000"/>
                </a:solidFill>
                <a:cs typeface="+mn-cs"/>
              </a:rPr>
              <a:t>token</a:t>
            </a:r>
            <a:r>
              <a:rPr lang="pl-PL" dirty="0">
                <a:solidFill>
                  <a:srgbClr val="000000"/>
                </a:solidFill>
                <a:cs typeface="+mn-cs"/>
              </a:rPr>
              <a:t>. Wtedy obowiązują wszystkie przepisy dotyczące papierów wartościowych, a wynikiem jest </a:t>
            </a:r>
            <a:r>
              <a:rPr lang="pl-PL" dirty="0" err="1">
                <a:solidFill>
                  <a:srgbClr val="000000"/>
                </a:solidFill>
                <a:cs typeface="+mn-cs"/>
              </a:rPr>
              <a:t>token</a:t>
            </a:r>
            <a:r>
              <a:rPr lang="pl-PL" dirty="0">
                <a:solidFill>
                  <a:srgbClr val="000000"/>
                </a:solidFill>
                <a:cs typeface="+mn-cs"/>
              </a:rPr>
              <a:t> bezpieczeństwa. W przypadku sprzedaży inwestorom proces ten nazywamy Security </a:t>
            </a:r>
            <a:r>
              <a:rPr lang="pl-PL" dirty="0" err="1">
                <a:solidFill>
                  <a:srgbClr val="000000"/>
                </a:solidFill>
                <a:cs typeface="+mn-cs"/>
              </a:rPr>
              <a:t>Token</a:t>
            </a:r>
            <a:r>
              <a:rPr lang="pl-PL" dirty="0">
                <a:solidFill>
                  <a:srgbClr val="000000"/>
                </a:solidFill>
                <a:cs typeface="+mn-cs"/>
              </a:rPr>
              <a:t> </a:t>
            </a:r>
            <a:r>
              <a:rPr lang="pl-PL" dirty="0" err="1">
                <a:solidFill>
                  <a:srgbClr val="000000"/>
                </a:solidFill>
                <a:cs typeface="+mn-cs"/>
              </a:rPr>
              <a:t>Offer</a:t>
            </a:r>
            <a:r>
              <a:rPr lang="pl-PL" dirty="0">
                <a:solidFill>
                  <a:srgbClr val="000000"/>
                </a:solidFill>
                <a:cs typeface="+mn-cs"/>
              </a:rPr>
              <a:t> (STO).</a:t>
            </a:r>
          </a:p>
        </p:txBody>
      </p:sp>
      <p:pic>
        <p:nvPicPr>
          <p:cNvPr id="4" name="Picture 3">
            <a:extLst>
              <a:ext uri="{FF2B5EF4-FFF2-40B4-BE49-F238E27FC236}">
                <a16:creationId xmlns:a16="http://schemas.microsoft.com/office/drawing/2014/main" id="{CF1C0CF2-45CF-2961-5E22-9A6AA4F04B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4348" y="4324911"/>
            <a:ext cx="6150978" cy="4567298"/>
          </a:xfrm>
          <a:prstGeom prst="rect">
            <a:avLst/>
          </a:prstGeom>
        </p:spPr>
      </p:pic>
      <p:sp>
        <p:nvSpPr>
          <p:cNvPr id="5" name="Text Placeholder 17">
            <a:extLst>
              <a:ext uri="{FF2B5EF4-FFF2-40B4-BE49-F238E27FC236}">
                <a16:creationId xmlns:a16="http://schemas.microsoft.com/office/drawing/2014/main" id="{BA68DBA2-6D2E-F1D8-C649-5542B7E78C27}"/>
              </a:ext>
            </a:extLst>
          </p:cNvPr>
          <p:cNvSpPr txBox="1">
            <a:spLocks/>
          </p:cNvSpPr>
          <p:nvPr/>
        </p:nvSpPr>
        <p:spPr>
          <a:xfrm>
            <a:off x="787764" y="8901329"/>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Rysunek 13: Przykłady modelu kontenera </a:t>
            </a:r>
            <a:r>
              <a:rPr lang="pl-PL" sz="1100" i="0"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tokenów</a:t>
            </a: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(na podstawie </a:t>
            </a:r>
            <a:r>
              <a:rPr lang="pl-PL" sz="1100" i="0"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Dünser</a:t>
            </a: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2018)</a:t>
            </a:r>
          </a:p>
        </p:txBody>
      </p:sp>
      <p:sp>
        <p:nvSpPr>
          <p:cNvPr id="17" name="Text Placeholder 17">
            <a:extLst>
              <a:ext uri="{FF2B5EF4-FFF2-40B4-BE49-F238E27FC236}">
                <a16:creationId xmlns:a16="http://schemas.microsoft.com/office/drawing/2014/main" id="{6359C7C7-AFE3-3F8D-97B5-43973656992E}"/>
              </a:ext>
            </a:extLst>
          </p:cNvPr>
          <p:cNvSpPr txBox="1">
            <a:spLocks/>
          </p:cNvSpPr>
          <p:nvPr/>
        </p:nvSpPr>
        <p:spPr>
          <a:xfrm>
            <a:off x="1076241" y="6790693"/>
            <a:ext cx="1796432"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Software license</a:t>
            </a:r>
          </a:p>
        </p:txBody>
      </p:sp>
      <p:sp>
        <p:nvSpPr>
          <p:cNvPr id="10" name="Text Placeholder 17">
            <a:extLst>
              <a:ext uri="{FF2B5EF4-FFF2-40B4-BE49-F238E27FC236}">
                <a16:creationId xmlns:a16="http://schemas.microsoft.com/office/drawing/2014/main" id="{58BDCE8D-19DF-06C8-344B-CCA8F2B38151}"/>
              </a:ext>
            </a:extLst>
          </p:cNvPr>
          <p:cNvSpPr txBox="1">
            <a:spLocks/>
          </p:cNvSpPr>
          <p:nvPr/>
        </p:nvSpPr>
        <p:spPr>
          <a:xfrm>
            <a:off x="1102746" y="7824363"/>
            <a:ext cx="1796432"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(Nothing)</a:t>
            </a:r>
          </a:p>
        </p:txBody>
      </p:sp>
      <p:sp>
        <p:nvSpPr>
          <p:cNvPr id="14" name="Text Placeholder 17">
            <a:extLst>
              <a:ext uri="{FF2B5EF4-FFF2-40B4-BE49-F238E27FC236}">
                <a16:creationId xmlns:a16="http://schemas.microsoft.com/office/drawing/2014/main" id="{0DBBB384-B474-1E6E-6C90-E4FA1B996678}"/>
              </a:ext>
            </a:extLst>
          </p:cNvPr>
          <p:cNvSpPr txBox="1">
            <a:spLocks/>
          </p:cNvSpPr>
          <p:nvPr/>
        </p:nvSpPr>
        <p:spPr>
          <a:xfrm>
            <a:off x="4733839" y="4753641"/>
            <a:ext cx="1796432"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Security token</a:t>
            </a:r>
          </a:p>
        </p:txBody>
      </p:sp>
      <p:sp>
        <p:nvSpPr>
          <p:cNvPr id="32" name="Text Placeholder 17">
            <a:extLst>
              <a:ext uri="{FF2B5EF4-FFF2-40B4-BE49-F238E27FC236}">
                <a16:creationId xmlns:a16="http://schemas.microsoft.com/office/drawing/2014/main" id="{4C12667B-7008-2542-BCBC-2DC6A5F15DEA}"/>
              </a:ext>
            </a:extLst>
          </p:cNvPr>
          <p:cNvSpPr txBox="1">
            <a:spLocks/>
          </p:cNvSpPr>
          <p:nvPr/>
        </p:nvSpPr>
        <p:spPr>
          <a:xfrm>
            <a:off x="4773596" y="5800562"/>
            <a:ext cx="1796432"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Digital Euro (cash) </a:t>
            </a:r>
          </a:p>
          <a:p>
            <a:pPr algn="ct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stable coin</a:t>
            </a:r>
          </a:p>
        </p:txBody>
      </p:sp>
      <p:sp>
        <p:nvSpPr>
          <p:cNvPr id="34" name="Text Placeholder 17">
            <a:extLst>
              <a:ext uri="{FF2B5EF4-FFF2-40B4-BE49-F238E27FC236}">
                <a16:creationId xmlns:a16="http://schemas.microsoft.com/office/drawing/2014/main" id="{FD75C665-752C-3290-1592-44C3CEE47879}"/>
              </a:ext>
            </a:extLst>
          </p:cNvPr>
          <p:cNvSpPr txBox="1">
            <a:spLocks/>
          </p:cNvSpPr>
          <p:nvPr/>
        </p:nvSpPr>
        <p:spPr>
          <a:xfrm>
            <a:off x="4786848" y="6820980"/>
            <a:ext cx="1796432"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Utility token</a:t>
            </a:r>
          </a:p>
        </p:txBody>
      </p:sp>
      <p:sp>
        <p:nvSpPr>
          <p:cNvPr id="36" name="Text Placeholder 17">
            <a:extLst>
              <a:ext uri="{FF2B5EF4-FFF2-40B4-BE49-F238E27FC236}">
                <a16:creationId xmlns:a16="http://schemas.microsoft.com/office/drawing/2014/main" id="{398BF576-3CFC-E747-87BE-A847B0C94B13}"/>
              </a:ext>
            </a:extLst>
          </p:cNvPr>
          <p:cNvSpPr txBox="1">
            <a:spLocks/>
          </p:cNvSpPr>
          <p:nvPr/>
        </p:nvSpPr>
        <p:spPr>
          <a:xfrm>
            <a:off x="4773596" y="7828146"/>
            <a:ext cx="1796432"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Crypto currency, </a:t>
            </a:r>
          </a:p>
          <a:p>
            <a:pPr algn="ct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crypto asset</a:t>
            </a:r>
          </a:p>
        </p:txBody>
      </p:sp>
      <p:grpSp>
        <p:nvGrpSpPr>
          <p:cNvPr id="38" name="Group 37">
            <a:extLst>
              <a:ext uri="{FF2B5EF4-FFF2-40B4-BE49-F238E27FC236}">
                <a16:creationId xmlns:a16="http://schemas.microsoft.com/office/drawing/2014/main" id="{1815C867-53AF-96BE-AC0D-E52D2EA3B885}"/>
              </a:ext>
            </a:extLst>
          </p:cNvPr>
          <p:cNvGrpSpPr/>
          <p:nvPr/>
        </p:nvGrpSpPr>
        <p:grpSpPr>
          <a:xfrm>
            <a:off x="5728309" y="966084"/>
            <a:ext cx="1999713" cy="1442633"/>
            <a:chOff x="8493673" y="3441653"/>
            <a:chExt cx="2590079" cy="1868535"/>
          </a:xfrm>
        </p:grpSpPr>
        <p:sp>
          <p:nvSpPr>
            <p:cNvPr id="40" name="Freeform 39">
              <a:extLst>
                <a:ext uri="{FF2B5EF4-FFF2-40B4-BE49-F238E27FC236}">
                  <a16:creationId xmlns:a16="http://schemas.microsoft.com/office/drawing/2014/main" id="{F3CDAB88-D88F-0297-63C4-FA17C5C53EF0}"/>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2" name="Freeform 41">
              <a:extLst>
                <a:ext uri="{FF2B5EF4-FFF2-40B4-BE49-F238E27FC236}">
                  <a16:creationId xmlns:a16="http://schemas.microsoft.com/office/drawing/2014/main" id="{F52E67C9-3DFE-AC9F-4B84-760E2C49EAB6}"/>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4" name="Freeform 43">
              <a:extLst>
                <a:ext uri="{FF2B5EF4-FFF2-40B4-BE49-F238E27FC236}">
                  <a16:creationId xmlns:a16="http://schemas.microsoft.com/office/drawing/2014/main" id="{A3DC871E-095A-F071-A3BA-445C31740AE8}"/>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 name="Freeform 45">
              <a:extLst>
                <a:ext uri="{FF2B5EF4-FFF2-40B4-BE49-F238E27FC236}">
                  <a16:creationId xmlns:a16="http://schemas.microsoft.com/office/drawing/2014/main" id="{D69B24D4-53D8-EFDD-9CFB-DCF131976C96}"/>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8" name="Freeform 47">
              <a:extLst>
                <a:ext uri="{FF2B5EF4-FFF2-40B4-BE49-F238E27FC236}">
                  <a16:creationId xmlns:a16="http://schemas.microsoft.com/office/drawing/2014/main" id="{89B60E51-DC16-664A-AF27-E234D7FFEFD5}"/>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 name="Freeform 48">
              <a:extLst>
                <a:ext uri="{FF2B5EF4-FFF2-40B4-BE49-F238E27FC236}">
                  <a16:creationId xmlns:a16="http://schemas.microsoft.com/office/drawing/2014/main" id="{D2D4E979-CF8C-9B20-0926-C77EE13C75AC}"/>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 name="Freeform 49">
              <a:extLst>
                <a:ext uri="{FF2B5EF4-FFF2-40B4-BE49-F238E27FC236}">
                  <a16:creationId xmlns:a16="http://schemas.microsoft.com/office/drawing/2014/main" id="{3C28364E-E835-26C3-5B59-0F0E10838BD0}"/>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 name="Freeform 51">
              <a:extLst>
                <a:ext uri="{FF2B5EF4-FFF2-40B4-BE49-F238E27FC236}">
                  <a16:creationId xmlns:a16="http://schemas.microsoft.com/office/drawing/2014/main" id="{9A6C08A0-921B-9A52-DD71-36E8FB238CF0}"/>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 name="Freeform 52">
              <a:extLst>
                <a:ext uri="{FF2B5EF4-FFF2-40B4-BE49-F238E27FC236}">
                  <a16:creationId xmlns:a16="http://schemas.microsoft.com/office/drawing/2014/main" id="{11782FA7-A375-E4EF-85B2-B295685E6FE5}"/>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4" name="Freeform 53">
              <a:extLst>
                <a:ext uri="{FF2B5EF4-FFF2-40B4-BE49-F238E27FC236}">
                  <a16:creationId xmlns:a16="http://schemas.microsoft.com/office/drawing/2014/main" id="{3896EFA2-C45A-AF52-F664-CF0B16D2557D}"/>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5" name="Freeform 54">
              <a:extLst>
                <a:ext uri="{FF2B5EF4-FFF2-40B4-BE49-F238E27FC236}">
                  <a16:creationId xmlns:a16="http://schemas.microsoft.com/office/drawing/2014/main" id="{91DEB572-BCD4-6AF1-C18C-C8D1BFE4BF24}"/>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2186884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C442AB-B911-4537-43F8-6E1A68FEF5B6}"/>
              </a:ext>
            </a:extLst>
          </p:cNvPr>
          <p:cNvSpPr/>
          <p:nvPr/>
        </p:nvSpPr>
        <p:spPr>
          <a:xfrm>
            <a:off x="-6316" y="3529263"/>
            <a:ext cx="7572306" cy="1815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13</a:t>
            </a:fld>
            <a:endParaRPr lang="en-US" dirty="0"/>
          </a:p>
        </p:txBody>
      </p:sp>
      <p:sp>
        <p:nvSpPr>
          <p:cNvPr id="16" name="Rectangle 15">
            <a:extLst>
              <a:ext uri="{FF2B5EF4-FFF2-40B4-BE49-F238E27FC236}">
                <a16:creationId xmlns:a16="http://schemas.microsoft.com/office/drawing/2014/main" id="{7469812B-551C-333B-F37E-098F4D47FC13}"/>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C424F60C-1E3B-2FAF-4263-CB162FEC0A49}"/>
              </a:ext>
            </a:extLst>
          </p:cNvPr>
          <p:cNvGrpSpPr/>
          <p:nvPr/>
        </p:nvGrpSpPr>
        <p:grpSpPr>
          <a:xfrm flipH="1">
            <a:off x="6027754" y="9163937"/>
            <a:ext cx="1712396" cy="1673613"/>
            <a:chOff x="-220413" y="5797823"/>
            <a:chExt cx="1967946" cy="1923375"/>
          </a:xfrm>
        </p:grpSpPr>
        <p:sp>
          <p:nvSpPr>
            <p:cNvPr id="19" name="Freeform 18">
              <a:extLst>
                <a:ext uri="{FF2B5EF4-FFF2-40B4-BE49-F238E27FC236}">
                  <a16:creationId xmlns:a16="http://schemas.microsoft.com/office/drawing/2014/main" id="{1E76401C-ADDB-8780-7638-A532DE03FEC7}"/>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ECEEC734-30D0-5B1E-7516-3817C73ABDAD}"/>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71980DF9-7A68-91F4-2CC1-D6077D219FF8}"/>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F2D4E5B-DE5C-D439-D0C4-30326ADBCF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4888B2FA-3F06-250F-F80B-59C29EC9BF9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5D724126-3DD1-58BF-E578-50D35E38EE12}"/>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541C8DA-D6E8-8FFA-652D-14916A514760}"/>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581252E6-E57A-E91A-9600-5D02DC999A4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F6DAC7B5-4909-83CA-1370-73D597B9CE4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F5DBD7E4-4BDD-598C-386F-4AB87878498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308464FB-41B5-0128-8BAC-965B03F5E18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7F2C40D8-D98A-D829-9467-75299B519EE5}"/>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900A66FC-A1B8-279F-6EA6-60D484017457}"/>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0EF32628-F0E0-CE8F-FBC7-D056D6732C5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 name="Text Placeholder 17">
            <a:extLst>
              <a:ext uri="{FF2B5EF4-FFF2-40B4-BE49-F238E27FC236}">
                <a16:creationId xmlns:a16="http://schemas.microsoft.com/office/drawing/2014/main" id="{0545E945-BA42-3B5F-A357-0A4B9C4F85FC}"/>
              </a:ext>
            </a:extLst>
          </p:cNvPr>
          <p:cNvSpPr>
            <a:spLocks noGrp="1"/>
          </p:cNvSpPr>
          <p:nvPr>
            <p:ph type="body" sz="quarter" idx="32"/>
          </p:nvPr>
        </p:nvSpPr>
        <p:spPr>
          <a:xfrm>
            <a:off x="715877" y="665163"/>
            <a:ext cx="6051635" cy="2864100"/>
          </a:xfrm>
        </p:spPr>
        <p:txBody>
          <a:bodyPr numCol="1"/>
          <a:lstStyle/>
          <a:p>
            <a:pPr algn="just"/>
            <a:r>
              <a:rPr lang="pl-PL" b="1" dirty="0" err="1">
                <a:solidFill>
                  <a:srgbClr val="F79037"/>
                </a:solidFill>
                <a:effectLst/>
                <a:ea typeface="Times New Roman" panose="02020603050405020304" pitchFamily="18" charset="0"/>
              </a:rPr>
              <a:t>Tokenizacja</a:t>
            </a:r>
            <a:r>
              <a:rPr lang="pl-PL" b="1" dirty="0">
                <a:solidFill>
                  <a:srgbClr val="F79037"/>
                </a:solidFill>
                <a:effectLst/>
                <a:ea typeface="Times New Roman" panose="02020603050405020304" pitchFamily="18" charset="0"/>
              </a:rPr>
              <a:t> ma swój cykl życia</a:t>
            </a:r>
          </a:p>
          <a:p>
            <a:pPr algn="just"/>
            <a:r>
              <a:rPr lang="pl-PL" dirty="0">
                <a:effectLst/>
                <a:ea typeface="Times New Roman" panose="02020603050405020304" pitchFamily="18" charset="0"/>
              </a:rPr>
              <a:t>Kiedy prawo lub aktywa są </a:t>
            </a:r>
            <a:r>
              <a:rPr lang="pl-PL" dirty="0" err="1">
                <a:effectLst/>
                <a:ea typeface="Times New Roman" panose="02020603050405020304" pitchFamily="18" charset="0"/>
              </a:rPr>
              <a:t>tokenizowane</a:t>
            </a:r>
            <a:r>
              <a:rPr lang="pl-PL" dirty="0">
                <a:effectLst/>
                <a:ea typeface="Times New Roman" panose="02020603050405020304" pitchFamily="18" charset="0"/>
              </a:rPr>
              <a:t>, najpierw należy technicznie wygenerować </a:t>
            </a:r>
            <a:r>
              <a:rPr lang="pl-PL" dirty="0" err="1">
                <a:effectLst/>
                <a:ea typeface="Times New Roman" panose="02020603050405020304" pitchFamily="18" charset="0"/>
              </a:rPr>
              <a:t>tokeny</a:t>
            </a:r>
            <a:r>
              <a:rPr lang="pl-PL" dirty="0">
                <a:effectLst/>
                <a:ea typeface="Times New Roman" panose="02020603050405020304" pitchFamily="18" charset="0"/>
              </a:rPr>
              <a:t>. Następnie </a:t>
            </a:r>
            <a:r>
              <a:rPr lang="pl-PL" dirty="0" err="1">
                <a:effectLst/>
                <a:ea typeface="Times New Roman" panose="02020603050405020304" pitchFamily="18" charset="0"/>
              </a:rPr>
              <a:t>tokeny</a:t>
            </a:r>
            <a:r>
              <a:rPr lang="pl-PL" dirty="0">
                <a:effectLst/>
                <a:ea typeface="Times New Roman" panose="02020603050405020304" pitchFamily="18" charset="0"/>
              </a:rPr>
              <a:t> muszą zostać wydane nowym posiadaczom. Może to stać się poprzez sprzedaż </a:t>
            </a:r>
            <a:r>
              <a:rPr lang="pl-PL" dirty="0" err="1">
                <a:effectLst/>
                <a:ea typeface="Times New Roman" panose="02020603050405020304" pitchFamily="18" charset="0"/>
              </a:rPr>
              <a:t>tokenów</a:t>
            </a:r>
            <a:r>
              <a:rPr lang="pl-PL" dirty="0">
                <a:effectLst/>
                <a:ea typeface="Times New Roman" panose="02020603050405020304" pitchFamily="18" charset="0"/>
              </a:rPr>
              <a:t> (np. STO, IEO, ICO). </a:t>
            </a:r>
            <a:r>
              <a:rPr lang="pl-PL" dirty="0" err="1">
                <a:effectLst/>
                <a:ea typeface="Times New Roman" panose="02020603050405020304" pitchFamily="18" charset="0"/>
              </a:rPr>
              <a:t>Tokeny</a:t>
            </a:r>
            <a:r>
              <a:rPr lang="pl-PL" dirty="0">
                <a:effectLst/>
                <a:ea typeface="Times New Roman" panose="02020603050405020304" pitchFamily="18" charset="0"/>
              </a:rPr>
              <a:t> można następnie wymieniać na inne </a:t>
            </a:r>
            <a:r>
              <a:rPr lang="pl-PL" dirty="0" err="1">
                <a:effectLst/>
                <a:ea typeface="Times New Roman" panose="02020603050405020304" pitchFamily="18" charset="0"/>
              </a:rPr>
              <a:t>tokeny</a:t>
            </a:r>
            <a:r>
              <a:rPr lang="pl-PL" dirty="0">
                <a:effectLst/>
                <a:ea typeface="Times New Roman" panose="02020603050405020304" pitchFamily="18" charset="0"/>
              </a:rPr>
              <a:t> i w większości przypadków należy je przechowywać. Na rynku finansowym </a:t>
            </a:r>
            <a:r>
              <a:rPr lang="pl-PL" dirty="0" err="1">
                <a:effectLst/>
                <a:ea typeface="Times New Roman" panose="02020603050405020304" pitchFamily="18" charset="0"/>
              </a:rPr>
              <a:t>tokeny</a:t>
            </a:r>
            <a:r>
              <a:rPr lang="pl-PL" dirty="0">
                <a:effectLst/>
                <a:ea typeface="Times New Roman" panose="02020603050405020304" pitchFamily="18" charset="0"/>
              </a:rPr>
              <a:t> można kupować i umieszczać w portfelu w celach inwestycyjnych. Krótko mówiąc, </a:t>
            </a:r>
            <a:r>
              <a:rPr lang="pl-PL" dirty="0" err="1">
                <a:effectLst/>
                <a:ea typeface="Times New Roman" panose="02020603050405020304" pitchFamily="18" charset="0"/>
              </a:rPr>
              <a:t>tokeny</a:t>
            </a:r>
            <a:r>
              <a:rPr lang="pl-PL" dirty="0">
                <a:effectLst/>
                <a:ea typeface="Times New Roman" panose="02020603050405020304" pitchFamily="18" charset="0"/>
              </a:rPr>
              <a:t> mają cykl życia. Różne zdarzenia w cyklu życia </a:t>
            </a:r>
            <a:r>
              <a:rPr lang="pl-PL" dirty="0" err="1">
                <a:effectLst/>
                <a:ea typeface="Times New Roman" panose="02020603050405020304" pitchFamily="18" charset="0"/>
              </a:rPr>
              <a:t>tokena</a:t>
            </a:r>
            <a:r>
              <a:rPr lang="pl-PL" dirty="0">
                <a:effectLst/>
                <a:ea typeface="Times New Roman" panose="02020603050405020304" pitchFamily="18" charset="0"/>
              </a:rPr>
              <a:t> wskazują na różne role uczestników, np. generatora </a:t>
            </a:r>
            <a:r>
              <a:rPr lang="pl-PL" dirty="0" err="1">
                <a:effectLst/>
                <a:ea typeface="Times New Roman" panose="02020603050405020304" pitchFamily="18" charset="0"/>
              </a:rPr>
              <a:t>tokena</a:t>
            </a:r>
            <a:r>
              <a:rPr lang="pl-PL" dirty="0">
                <a:effectLst/>
                <a:ea typeface="Times New Roman" panose="02020603050405020304" pitchFamily="18" charset="0"/>
              </a:rPr>
              <a:t>, emitenta </a:t>
            </a:r>
            <a:r>
              <a:rPr lang="pl-PL" dirty="0" err="1">
                <a:effectLst/>
                <a:ea typeface="Times New Roman" panose="02020603050405020304" pitchFamily="18" charset="0"/>
              </a:rPr>
              <a:t>tokena</a:t>
            </a:r>
            <a:r>
              <a:rPr lang="pl-PL" dirty="0">
                <a:effectLst/>
                <a:ea typeface="Times New Roman" panose="02020603050405020304" pitchFamily="18" charset="0"/>
              </a:rPr>
              <a:t>, depozytariusza </a:t>
            </a:r>
            <a:r>
              <a:rPr lang="pl-PL" dirty="0" err="1">
                <a:effectLst/>
                <a:ea typeface="Times New Roman" panose="02020603050405020304" pitchFamily="18" charset="0"/>
              </a:rPr>
              <a:t>tokena</a:t>
            </a:r>
            <a:r>
              <a:rPr lang="pl-PL" dirty="0">
                <a:effectLst/>
                <a:ea typeface="Times New Roman" panose="02020603050405020304" pitchFamily="18" charset="0"/>
              </a:rPr>
              <a:t>. Ustawa Liechtenstein </a:t>
            </a:r>
            <a:r>
              <a:rPr lang="pl-PL" dirty="0" err="1">
                <a:effectLst/>
                <a:ea typeface="Times New Roman" panose="02020603050405020304" pitchFamily="18" charset="0"/>
              </a:rPr>
              <a:t>Blockchain</a:t>
            </a:r>
            <a:r>
              <a:rPr lang="pl-PL" dirty="0">
                <a:effectLst/>
                <a:ea typeface="Times New Roman" panose="02020603050405020304" pitchFamily="18" charset="0"/>
              </a:rPr>
              <a:t> </a:t>
            </a:r>
            <a:r>
              <a:rPr lang="pl-PL" dirty="0" err="1">
                <a:effectLst/>
                <a:ea typeface="Times New Roman" panose="02020603050405020304" pitchFamily="18" charset="0"/>
              </a:rPr>
              <a:t>Act</a:t>
            </a:r>
            <a:r>
              <a:rPr lang="pl-PL" dirty="0">
                <a:effectLst/>
                <a:ea typeface="Times New Roman" panose="02020603050405020304" pitchFamily="18" charset="0"/>
              </a:rPr>
              <a:t> zapewnia zatem wiele możliwości rejestracji w FMA, dzięki czemu firmy mogą działać w całym cyklu życia </a:t>
            </a:r>
            <a:r>
              <a:rPr lang="pl-PL" dirty="0" err="1">
                <a:effectLst/>
                <a:ea typeface="Times New Roman" panose="02020603050405020304" pitchFamily="18" charset="0"/>
              </a:rPr>
              <a:t>tokenów</a:t>
            </a:r>
            <a:r>
              <a:rPr lang="pl-PL" dirty="0">
                <a:effectLst/>
                <a:ea typeface="Times New Roman" panose="02020603050405020304" pitchFamily="18" charset="0"/>
              </a:rPr>
              <a:t>. Jak pokazano na rysunku 14, firmy mogą wkrótce ubiegać się o takie rejestracje. Kandydatom stawia się wiele wymagań. Licencje nie są oczywiście wydawane za darmo. Jednak porównanie opłat i wymogów związanych z innymi rejestracjami lub licencjami władz finansowych wskazuje, że opłaty za licencje w Liechtensteinie są rozsądne. Gdy istnieją jasno określone zasady rejestracji, jak ma to miejsce w Liechtensteinie, oraz gdy procesy </a:t>
            </a:r>
            <a:r>
              <a:rPr lang="pl-PL" dirty="0" err="1">
                <a:effectLst/>
                <a:ea typeface="Times New Roman" panose="02020603050405020304" pitchFamily="18" charset="0"/>
              </a:rPr>
              <a:t>tokenizacji</a:t>
            </a:r>
            <a:r>
              <a:rPr lang="pl-PL" dirty="0">
                <a:effectLst/>
                <a:ea typeface="Times New Roman" panose="02020603050405020304" pitchFamily="18" charset="0"/>
              </a:rPr>
              <a:t> i inteligentne kontrakty staną się </a:t>
            </a:r>
            <a:r>
              <a:rPr lang="pl-PL" dirty="0" err="1">
                <a:effectLst/>
                <a:ea typeface="Times New Roman" panose="02020603050405020304" pitchFamily="18" charset="0"/>
              </a:rPr>
              <a:t>sstandaryzowane</a:t>
            </a:r>
            <a:r>
              <a:rPr lang="pl-PL" dirty="0">
                <a:effectLst/>
                <a:ea typeface="Times New Roman" panose="02020603050405020304" pitchFamily="18" charset="0"/>
              </a:rPr>
              <a:t>, ostatecznie koszty </a:t>
            </a:r>
            <a:r>
              <a:rPr lang="pl-PL" dirty="0" err="1">
                <a:effectLst/>
                <a:ea typeface="Times New Roman" panose="02020603050405020304" pitchFamily="18" charset="0"/>
              </a:rPr>
              <a:t>tokenizacji</a:t>
            </a:r>
            <a:r>
              <a:rPr lang="pl-PL" dirty="0">
                <a:effectLst/>
                <a:ea typeface="Times New Roman" panose="02020603050405020304" pitchFamily="18" charset="0"/>
              </a:rPr>
              <a:t> dowolnego składnika aktywów zostaną znacznie obniżone.</a:t>
            </a:r>
          </a:p>
          <a:p>
            <a:pPr algn="just"/>
            <a:endParaRPr lang="en-US" dirty="0">
              <a:effectLst/>
              <a:ea typeface="Times New Roman" panose="02020603050405020304" pitchFamily="18" charset="0"/>
            </a:endParaRPr>
          </a:p>
          <a:p>
            <a:pPr algn="just"/>
            <a:endParaRPr lang="en-LB" dirty="0">
              <a:effectLst/>
              <a:ea typeface="Times New Roman" panose="02020603050405020304" pitchFamily="18" charset="0"/>
            </a:endParaRPr>
          </a:p>
          <a:p>
            <a:pPr algn="just"/>
            <a:r>
              <a:rPr lang="en-US" b="1" dirty="0">
                <a:effectLst/>
                <a:ea typeface="Times New Roman" panose="02020603050405020304" pitchFamily="18" charset="0"/>
              </a:rPr>
              <a:t> </a:t>
            </a:r>
            <a:endParaRPr lang="en-LB" dirty="0">
              <a:effectLst/>
              <a:ea typeface="Times New Roman" panose="02020603050405020304" pitchFamily="18" charset="0"/>
            </a:endParaRPr>
          </a:p>
        </p:txBody>
      </p:sp>
      <p:pic>
        <p:nvPicPr>
          <p:cNvPr id="5" name="Picture 4">
            <a:extLst>
              <a:ext uri="{FF2B5EF4-FFF2-40B4-BE49-F238E27FC236}">
                <a16:creationId xmlns:a16="http://schemas.microsoft.com/office/drawing/2014/main" id="{041F982C-AADE-4F76-43DD-44EC9A2EFF1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063" t="-3152" r="-2856" b="-3919"/>
          <a:stretch/>
        </p:blipFill>
        <p:spPr>
          <a:xfrm>
            <a:off x="201076" y="3665604"/>
            <a:ext cx="7157522" cy="5621999"/>
          </a:xfrm>
          <a:prstGeom prst="rect">
            <a:avLst/>
          </a:prstGeom>
        </p:spPr>
      </p:pic>
      <p:sp>
        <p:nvSpPr>
          <p:cNvPr id="6" name="Text Placeholder 17">
            <a:extLst>
              <a:ext uri="{FF2B5EF4-FFF2-40B4-BE49-F238E27FC236}">
                <a16:creationId xmlns:a16="http://schemas.microsoft.com/office/drawing/2014/main" id="{F71A782D-BBEB-E289-593A-BD6BE71B3930}"/>
              </a:ext>
            </a:extLst>
          </p:cNvPr>
          <p:cNvSpPr txBox="1">
            <a:spLocks/>
          </p:cNvSpPr>
          <p:nvPr/>
        </p:nvSpPr>
        <p:spPr>
          <a:xfrm>
            <a:off x="787764" y="9281559"/>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Rysunek 14: Przegląd 5 z 10 wymogów rejestracyjnych (źródło: NÄGELE </a:t>
            </a:r>
            <a:r>
              <a:rPr lang="pl-PL" sz="1100" i="0"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Attorneys</a:t>
            </a: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r>
              <a:rPr lang="pl-PL" sz="1100" i="0"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a:t>
            </a: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Law LLC, 2019)</a:t>
            </a:r>
          </a:p>
        </p:txBody>
      </p:sp>
    </p:spTree>
    <p:extLst>
      <p:ext uri="{BB962C8B-B14F-4D97-AF65-F5344CB8AC3E}">
        <p14:creationId xmlns:p14="http://schemas.microsoft.com/office/powerpoint/2010/main" val="1291451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3"/>
            <a:ext cx="2693750" cy="5921904"/>
          </a:xfrm>
        </p:spPr>
        <p:txBody>
          <a:bodyPr/>
          <a:lstStyle/>
          <a:p>
            <a:pPr algn="just"/>
            <a:r>
              <a:rPr lang="en-US" b="1" dirty="0">
                <a:solidFill>
                  <a:srgbClr val="F79037"/>
                </a:solidFill>
                <a:effectLst/>
                <a:ea typeface="Times New Roman" panose="02020603050405020304" pitchFamily="18" charset="0"/>
              </a:rPr>
              <a:t>Liechtenstein </a:t>
            </a:r>
            <a:r>
              <a:rPr lang="en-US" b="1" dirty="0" err="1">
                <a:solidFill>
                  <a:srgbClr val="F79037"/>
                </a:solidFill>
                <a:effectLst/>
                <a:ea typeface="Times New Roman" panose="02020603050405020304" pitchFamily="18" charset="0"/>
              </a:rPr>
              <a:t>i</a:t>
            </a:r>
            <a:r>
              <a:rPr lang="en-US" b="1" dirty="0">
                <a:solidFill>
                  <a:srgbClr val="F79037"/>
                </a:solidFill>
                <a:effectLst/>
                <a:ea typeface="Times New Roman" panose="02020603050405020304" pitchFamily="18" charset="0"/>
              </a:rPr>
              <a:t> </a:t>
            </a:r>
            <a:r>
              <a:rPr lang="en-US" b="1" dirty="0" err="1">
                <a:solidFill>
                  <a:srgbClr val="F79037"/>
                </a:solidFill>
                <a:effectLst/>
                <a:ea typeface="Times New Roman" panose="02020603050405020304" pitchFamily="18" charset="0"/>
              </a:rPr>
              <a:t>inne</a:t>
            </a:r>
            <a:r>
              <a:rPr lang="en-US" b="1" dirty="0">
                <a:solidFill>
                  <a:srgbClr val="F79037"/>
                </a:solidFill>
                <a:effectLst/>
                <a:ea typeface="Times New Roman" panose="02020603050405020304" pitchFamily="18" charset="0"/>
              </a:rPr>
              <a:t> </a:t>
            </a:r>
            <a:r>
              <a:rPr lang="en-US" b="1" dirty="0" err="1">
                <a:solidFill>
                  <a:srgbClr val="F79037"/>
                </a:solidFill>
                <a:effectLst/>
                <a:ea typeface="Times New Roman" panose="02020603050405020304" pitchFamily="18" charset="0"/>
              </a:rPr>
              <a:t>kraje</a:t>
            </a:r>
            <a:endParaRPr lang="en-US" b="1" dirty="0">
              <a:solidFill>
                <a:srgbClr val="F79037"/>
              </a:solidFill>
              <a:effectLst/>
              <a:ea typeface="Times New Roman" panose="02020603050405020304" pitchFamily="18" charset="0"/>
            </a:endParaRPr>
          </a:p>
          <a:p>
            <a:pPr algn="just"/>
            <a:r>
              <a:rPr lang="pl-PL" dirty="0">
                <a:effectLst/>
                <a:ea typeface="Times New Roman" panose="02020603050405020304" pitchFamily="18" charset="0"/>
              </a:rPr>
              <a:t>Liechtenstein określa technologicznie neutralne i wszechstronne ramy zaprojektowane w celu uchwycenia wszystkich aspektów </a:t>
            </a:r>
            <a:r>
              <a:rPr lang="pl-PL" dirty="0" err="1">
                <a:effectLst/>
                <a:ea typeface="Times New Roman" panose="02020603050405020304" pitchFamily="18" charset="0"/>
              </a:rPr>
              <a:t>tokenizacji</a:t>
            </a:r>
            <a:r>
              <a:rPr lang="pl-PL" dirty="0">
                <a:effectLst/>
                <a:ea typeface="Times New Roman" panose="02020603050405020304" pitchFamily="18" charset="0"/>
              </a:rPr>
              <a:t>. Ze względu na status Liechtensteinu jako członka Europejskiego Obszaru Gospodarczego (EOG) wymagana jest zgodność ze skodyfikowanymi wytycznymi i przepisami UE/EOG. Te przepisy tworzą podstawę, na której mogą opierać się ustawodawcy Liechtensteinu. Rejestracje i licencje wydane na podstawie rozporządzeń i dyrektyw UE/EOG mogą być transferowane do innych państw członkowskich UE/EOG, podczas gdy unikalne rejestracje Liechtensteinu na mocy ustawy </a:t>
            </a:r>
            <a:r>
              <a:rPr lang="pl-PL" dirty="0" err="1">
                <a:effectLst/>
                <a:ea typeface="Times New Roman" panose="02020603050405020304" pitchFamily="18" charset="0"/>
              </a:rPr>
              <a:t>Blockchain</a:t>
            </a:r>
            <a:r>
              <a:rPr lang="pl-PL" dirty="0">
                <a:effectLst/>
                <a:ea typeface="Times New Roman" panose="02020603050405020304" pitchFamily="18" charset="0"/>
              </a:rPr>
              <a:t> </a:t>
            </a:r>
            <a:r>
              <a:rPr lang="pl-PL" dirty="0" err="1">
                <a:effectLst/>
                <a:ea typeface="Times New Roman" panose="02020603050405020304" pitchFamily="18" charset="0"/>
              </a:rPr>
              <a:t>Act</a:t>
            </a:r>
            <a:r>
              <a:rPr lang="pl-PL" dirty="0">
                <a:effectLst/>
                <a:ea typeface="Times New Roman" panose="02020603050405020304" pitchFamily="18" charset="0"/>
              </a:rPr>
              <a:t> nie podlegają takiemu transferowi. Oczywiście przepisy podatkowe w innych krajach i nadchodząca „licencja kryptograficzna” w Niemczech mogą sprawić, że przedsięwzięcia biznesowe staną się bardziej złożone, ale nie niewykonalne.</a:t>
            </a:r>
          </a:p>
          <a:p>
            <a:pPr algn="just"/>
            <a:r>
              <a:rPr lang="en-US" dirty="0">
                <a:effectLst/>
                <a:ea typeface="Times New Roman" panose="02020603050405020304" pitchFamily="18" charset="0"/>
              </a:rPr>
              <a:t> </a:t>
            </a:r>
          </a:p>
          <a:p>
            <a:pPr algn="just"/>
            <a:r>
              <a:rPr lang="pl-PL" dirty="0">
                <a:effectLst/>
                <a:ea typeface="Times New Roman" panose="02020603050405020304" pitchFamily="18" charset="0"/>
              </a:rPr>
              <a:t>U swych podstaw, Liechtenstein </a:t>
            </a:r>
            <a:r>
              <a:rPr lang="pl-PL" dirty="0" err="1">
                <a:effectLst/>
                <a:ea typeface="Times New Roman" panose="02020603050405020304" pitchFamily="18" charset="0"/>
              </a:rPr>
              <a:t>Blockchain</a:t>
            </a:r>
            <a:r>
              <a:rPr lang="pl-PL" dirty="0">
                <a:effectLst/>
                <a:ea typeface="Times New Roman" panose="02020603050405020304" pitchFamily="18" charset="0"/>
              </a:rPr>
              <a:t> </a:t>
            </a:r>
            <a:r>
              <a:rPr lang="pl-PL" dirty="0" err="1">
                <a:effectLst/>
                <a:ea typeface="Times New Roman" panose="02020603050405020304" pitchFamily="18" charset="0"/>
              </a:rPr>
              <a:t>Act</a:t>
            </a:r>
            <a:r>
              <a:rPr lang="pl-PL" dirty="0">
                <a:effectLst/>
                <a:ea typeface="Times New Roman" panose="02020603050405020304" pitchFamily="18" charset="0"/>
              </a:rPr>
              <a:t> koncentruje się na dostosowaniu wcześniej istniejących przepisów w celu zwiększenia pewności prawnej w gospodarce </a:t>
            </a:r>
            <a:r>
              <a:rPr lang="pl-PL" dirty="0" err="1">
                <a:effectLst/>
                <a:ea typeface="Times New Roman" panose="02020603050405020304" pitchFamily="18" charset="0"/>
              </a:rPr>
              <a:t>tokenów</a:t>
            </a:r>
            <a:r>
              <a:rPr lang="pl-PL" dirty="0">
                <a:effectLst/>
                <a:ea typeface="Times New Roman" panose="02020603050405020304" pitchFamily="18" charset="0"/>
              </a:rPr>
              <a:t>. Wyznaczając wyraźną granicę między tym, co podlega prawu cywilnemu, a prawem regulacyjnym i nadzorczym, ustawa Liechtenstein </a:t>
            </a:r>
            <a:r>
              <a:rPr lang="pl-PL" dirty="0" err="1">
                <a:effectLst/>
                <a:ea typeface="Times New Roman" panose="02020603050405020304" pitchFamily="18" charset="0"/>
              </a:rPr>
              <a:t>Blockchain</a:t>
            </a:r>
            <a:r>
              <a:rPr lang="pl-PL" dirty="0">
                <a:effectLst/>
                <a:ea typeface="Times New Roman" panose="02020603050405020304" pitchFamily="18" charset="0"/>
              </a:rPr>
              <a:t> </a:t>
            </a:r>
            <a:r>
              <a:rPr lang="pl-PL" dirty="0" err="1">
                <a:effectLst/>
                <a:ea typeface="Times New Roman" panose="02020603050405020304" pitchFamily="18" charset="0"/>
              </a:rPr>
              <a:t>Act</a:t>
            </a:r>
            <a:r>
              <a:rPr lang="pl-PL" dirty="0">
                <a:effectLst/>
                <a:ea typeface="Times New Roman" panose="02020603050405020304" pitchFamily="18" charset="0"/>
              </a:rPr>
              <a:t> zawiera zmiany w ustawie o osobach i spółkach Liechtensteinu, ustawie o handlu, ustawie o należytej staranności i ustawie o organach nadzoru rynku finansowego. Prawdopodobnie najważniejszym aspektem są zmiany w prawie obywatelskim, aby zapewnić skuteczne przeniesienie prawa bazowego reprezentowanego przez </a:t>
            </a:r>
            <a:r>
              <a:rPr lang="pl-PL" dirty="0" err="1">
                <a:effectLst/>
                <a:ea typeface="Times New Roman" panose="02020603050405020304" pitchFamily="18" charset="0"/>
              </a:rPr>
              <a:t>token</a:t>
            </a:r>
            <a:r>
              <a:rPr lang="pl-PL" dirty="0">
                <a:effectLst/>
                <a:ea typeface="Times New Roman" panose="02020603050405020304" pitchFamily="18" charset="0"/>
              </a:rPr>
              <a:t> ze strony A na stronę B. Poza tym ustawa określa zasady regulacyjne i nadzorcze dotyczące interakcji z systemami </a:t>
            </a:r>
            <a:r>
              <a:rPr lang="pl-PL" dirty="0" err="1">
                <a:effectLst/>
                <a:ea typeface="Times New Roman" panose="02020603050405020304" pitchFamily="18" charset="0"/>
              </a:rPr>
              <a:t>blockchain</a:t>
            </a:r>
            <a:r>
              <a:rPr lang="pl-PL" dirty="0">
                <a:effectLst/>
                <a:ea typeface="Times New Roman" panose="02020603050405020304" pitchFamily="18" charset="0"/>
              </a:rPr>
              <a:t> — w tym konsumentów, usługodawców i pośredników.</a:t>
            </a:r>
          </a:p>
          <a:p>
            <a:pPr algn="just"/>
            <a:endParaRPr lang="en-US" dirty="0">
              <a:effectLst/>
              <a:ea typeface="Times New Roman" panose="02020603050405020304" pitchFamily="18" charset="0"/>
            </a:endParaRPr>
          </a:p>
          <a:p>
            <a:pPr algn="just"/>
            <a:endParaRPr lang="en-LB" dirty="0">
              <a:effectLst/>
              <a:ea typeface="Times New Roman" panose="02020603050405020304" pitchFamily="18" charset="0"/>
            </a:endParaRPr>
          </a:p>
          <a:p>
            <a:pPr algn="just"/>
            <a:r>
              <a:rPr lang="en-US" b="1" dirty="0">
                <a:effectLst/>
                <a:ea typeface="Times New Roman" panose="02020603050405020304" pitchFamily="18" charset="0"/>
              </a:rPr>
              <a:t> </a:t>
            </a:r>
            <a:endParaRPr lang="en-LB" dirty="0">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14</a:t>
            </a:fld>
            <a:endParaRPr lang="en-US" dirty="0"/>
          </a:p>
        </p:txBody>
      </p:sp>
      <p:pic>
        <p:nvPicPr>
          <p:cNvPr id="4" name="Picture 3">
            <a:extLst>
              <a:ext uri="{FF2B5EF4-FFF2-40B4-BE49-F238E27FC236}">
                <a16:creationId xmlns:a16="http://schemas.microsoft.com/office/drawing/2014/main" id="{4E5486BA-5918-5B1F-069A-4624E65794D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5" name="Group 4">
            <a:extLst>
              <a:ext uri="{FF2B5EF4-FFF2-40B4-BE49-F238E27FC236}">
                <a16:creationId xmlns:a16="http://schemas.microsoft.com/office/drawing/2014/main" id="{1E57D513-C86D-2639-1EF3-BE4F6B03AABD}"/>
              </a:ext>
            </a:extLst>
          </p:cNvPr>
          <p:cNvGrpSpPr/>
          <p:nvPr/>
        </p:nvGrpSpPr>
        <p:grpSpPr>
          <a:xfrm flipH="1">
            <a:off x="5193447" y="8599913"/>
            <a:ext cx="2590078" cy="2250924"/>
            <a:chOff x="-220413" y="5470274"/>
            <a:chExt cx="2590078" cy="2250924"/>
          </a:xfrm>
        </p:grpSpPr>
        <p:sp>
          <p:nvSpPr>
            <p:cNvPr id="6" name="Freeform 5">
              <a:extLst>
                <a:ext uri="{FF2B5EF4-FFF2-40B4-BE49-F238E27FC236}">
                  <a16:creationId xmlns:a16="http://schemas.microsoft.com/office/drawing/2014/main" id="{71BF4CFA-19F4-F99B-A96E-602C95888A6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8" name="Freeform 7">
              <a:extLst>
                <a:ext uri="{FF2B5EF4-FFF2-40B4-BE49-F238E27FC236}">
                  <a16:creationId xmlns:a16="http://schemas.microsoft.com/office/drawing/2014/main" id="{09265C6A-5349-AB0A-8C7A-D6B625011DBA}"/>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9" name="Freeform 8">
              <a:extLst>
                <a:ext uri="{FF2B5EF4-FFF2-40B4-BE49-F238E27FC236}">
                  <a16:creationId xmlns:a16="http://schemas.microsoft.com/office/drawing/2014/main" id="{82B3A671-68CE-E068-55E8-E002E368BE8C}"/>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0" name="Freeform 9">
              <a:extLst>
                <a:ext uri="{FF2B5EF4-FFF2-40B4-BE49-F238E27FC236}">
                  <a16:creationId xmlns:a16="http://schemas.microsoft.com/office/drawing/2014/main" id="{E069159D-008B-005B-3274-1F30DEDB9A81}"/>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1" name="Freeform 10">
              <a:extLst>
                <a:ext uri="{FF2B5EF4-FFF2-40B4-BE49-F238E27FC236}">
                  <a16:creationId xmlns:a16="http://schemas.microsoft.com/office/drawing/2014/main" id="{2EE58D12-0352-3578-F4F3-DA5238FFFAB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622BB98C-79C9-C10B-F281-3DAA19D0B72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33225E08-FE3A-9D21-5C09-A7499E64193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C99A0DE0-E9AE-D71E-921F-DFD879F747DD}"/>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558DFDC1-E4C6-5D7A-4E4E-75B3F489297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84D7A4C8-46BC-A3FF-3C11-693692C59993}"/>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55F587AF-C63B-E4F6-8D5D-3D5DBF67E75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618546AE-FF17-E847-B713-644200C827E6}"/>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9EA3F70F-ED9F-CC33-E7E1-4AE0BC8CA195}"/>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E3629E4F-7DDA-6CE8-9DFB-522DA64E5C05}"/>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D5156A68-4BE0-2CB8-9480-43FF710980E7}"/>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817E016C-615A-3286-DF0D-BD81518A3402}"/>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9D8B0A49-F724-B8F0-5D31-F64AF95CE086}"/>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C4BE455A-F97F-F2A1-7FCF-BBB0A227143A}"/>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509212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6F147696-0F33-4ECD-FB33-DDB1C8399CAB}"/>
              </a:ext>
            </a:extLst>
          </p:cNvPr>
          <p:cNvSpPr/>
          <p:nvPr/>
        </p:nvSpPr>
        <p:spPr>
          <a:xfrm flipV="1">
            <a:off x="740928" y="6601289"/>
            <a:ext cx="6832572" cy="3514278"/>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15</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83"/>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390247"/>
            <a:ext cx="6005741" cy="2274948"/>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b="1" dirty="0">
                <a:solidFill>
                  <a:srgbClr val="F79037"/>
                </a:solidFill>
                <a:latin typeface="Calibri" panose="020F0502020204030204" pitchFamily="34" charset="0"/>
                <a:cs typeface="Calibri" panose="020F0502020204030204" pitchFamily="34" charset="0"/>
              </a:rPr>
              <a:t>Liechtenstein: „prosta </a:t>
            </a:r>
            <a:r>
              <a:rPr lang="pl-PL" sz="1100" b="1" dirty="0" err="1">
                <a:solidFill>
                  <a:srgbClr val="F79037"/>
                </a:solidFill>
                <a:latin typeface="Calibri" panose="020F0502020204030204" pitchFamily="34" charset="0"/>
                <a:cs typeface="Calibri" panose="020F0502020204030204" pitchFamily="34" charset="0"/>
              </a:rPr>
              <a:t>tokenizacja</a:t>
            </a:r>
            <a:r>
              <a:rPr lang="pl-PL" sz="1100" b="1" dirty="0">
                <a:solidFill>
                  <a:srgbClr val="F79037"/>
                </a:solidFill>
                <a:latin typeface="Calibri" panose="020F0502020204030204" pitchFamily="34" charset="0"/>
                <a:cs typeface="Calibri" panose="020F0502020204030204" pitchFamily="34" charset="0"/>
              </a:rPr>
              <a:t>” bez obchodzenia prawa</a:t>
            </a:r>
          </a:p>
          <a:p>
            <a:pPr algn="just"/>
            <a:r>
              <a:rPr lang="pl-PL" sz="1100" dirty="0">
                <a:solidFill>
                  <a:schemeClr val="tx1"/>
                </a:solidFill>
                <a:latin typeface="Calibri" panose="020F0502020204030204" pitchFamily="34" charset="0"/>
                <a:cs typeface="Calibri" panose="020F0502020204030204" pitchFamily="34" charset="0"/>
              </a:rPr>
              <a:t>Jeśli próbujesz </a:t>
            </a:r>
            <a:r>
              <a:rPr lang="pl-PL" sz="1100" dirty="0" err="1">
                <a:solidFill>
                  <a:schemeClr val="tx1"/>
                </a:solidFill>
                <a:latin typeface="Calibri" panose="020F0502020204030204" pitchFamily="34" charset="0"/>
                <a:cs typeface="Calibri" panose="020F0502020204030204" pitchFamily="34" charset="0"/>
              </a:rPr>
              <a:t>tokenizować</a:t>
            </a:r>
            <a:r>
              <a:rPr lang="pl-PL" sz="1100" dirty="0">
                <a:solidFill>
                  <a:schemeClr val="tx1"/>
                </a:solidFill>
                <a:latin typeface="Calibri" panose="020F0502020204030204" pitchFamily="34" charset="0"/>
                <a:cs typeface="Calibri" panose="020F0502020204030204" pitchFamily="34" charset="0"/>
              </a:rPr>
              <a:t> prawa i aktywa, jest to zazwyczaj trudne i stanowi wyzwanie ze względu na obowiązujące lokalne przepisy. Na przykład w Niemczech można </a:t>
            </a:r>
            <a:r>
              <a:rPr lang="pl-PL" sz="1100" dirty="0" err="1">
                <a:solidFill>
                  <a:schemeClr val="tx1"/>
                </a:solidFill>
                <a:latin typeface="Calibri" panose="020F0502020204030204" pitchFamily="34" charset="0"/>
                <a:cs typeface="Calibri" panose="020F0502020204030204" pitchFamily="34" charset="0"/>
              </a:rPr>
              <a:t>tokenizować</a:t>
            </a:r>
            <a:r>
              <a:rPr lang="pl-PL" sz="1100" dirty="0">
                <a:solidFill>
                  <a:schemeClr val="tx1"/>
                </a:solidFill>
                <a:latin typeface="Calibri" panose="020F0502020204030204" pitchFamily="34" charset="0"/>
                <a:cs typeface="Calibri" panose="020F0502020204030204" pitchFamily="34" charset="0"/>
              </a:rPr>
              <a:t> określone formy długu, ale do tej pory nie można </a:t>
            </a:r>
            <a:r>
              <a:rPr lang="pl-PL" sz="1100" dirty="0" err="1">
                <a:solidFill>
                  <a:schemeClr val="tx1"/>
                </a:solidFill>
                <a:latin typeface="Calibri" panose="020F0502020204030204" pitchFamily="34" charset="0"/>
                <a:cs typeface="Calibri" panose="020F0502020204030204" pitchFamily="34" charset="0"/>
              </a:rPr>
              <a:t>tokenizować</a:t>
            </a:r>
            <a:r>
              <a:rPr lang="pl-PL" sz="1100" dirty="0">
                <a:solidFill>
                  <a:schemeClr val="tx1"/>
                </a:solidFill>
                <a:latin typeface="Calibri" panose="020F0502020204030204" pitchFamily="34" charset="0"/>
                <a:cs typeface="Calibri" panose="020F0502020204030204" pitchFamily="34" charset="0"/>
              </a:rPr>
              <a:t> akcji ani obligacji. Zawsze potrzeba wykwalifikowanego prawnika, aby spróbować znaleźć obejście, a następnie przekonać organy regulacyjne, że proponowane obejście jest zgodne z lokalnym prawem poprzez interpretację niektórych paragrafów prawa w „nowy” sposób. Prawnik oczywiście nigdy nie nazwałby tego postępowania „obejściem”. Tak czy siak – nie jest to łatwe, ale możliwe. Zazwyczaj takie obejścia są również kosztowne, ponieważ nie podlegają jeszcze znormalizowanemu procesowi. Dlatego Liechtenstein jest atrakcyjnym miejscem dla różnych działań związanych z </a:t>
            </a:r>
            <a:r>
              <a:rPr lang="pl-PL" sz="1100" dirty="0" err="1">
                <a:solidFill>
                  <a:schemeClr val="tx1"/>
                </a:solidFill>
                <a:latin typeface="Calibri" panose="020F0502020204030204" pitchFamily="34" charset="0"/>
                <a:cs typeface="Calibri" panose="020F0502020204030204" pitchFamily="34" charset="0"/>
              </a:rPr>
              <a:t>tokenizacją</a:t>
            </a:r>
            <a:r>
              <a:rPr lang="pl-PL" sz="1100" dirty="0">
                <a:solidFill>
                  <a:schemeClr val="tx1"/>
                </a:solidFill>
                <a:latin typeface="Calibri" panose="020F0502020204030204" pitchFamily="34" charset="0"/>
                <a:cs typeface="Calibri" panose="020F0502020204030204" pitchFamily="34" charset="0"/>
              </a:rPr>
              <a:t>: bez czasochłonnych i kosztownych wysiłków, prawa i aktywa można </a:t>
            </a:r>
            <a:r>
              <a:rPr lang="pl-PL" sz="1100" dirty="0" err="1">
                <a:solidFill>
                  <a:schemeClr val="tx1"/>
                </a:solidFill>
                <a:latin typeface="Calibri" panose="020F0502020204030204" pitchFamily="34" charset="0"/>
                <a:cs typeface="Calibri" panose="020F0502020204030204" pitchFamily="34" charset="0"/>
              </a:rPr>
              <a:t>tokenizować</a:t>
            </a:r>
            <a:r>
              <a:rPr lang="pl-PL" sz="1100" dirty="0">
                <a:solidFill>
                  <a:schemeClr val="tx1"/>
                </a:solidFill>
                <a:latin typeface="Calibri" panose="020F0502020204030204" pitchFamily="34" charset="0"/>
                <a:cs typeface="Calibri" panose="020F0502020204030204" pitchFamily="34" charset="0"/>
              </a:rPr>
              <a:t> w prosty sposób. Nie są wymagane żadne obejścia, jak w innych krajach. To nie tylko ustandaryzowało procesy, ale także znacznie obniżyło koszty procesów </a:t>
            </a:r>
            <a:r>
              <a:rPr lang="pl-PL" sz="1100" dirty="0" err="1">
                <a:solidFill>
                  <a:schemeClr val="tx1"/>
                </a:solidFill>
                <a:latin typeface="Calibri" panose="020F0502020204030204" pitchFamily="34" charset="0"/>
                <a:cs typeface="Calibri" panose="020F0502020204030204" pitchFamily="34" charset="0"/>
              </a:rPr>
              <a:t>tokenizacji</a:t>
            </a:r>
            <a:r>
              <a:rPr lang="pl-PL" sz="1100" dirty="0">
                <a:solidFill>
                  <a:schemeClr val="tx1"/>
                </a:solidFill>
                <a:latin typeface="Calibri" panose="020F0502020204030204" pitchFamily="34" charset="0"/>
                <a:cs typeface="Calibri" panose="020F0502020204030204" pitchFamily="34" charset="0"/>
              </a:rPr>
              <a:t>. Jednak od czasu wprowadzenia TVTG, ilość towarów </a:t>
            </a:r>
            <a:r>
              <a:rPr lang="pl-PL" sz="1100" dirty="0" err="1">
                <a:solidFill>
                  <a:schemeClr val="tx1"/>
                </a:solidFill>
                <a:latin typeface="Calibri" panose="020F0502020204030204" pitchFamily="34" charset="0"/>
                <a:cs typeface="Calibri" panose="020F0502020204030204" pitchFamily="34" charset="0"/>
              </a:rPr>
              <a:t>tokenizowanych</a:t>
            </a:r>
            <a:r>
              <a:rPr lang="pl-PL" sz="1100" dirty="0">
                <a:solidFill>
                  <a:schemeClr val="tx1"/>
                </a:solidFill>
                <a:latin typeface="Calibri" panose="020F0502020204030204" pitchFamily="34" charset="0"/>
                <a:cs typeface="Calibri" panose="020F0502020204030204" pitchFamily="34" charset="0"/>
              </a:rPr>
              <a:t> za jego pomocą była znacznie poniżej oczekiwanych wartości.</a:t>
            </a:r>
          </a:p>
          <a:p>
            <a:pPr algn="just"/>
            <a:endParaRPr lang="pl-PL" sz="1100" dirty="0">
              <a:solidFill>
                <a:schemeClr val="tx1"/>
              </a:solidFill>
              <a:latin typeface="Calibri" panose="020F0502020204030204" pitchFamily="34" charset="0"/>
              <a:cs typeface="Calibri" panose="020F0502020204030204" pitchFamily="34" charset="0"/>
            </a:endParaRPr>
          </a:p>
        </p:txBody>
      </p:sp>
      <p:sp>
        <p:nvSpPr>
          <p:cNvPr id="4" name="Text Placeholder 17">
            <a:extLst>
              <a:ext uri="{FF2B5EF4-FFF2-40B4-BE49-F238E27FC236}">
                <a16:creationId xmlns:a16="http://schemas.microsoft.com/office/drawing/2014/main" id="{F3198A58-0D60-3309-97FE-3783224E8B6B}"/>
              </a:ext>
            </a:extLst>
          </p:cNvPr>
          <p:cNvSpPr txBox="1">
            <a:spLocks/>
          </p:cNvSpPr>
          <p:nvPr/>
        </p:nvSpPr>
        <p:spPr>
          <a:xfrm>
            <a:off x="752536" y="5816185"/>
            <a:ext cx="6005741" cy="616214"/>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a:solidFill>
                  <a:schemeClr val="tx1"/>
                </a:solidFill>
                <a:latin typeface="Calibri" panose="020F0502020204030204" pitchFamily="34" charset="0"/>
                <a:cs typeface="Calibri" panose="020F0502020204030204" pitchFamily="34" charset="0"/>
              </a:rPr>
              <a:t>Aby dokładniej zapoznać się z regulacjami dotyczącymi </a:t>
            </a:r>
            <a:r>
              <a:rPr lang="pl-PL" sz="1100" dirty="0" err="1">
                <a:solidFill>
                  <a:schemeClr val="tx1"/>
                </a:solidFill>
                <a:latin typeface="Calibri" panose="020F0502020204030204" pitchFamily="34" charset="0"/>
                <a:cs typeface="Calibri" panose="020F0502020204030204" pitchFamily="34" charset="0"/>
              </a:rPr>
              <a:t>tokenizacji</a:t>
            </a:r>
            <a:r>
              <a:rPr lang="pl-PL" sz="1100" dirty="0">
                <a:solidFill>
                  <a:schemeClr val="tx1"/>
                </a:solidFill>
                <a:latin typeface="Calibri" panose="020F0502020204030204" pitchFamily="34" charset="0"/>
                <a:cs typeface="Calibri" panose="020F0502020204030204" pitchFamily="34" charset="0"/>
              </a:rPr>
              <a:t> aktywów i procesem </a:t>
            </a:r>
            <a:r>
              <a:rPr lang="pl-PL" sz="1100" dirty="0" err="1">
                <a:solidFill>
                  <a:schemeClr val="tx1"/>
                </a:solidFill>
                <a:latin typeface="Calibri" panose="020F0502020204030204" pitchFamily="34" charset="0"/>
                <a:cs typeface="Calibri" panose="020F0502020204030204" pitchFamily="34" charset="0"/>
              </a:rPr>
              <a:t>tokenizacji</a:t>
            </a:r>
            <a:r>
              <a:rPr lang="pl-PL" sz="1100" dirty="0">
                <a:solidFill>
                  <a:schemeClr val="tx1"/>
                </a:solidFill>
                <a:latin typeface="Calibri" panose="020F0502020204030204" pitchFamily="34" charset="0"/>
                <a:cs typeface="Calibri" panose="020F0502020204030204" pitchFamily="34" charset="0"/>
              </a:rPr>
              <a:t>, obejrzyj ten film.</a:t>
            </a:r>
          </a:p>
        </p:txBody>
      </p:sp>
      <p:grpSp>
        <p:nvGrpSpPr>
          <p:cNvPr id="8" name="object 15">
            <a:extLst>
              <a:ext uri="{FF2B5EF4-FFF2-40B4-BE49-F238E27FC236}">
                <a16:creationId xmlns:a16="http://schemas.microsoft.com/office/drawing/2014/main" id="{F4E4640C-FAC7-A2D8-3089-3E69BEA3D43A}"/>
              </a:ext>
            </a:extLst>
          </p:cNvPr>
          <p:cNvGrpSpPr/>
          <p:nvPr/>
        </p:nvGrpSpPr>
        <p:grpSpPr>
          <a:xfrm>
            <a:off x="4277272" y="5747433"/>
            <a:ext cx="3047022" cy="1729173"/>
            <a:chOff x="485139" y="4586859"/>
            <a:chExt cx="3134043" cy="1778557"/>
          </a:xfrm>
        </p:grpSpPr>
        <p:pic>
          <p:nvPicPr>
            <p:cNvPr id="9" name="object 16">
              <a:extLst>
                <a:ext uri="{FF2B5EF4-FFF2-40B4-BE49-F238E27FC236}">
                  <a16:creationId xmlns:a16="http://schemas.microsoft.com/office/drawing/2014/main" id="{AFF8549F-7A4D-E042-AD0E-AFAAF6CE9F7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ACB8E576-FC44-6CD5-19CB-A7EC5F7A3D02}"/>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AA931953-EFA3-B010-AC39-68AA9A5E13F9}"/>
                </a:ext>
              </a:extLst>
            </p:cNvPr>
            <p:cNvPicPr/>
            <p:nvPr/>
          </p:nvPicPr>
          <p:blipFill>
            <a:blip r:embed="rId4"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B88E89AF-1FB9-F6CF-8C90-7C596C2ED053}"/>
                </a:ext>
              </a:extLst>
            </p:cNvPr>
            <p:cNvPicPr/>
            <p:nvPr/>
          </p:nvPicPr>
          <p:blipFill>
            <a:blip r:embed="rId5"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BAEAE532-F464-0705-918E-CFA3ACCB88E0}"/>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02B432E7-58A5-A385-8661-04506A5BA830}"/>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655964" y="5833022"/>
            <a:ext cx="2319372" cy="1498655"/>
          </a:xfrm>
          <a:prstGeom prst="rect">
            <a:avLst/>
          </a:prstGeom>
        </p:spPr>
      </p:pic>
      <p:grpSp>
        <p:nvGrpSpPr>
          <p:cNvPr id="15" name="Group 14">
            <a:extLst>
              <a:ext uri="{FF2B5EF4-FFF2-40B4-BE49-F238E27FC236}">
                <a16:creationId xmlns:a16="http://schemas.microsoft.com/office/drawing/2014/main" id="{58B02D0C-CA1E-7E98-AA0C-35DB1A37FC69}"/>
              </a:ext>
            </a:extLst>
          </p:cNvPr>
          <p:cNvGrpSpPr/>
          <p:nvPr/>
        </p:nvGrpSpPr>
        <p:grpSpPr>
          <a:xfrm>
            <a:off x="4051943" y="6152137"/>
            <a:ext cx="824852" cy="742396"/>
            <a:chOff x="7651794" y="6464727"/>
            <a:chExt cx="824852" cy="742396"/>
          </a:xfrm>
        </p:grpSpPr>
        <p:sp>
          <p:nvSpPr>
            <p:cNvPr id="16" name="Oval 15">
              <a:extLst>
                <a:ext uri="{FF2B5EF4-FFF2-40B4-BE49-F238E27FC236}">
                  <a16:creationId xmlns:a16="http://schemas.microsoft.com/office/drawing/2014/main" id="{F544B84D-BDF2-4EB8-FEBD-EAD2FBA98BD7}"/>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133F85DB-4807-00AB-B9A6-AED450660EFC}"/>
                </a:ext>
              </a:extLst>
            </p:cNvPr>
            <p:cNvSpPr txBox="1">
              <a:spLocks/>
            </p:cNvSpPr>
            <p:nvPr/>
          </p:nvSpPr>
          <p:spPr>
            <a:xfrm rot="1419617">
              <a:off x="7651794" y="6543972"/>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err="1">
                  <a:solidFill>
                    <a:srgbClr val="F79037"/>
                  </a:solidFill>
                  <a:latin typeface="Calibri" panose="020F0502020204030204" pitchFamily="34" charset="0"/>
                  <a:cs typeface="Calibri" panose="020F0502020204030204" pitchFamily="34" charset="0"/>
                  <a:hlinkClick r:id="rId8"/>
                </a:rPr>
                <a:t>Kliknij</a:t>
              </a:r>
              <a:r>
                <a:rPr lang="en-US" sz="1200" b="1" dirty="0">
                  <a:solidFill>
                    <a:srgbClr val="F79037"/>
                  </a:solidFill>
                  <a:latin typeface="Calibri" panose="020F0502020204030204" pitchFamily="34" charset="0"/>
                  <a:cs typeface="Calibri" panose="020F0502020204030204" pitchFamily="34" charset="0"/>
                  <a:hlinkClick r:id="rId8"/>
                </a:rPr>
                <a:t>, aby </a:t>
              </a:r>
              <a:r>
                <a:rPr lang="en-US" sz="1200" b="1" dirty="0" err="1">
                  <a:solidFill>
                    <a:srgbClr val="F79037"/>
                  </a:solidFill>
                  <a:latin typeface="Calibri" panose="020F0502020204030204" pitchFamily="34" charset="0"/>
                  <a:cs typeface="Calibri" panose="020F0502020204030204" pitchFamily="34" charset="0"/>
                  <a:hlinkClick r:id="rId8"/>
                </a:rPr>
                <a:t>obejrzeć</a:t>
              </a:r>
              <a:endParaRPr lang="en-US" sz="1200" b="1" dirty="0">
                <a:solidFill>
                  <a:srgbClr val="F79037"/>
                </a:solidFill>
                <a:latin typeface="Calibri" panose="020F0502020204030204" pitchFamily="34" charset="0"/>
                <a:cs typeface="Calibri" panose="020F0502020204030204" pitchFamily="34" charset="0"/>
              </a:endParaRPr>
            </a:p>
          </p:txBody>
        </p:sp>
      </p:grpSp>
      <p:sp>
        <p:nvSpPr>
          <p:cNvPr id="18" name="Text Placeholder 17">
            <a:extLst>
              <a:ext uri="{FF2B5EF4-FFF2-40B4-BE49-F238E27FC236}">
                <a16:creationId xmlns:a16="http://schemas.microsoft.com/office/drawing/2014/main" id="{9F56B398-EB95-99E2-AEBB-76912864B8D0}"/>
              </a:ext>
            </a:extLst>
          </p:cNvPr>
          <p:cNvSpPr>
            <a:spLocks noGrp="1"/>
          </p:cNvSpPr>
          <p:nvPr/>
        </p:nvSpPr>
        <p:spPr>
          <a:xfrm>
            <a:off x="968744" y="6740098"/>
            <a:ext cx="6143488" cy="3576203"/>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pPr algn="just"/>
            <a:r>
              <a:rPr lang="pl-PL" dirty="0">
                <a:effectLst/>
                <a:latin typeface="Calibri" panose="020F0502020204030204" pitchFamily="34" charset="0"/>
                <a:ea typeface="Times New Roman" panose="02020603050405020304" pitchFamily="18" charset="0"/>
              </a:rPr>
              <a:t>Obecny rynek UE związany z aktywami kryptograficznymi charakteryzuje się ciągłym silnym wzrostem ich wykorzystania. Kierując się zainteresowaniem osób prywatnych, inwestorów i firm, branża nadal cieszy się dużym popytem pomimo ekstremalnych wahań cen.</a:t>
            </a:r>
          </a:p>
        </p:txBody>
      </p:sp>
      <p:sp>
        <p:nvSpPr>
          <p:cNvPr id="19" name="Text Placeholder 16">
            <a:extLst>
              <a:ext uri="{FF2B5EF4-FFF2-40B4-BE49-F238E27FC236}">
                <a16:creationId xmlns:a16="http://schemas.microsoft.com/office/drawing/2014/main" id="{EC2F57B0-AE10-0245-C065-34135ED23FAA}"/>
              </a:ext>
            </a:extLst>
          </p:cNvPr>
          <p:cNvSpPr>
            <a:spLocks noGrp="1"/>
          </p:cNvSpPr>
          <p:nvPr/>
        </p:nvSpPr>
        <p:spPr>
          <a:xfrm>
            <a:off x="968744" y="6966149"/>
            <a:ext cx="2811094" cy="454027"/>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200"/>
              </a:spcBef>
            </a:pPr>
            <a:r>
              <a:rPr lang="pl-PL" sz="1800" b="0" dirty="0"/>
              <a:t>1.3 Spojrzenie na przepisy i regulacje unijne </a:t>
            </a:r>
          </a:p>
        </p:txBody>
      </p:sp>
      <p:grpSp>
        <p:nvGrpSpPr>
          <p:cNvPr id="20" name="Group 19">
            <a:extLst>
              <a:ext uri="{FF2B5EF4-FFF2-40B4-BE49-F238E27FC236}">
                <a16:creationId xmlns:a16="http://schemas.microsoft.com/office/drawing/2014/main" id="{E1F30357-27A9-631E-5197-0F1B79C47CD3}"/>
              </a:ext>
            </a:extLst>
          </p:cNvPr>
          <p:cNvGrpSpPr/>
          <p:nvPr/>
        </p:nvGrpSpPr>
        <p:grpSpPr>
          <a:xfrm flipH="1">
            <a:off x="5197628" y="8026617"/>
            <a:ext cx="2590078" cy="2250924"/>
            <a:chOff x="-220413" y="5470274"/>
            <a:chExt cx="2590078" cy="2250924"/>
          </a:xfrm>
        </p:grpSpPr>
        <p:sp>
          <p:nvSpPr>
            <p:cNvPr id="21" name="Freeform 20">
              <a:extLst>
                <a:ext uri="{FF2B5EF4-FFF2-40B4-BE49-F238E27FC236}">
                  <a16:creationId xmlns:a16="http://schemas.microsoft.com/office/drawing/2014/main" id="{75CCB1D4-2E83-85C9-DA39-F946488CCE60}"/>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94675A00-7F4F-6FA6-EABD-00FD4CFA07F7}"/>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77D7F5AC-6789-C86E-CE44-CE87B615DA2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160DBDD-9182-8E5E-7E31-78E61085F61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1C013075-61D3-0528-2791-6D13DEA38B2B}"/>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43A4D5A4-E7FF-8C99-56AC-E3CE06B2DC22}"/>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4BA335D7-CEBC-F12A-4F3E-71CDCD7F28C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181F0F05-AFA4-B069-7BC3-A757CD344A9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7F232A04-32EE-FD49-D452-A7827059A1D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6AA5FDE3-2435-DD12-2BD8-42E99777285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51E372A3-3734-1248-916C-743D6E976664}"/>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704F885B-E661-39C7-FE8A-9F2FF083C000}"/>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2C9B42FA-6811-6AB3-5ED9-BD6D13353D2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E4A71B01-B5C9-0142-8574-55DEF54A1E89}"/>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E9CE3ED6-F2D0-AFB1-1E90-37C3211662BE}"/>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C7970765-7B72-117B-F5BF-A81FF52E7E63}"/>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9" name="Freeform 58">
              <a:extLst>
                <a:ext uri="{FF2B5EF4-FFF2-40B4-BE49-F238E27FC236}">
                  <a16:creationId xmlns:a16="http://schemas.microsoft.com/office/drawing/2014/main" id="{E80FCD6D-48DB-8145-71BB-2C44E5214CBC}"/>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0" name="Freeform 59">
              <a:extLst>
                <a:ext uri="{FF2B5EF4-FFF2-40B4-BE49-F238E27FC236}">
                  <a16:creationId xmlns:a16="http://schemas.microsoft.com/office/drawing/2014/main" id="{04EFCA20-268C-06E9-0E93-CCD4ABC645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515574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16</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5163"/>
            <a:ext cx="6036131" cy="6639236"/>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b="1" dirty="0">
                <a:solidFill>
                  <a:srgbClr val="F79037"/>
                </a:solidFill>
                <a:latin typeface="Calibri" panose="020F0502020204030204" pitchFamily="34" charset="0"/>
                <a:cs typeface="Calibri" panose="020F0502020204030204" pitchFamily="34" charset="0"/>
              </a:rPr>
              <a:t>Definicja </a:t>
            </a:r>
            <a:r>
              <a:rPr lang="pl-PL" sz="1100" b="1" dirty="0" err="1">
                <a:solidFill>
                  <a:srgbClr val="F79037"/>
                </a:solidFill>
                <a:latin typeface="Calibri" panose="020F0502020204030204" pitchFamily="34" charset="0"/>
                <a:cs typeface="Calibri" panose="020F0502020204030204" pitchFamily="34" charset="0"/>
              </a:rPr>
              <a:t>kryptowaluty</a:t>
            </a:r>
            <a:r>
              <a:rPr lang="pl-PL" sz="1100" b="1" dirty="0">
                <a:solidFill>
                  <a:srgbClr val="F79037"/>
                </a:solidFill>
                <a:latin typeface="Calibri" panose="020F0502020204030204" pitchFamily="34" charset="0"/>
                <a:cs typeface="Calibri" panose="020F0502020204030204" pitchFamily="34" charset="0"/>
              </a:rPr>
              <a:t> zgodnie z niemieckim prawem bankowym (KWG)</a:t>
            </a:r>
          </a:p>
          <a:p>
            <a:pPr algn="just"/>
            <a:r>
              <a:rPr lang="pl-PL" sz="1100" dirty="0">
                <a:solidFill>
                  <a:schemeClr val="tx1"/>
                </a:solidFill>
                <a:latin typeface="Calibri" panose="020F0502020204030204" pitchFamily="34" charset="0"/>
                <a:cs typeface="Calibri" panose="020F0502020204030204" pitchFamily="34" charset="0"/>
              </a:rPr>
              <a:t>Przez długi czas nie istniała jednolita definicja terminu „</a:t>
            </a:r>
            <a:r>
              <a:rPr lang="pl-PL" sz="1100" dirty="0" err="1">
                <a:solidFill>
                  <a:schemeClr val="tx1"/>
                </a:solidFill>
                <a:latin typeface="Calibri" panose="020F0502020204030204" pitchFamily="34" charset="0"/>
                <a:cs typeface="Calibri" panose="020F0502020204030204" pitchFamily="34" charset="0"/>
              </a:rPr>
              <a:t>kryptowaluta</a:t>
            </a:r>
            <a:r>
              <a:rPr lang="pl-PL" sz="1100" dirty="0">
                <a:solidFill>
                  <a:schemeClr val="tx1"/>
                </a:solidFill>
                <a:latin typeface="Calibri" panose="020F0502020204030204" pitchFamily="34" charset="0"/>
                <a:cs typeface="Calibri" panose="020F0502020204030204" pitchFamily="34" charset="0"/>
              </a:rPr>
              <a:t>”. Termin ten był używany jako synonim dla różnych aspektów ekosystemu </a:t>
            </a:r>
            <a:r>
              <a:rPr lang="pl-PL" sz="1100" dirty="0" err="1">
                <a:solidFill>
                  <a:schemeClr val="tx1"/>
                </a:solidFill>
                <a:latin typeface="Calibri" panose="020F0502020204030204" pitchFamily="34" charset="0"/>
                <a:cs typeface="Calibri" panose="020F0502020204030204" pitchFamily="34" charset="0"/>
              </a:rPr>
              <a:t>blockchain</a:t>
            </a:r>
            <a:r>
              <a:rPr lang="pl-PL" sz="1100" dirty="0">
                <a:solidFill>
                  <a:schemeClr val="tx1"/>
                </a:solidFill>
                <a:latin typeface="Calibri" panose="020F0502020204030204" pitchFamily="34" charset="0"/>
                <a:cs typeface="Calibri" panose="020F0502020204030204" pitchFamily="34" charset="0"/>
              </a:rPr>
              <a:t>. Dzięki rozporządzeniu w sprawie europejskich rynków aktywów kryptograficznych (</a:t>
            </a:r>
            <a:r>
              <a:rPr lang="pl-PL" sz="1100" dirty="0" err="1">
                <a:solidFill>
                  <a:schemeClr val="tx1"/>
                </a:solidFill>
                <a:latin typeface="Calibri" panose="020F0502020204030204" pitchFamily="34" charset="0"/>
                <a:cs typeface="Calibri" panose="020F0502020204030204" pitchFamily="34" charset="0"/>
              </a:rPr>
              <a:t>MiCAR</a:t>
            </a:r>
            <a:r>
              <a:rPr lang="pl-PL" sz="1100" dirty="0">
                <a:solidFill>
                  <a:schemeClr val="tx1"/>
                </a:solidFill>
                <a:latin typeface="Calibri" panose="020F0502020204030204" pitchFamily="34" charset="0"/>
                <a:cs typeface="Calibri" panose="020F0502020204030204" pitchFamily="34" charset="0"/>
              </a:rPr>
              <a:t>), a także niemieckiej ustawie bankowej (KWG), w obszarze europejskim ustalono obecnie dwie definicje. Obie jednak stosują termin wartości kryptograficznej zamiast </a:t>
            </a:r>
            <a:r>
              <a:rPr lang="pl-PL" sz="1100" dirty="0" err="1">
                <a:solidFill>
                  <a:schemeClr val="tx1"/>
                </a:solidFill>
                <a:latin typeface="Calibri" panose="020F0502020204030204" pitchFamily="34" charset="0"/>
                <a:cs typeface="Calibri" panose="020F0502020204030204" pitchFamily="34" charset="0"/>
              </a:rPr>
              <a:t>kryptowaluty</a:t>
            </a:r>
            <a:r>
              <a:rPr lang="pl-PL" sz="1100" dirty="0">
                <a:solidFill>
                  <a:schemeClr val="tx1"/>
                </a:solidFill>
                <a:latin typeface="Calibri" panose="020F0502020204030204" pitchFamily="34" charset="0"/>
                <a:cs typeface="Calibri" panose="020F0502020204030204" pitchFamily="34" charset="0"/>
              </a:rPr>
              <a:t>. Wstępna definicja </a:t>
            </a:r>
            <a:r>
              <a:rPr lang="pl-PL" sz="1100" dirty="0" err="1">
                <a:solidFill>
                  <a:schemeClr val="tx1"/>
                </a:solidFill>
                <a:latin typeface="Calibri" panose="020F0502020204030204" pitchFamily="34" charset="0"/>
                <a:cs typeface="Calibri" panose="020F0502020204030204" pitchFamily="34" charset="0"/>
              </a:rPr>
              <a:t>MiCAR</a:t>
            </a:r>
            <a:r>
              <a:rPr lang="pl-PL" sz="1100" dirty="0">
                <a:solidFill>
                  <a:schemeClr val="tx1"/>
                </a:solidFill>
                <a:latin typeface="Calibri" panose="020F0502020204030204" pitchFamily="34" charset="0"/>
                <a:cs typeface="Calibri" panose="020F0502020204030204" pitchFamily="34" charset="0"/>
              </a:rPr>
              <a:t> dla aktywów kryptograficznych jest szeroka i obejmuje różne podkategorie. KWG wykazuje podobieństwa do </a:t>
            </a:r>
            <a:r>
              <a:rPr lang="pl-PL" sz="1100" dirty="0" err="1">
                <a:solidFill>
                  <a:schemeClr val="tx1"/>
                </a:solidFill>
                <a:latin typeface="Calibri" panose="020F0502020204030204" pitchFamily="34" charset="0"/>
                <a:cs typeface="Calibri" panose="020F0502020204030204" pitchFamily="34" charset="0"/>
              </a:rPr>
              <a:t>MiCAR</a:t>
            </a:r>
            <a:r>
              <a:rPr lang="pl-PL" sz="1100" dirty="0">
                <a:solidFill>
                  <a:schemeClr val="tx1"/>
                </a:solidFill>
                <a:latin typeface="Calibri" panose="020F0502020204030204" pitchFamily="34" charset="0"/>
                <a:cs typeface="Calibri" panose="020F0502020204030204" pitchFamily="34" charset="0"/>
              </a:rPr>
              <a:t>, na przykład w mapowaniu cyfrowym i możliwości przenoszenia, ale przyjmuje inne podejście: w swojej definicji KWG wskazuje na decentralizację i odpowiednie zarządzanie zasobami cyfrowymi, a tym samym wyraźnie odróżnia aktywa kryptograficzne od istniejących aktywów pieniężnych.</a:t>
            </a:r>
          </a:p>
          <a:p>
            <a:pPr algn="just"/>
            <a:r>
              <a:rPr lang="pl-PL" sz="1100" dirty="0">
                <a:solidFill>
                  <a:schemeClr val="tx1"/>
                </a:solidFill>
                <a:latin typeface="Calibri" panose="020F0502020204030204" pitchFamily="34" charset="0"/>
                <a:cs typeface="Calibri" panose="020F0502020204030204" pitchFamily="34" charset="0"/>
              </a:rPr>
              <a:t>Zgodnie z sekcją 1, ust. 11 </a:t>
            </a:r>
            <a:r>
              <a:rPr lang="pl-PL" sz="1100" dirty="0" err="1">
                <a:solidFill>
                  <a:schemeClr val="tx1"/>
                </a:solidFill>
                <a:latin typeface="Calibri" panose="020F0502020204030204" pitchFamily="34" charset="0"/>
                <a:cs typeface="Calibri" panose="020F0502020204030204" pitchFamily="34" charset="0"/>
              </a:rPr>
              <a:t>zd</a:t>
            </a:r>
            <a:r>
              <a:rPr lang="pl-PL" sz="1100" dirty="0">
                <a:solidFill>
                  <a:schemeClr val="tx1"/>
                </a:solidFill>
                <a:latin typeface="Calibri" panose="020F0502020204030204" pitchFamily="34" charset="0"/>
                <a:cs typeface="Calibri" panose="020F0502020204030204" pitchFamily="34" charset="0"/>
              </a:rPr>
              <a:t>. 4 KWG: „W rozumieniu niniejszej ustawy aktywa kryptograficzne są cyfrowymi reprezentacjami wartości, która nie została zagwarantowana przez żaden bank centralny ani organ władzy publicznej i nie ma statusu prawnego waluty lub pieniądza, ale które mogą być wykorzystywane przez osoby fizyczne lub prawne na podstawie umowy lub w celu rzeczywistej wymiany/płatności albo też do celów inwestycyjnych, i które mogą być przesyłane, przechowywane i być przedmiotem handlu elektronicznego”. Aktywa kryptograficzne są zatem kategorią aktywów zdecentralizowanych, tak jak </a:t>
            </a:r>
            <a:r>
              <a:rPr lang="pl-PL" sz="1100" dirty="0" err="1">
                <a:solidFill>
                  <a:schemeClr val="tx1"/>
                </a:solidFill>
                <a:latin typeface="Calibri" panose="020F0502020204030204" pitchFamily="34" charset="0"/>
                <a:cs typeface="Calibri" panose="020F0502020204030204" pitchFamily="34" charset="0"/>
              </a:rPr>
              <a:t>Bitcoin</a:t>
            </a:r>
            <a:r>
              <a:rPr lang="pl-PL" sz="1100" dirty="0">
                <a:solidFill>
                  <a:schemeClr val="tx1"/>
                </a:solidFill>
                <a:latin typeface="Calibri" panose="020F0502020204030204" pitchFamily="34" charset="0"/>
                <a:cs typeface="Calibri" panose="020F0502020204030204" pitchFamily="34" charset="0"/>
              </a:rPr>
              <a:t> i </a:t>
            </a:r>
            <a:r>
              <a:rPr lang="pl-PL" sz="1100" dirty="0" err="1">
                <a:solidFill>
                  <a:schemeClr val="tx1"/>
                </a:solidFill>
                <a:latin typeface="Calibri" panose="020F0502020204030204" pitchFamily="34" charset="0"/>
                <a:cs typeface="Calibri" panose="020F0502020204030204" pitchFamily="34" charset="0"/>
              </a:rPr>
              <a:t>Ethereum</a:t>
            </a:r>
            <a:r>
              <a:rPr lang="pl-PL" sz="1100" dirty="0">
                <a:solidFill>
                  <a:schemeClr val="tx1"/>
                </a:solidFill>
                <a:latin typeface="Calibri" panose="020F0502020204030204" pitchFamily="34" charset="0"/>
                <a:cs typeface="Calibri" panose="020F0502020204030204" pitchFamily="34" charset="0"/>
              </a:rPr>
              <a:t>. Opierając się na definicji KWG, aktywa kryptograficzne są zatem zdefiniowane w następujący sposób:</a:t>
            </a:r>
          </a:p>
          <a:p>
            <a:pPr algn="just"/>
            <a:endParaRPr lang="pl-PL" sz="1100" dirty="0">
              <a:solidFill>
                <a:schemeClr val="tx1"/>
              </a:solidFill>
              <a:latin typeface="Calibri" panose="020F0502020204030204" pitchFamily="34" charset="0"/>
              <a:cs typeface="Calibri" panose="020F0502020204030204" pitchFamily="34" charset="0"/>
            </a:endParaRPr>
          </a:p>
        </p:txBody>
      </p:sp>
      <p:sp>
        <p:nvSpPr>
          <p:cNvPr id="6" name="Text Placeholder 17">
            <a:extLst>
              <a:ext uri="{FF2B5EF4-FFF2-40B4-BE49-F238E27FC236}">
                <a16:creationId xmlns:a16="http://schemas.microsoft.com/office/drawing/2014/main" id="{7743A387-9CD5-2C32-C3C7-EB9DD0BB37FC}"/>
              </a:ext>
            </a:extLst>
          </p:cNvPr>
          <p:cNvSpPr txBox="1">
            <a:spLocks/>
          </p:cNvSpPr>
          <p:nvPr/>
        </p:nvSpPr>
        <p:spPr>
          <a:xfrm>
            <a:off x="4207120" y="4399165"/>
            <a:ext cx="2739551" cy="293391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dirty="0" err="1">
                <a:solidFill>
                  <a:srgbClr val="000000"/>
                </a:solidFill>
              </a:rPr>
              <a:t>Kryptowartość</a:t>
            </a:r>
            <a:r>
              <a:rPr lang="pl-PL" dirty="0">
                <a:solidFill>
                  <a:srgbClr val="000000"/>
                </a:solidFill>
              </a:rPr>
              <a:t> to cyfrowy zasób, który jest tworzony przy użyciu technologii rozproszonej księgi rachunkowej (DLT) i zabezpieczony kryptograficznie.</a:t>
            </a:r>
            <a:endParaRPr lang="en-US" dirty="0">
              <a:solidFill>
                <a:srgbClr val="000000"/>
              </a:solidFill>
            </a:endParaRPr>
          </a:p>
          <a:p>
            <a:endParaRPr lang="en-US" dirty="0">
              <a:solidFill>
                <a:srgbClr val="000000"/>
              </a:solidFill>
            </a:endParaRPr>
          </a:p>
          <a:p>
            <a:pPr marL="11113" lvl="1" algn="just" rtl="0"/>
            <a:r>
              <a:rPr lang="pl-P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Aktywa kryptograficzne nie mają istniejącego organu centralnego, na przykład w postaci agencji rządowej lub osoby/podmiotu prawnego.</a:t>
            </a:r>
            <a:endPar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1113" lvl="1" algn="just" rtl="0"/>
            <a:endParaRPr lang="pl-PL" sz="1100" dirty="0">
              <a:effectLst/>
              <a:latin typeface="Calibri" panose="020F0502020204030204" pitchFamily="34" charset="0"/>
              <a:ea typeface="Times New Roman" panose="02020603050405020304" pitchFamily="18" charset="0"/>
              <a:cs typeface="Calibri" panose="020F0502020204030204" pitchFamily="34" charset="0"/>
            </a:endParaRPr>
          </a:p>
          <a:p>
            <a:pPr marL="11113" lvl="1" algn="just" rtl="0"/>
            <a:r>
              <a:rPr lang="pl-PL" sz="1100" dirty="0">
                <a:effectLst/>
                <a:latin typeface="Calibri" panose="020F0502020204030204" pitchFamily="34" charset="0"/>
                <a:ea typeface="Times New Roman" panose="02020603050405020304" pitchFamily="18" charset="0"/>
                <a:cs typeface="Calibri" panose="020F0502020204030204" pitchFamily="34" charset="0"/>
              </a:rPr>
              <a:t>Aktywa kryptograficzne nie mają wartości wewnętrznej i nie są zabezpieczone aktywami o wartości wewnętrznej.</a:t>
            </a:r>
            <a:endParaRPr lang="en-LB" sz="11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solidFill>
                <a:srgbClr val="000000"/>
              </a:solidFill>
            </a:endParaRPr>
          </a:p>
        </p:txBody>
      </p:sp>
      <p:sp>
        <p:nvSpPr>
          <p:cNvPr id="7" name="TextBox 6">
            <a:extLst>
              <a:ext uri="{FF2B5EF4-FFF2-40B4-BE49-F238E27FC236}">
                <a16:creationId xmlns:a16="http://schemas.microsoft.com/office/drawing/2014/main" id="{07149821-442D-3FC2-4D6C-E81385C1287B}"/>
              </a:ext>
            </a:extLst>
          </p:cNvPr>
          <p:cNvSpPr txBox="1"/>
          <p:nvPr/>
        </p:nvSpPr>
        <p:spPr>
          <a:xfrm>
            <a:off x="3642960" y="421989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8" name="TextBox 7">
            <a:extLst>
              <a:ext uri="{FF2B5EF4-FFF2-40B4-BE49-F238E27FC236}">
                <a16:creationId xmlns:a16="http://schemas.microsoft.com/office/drawing/2014/main" id="{24CCECBC-60AA-DACC-F3B1-37DF0C9003E0}"/>
              </a:ext>
            </a:extLst>
          </p:cNvPr>
          <p:cNvSpPr txBox="1"/>
          <p:nvPr/>
        </p:nvSpPr>
        <p:spPr>
          <a:xfrm>
            <a:off x="3642960" y="5236185"/>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4" name="Rectangle 13">
            <a:extLst>
              <a:ext uri="{FF2B5EF4-FFF2-40B4-BE49-F238E27FC236}">
                <a16:creationId xmlns:a16="http://schemas.microsoft.com/office/drawing/2014/main" id="{96C63CDB-C7C7-A87D-82E0-B6A312063646}"/>
              </a:ext>
            </a:extLst>
          </p:cNvPr>
          <p:cNvSpPr/>
          <p:nvPr/>
        </p:nvSpPr>
        <p:spPr>
          <a:xfrm flipV="1">
            <a:off x="740928" y="7704083"/>
            <a:ext cx="6832572" cy="241148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1" name="TextBox 10">
            <a:extLst>
              <a:ext uri="{FF2B5EF4-FFF2-40B4-BE49-F238E27FC236}">
                <a16:creationId xmlns:a16="http://schemas.microsoft.com/office/drawing/2014/main" id="{5D82F7E5-21B5-D768-4666-E1614B36DCE5}"/>
              </a:ext>
            </a:extLst>
          </p:cNvPr>
          <p:cNvSpPr txBox="1"/>
          <p:nvPr/>
        </p:nvSpPr>
        <p:spPr>
          <a:xfrm>
            <a:off x="3667344" y="6252473"/>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pic>
        <p:nvPicPr>
          <p:cNvPr id="13" name="Picture 12">
            <a:extLst>
              <a:ext uri="{FF2B5EF4-FFF2-40B4-BE49-F238E27FC236}">
                <a16:creationId xmlns:a16="http://schemas.microsoft.com/office/drawing/2014/main" id="{3C6330E8-34D2-4ADA-057F-02CC9683FDB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4841" y="0"/>
            <a:ext cx="3568659" cy="4127309"/>
          </a:xfrm>
          <a:prstGeom prst="rect">
            <a:avLst/>
          </a:prstGeom>
        </p:spPr>
      </p:pic>
      <p:grpSp>
        <p:nvGrpSpPr>
          <p:cNvPr id="15" name="Group 14">
            <a:extLst>
              <a:ext uri="{FF2B5EF4-FFF2-40B4-BE49-F238E27FC236}">
                <a16:creationId xmlns:a16="http://schemas.microsoft.com/office/drawing/2014/main" id="{C7C29B7E-ADCB-58B6-D43C-0CA20D78E1F1}"/>
              </a:ext>
            </a:extLst>
          </p:cNvPr>
          <p:cNvGrpSpPr/>
          <p:nvPr/>
        </p:nvGrpSpPr>
        <p:grpSpPr>
          <a:xfrm flipV="1">
            <a:off x="6351212" y="2442038"/>
            <a:ext cx="1389318" cy="1309652"/>
            <a:chOff x="-1915504" y="2196046"/>
            <a:chExt cx="1389318" cy="1309652"/>
          </a:xfrm>
        </p:grpSpPr>
        <p:sp>
          <p:nvSpPr>
            <p:cNvPr id="16" name="Freeform 15">
              <a:extLst>
                <a:ext uri="{FF2B5EF4-FFF2-40B4-BE49-F238E27FC236}">
                  <a16:creationId xmlns:a16="http://schemas.microsoft.com/office/drawing/2014/main" id="{DFF35684-2CAA-FDCB-7FFB-9402A4523382}"/>
                </a:ext>
              </a:extLst>
            </p:cNvPr>
            <p:cNvSpPr/>
            <p:nvPr/>
          </p:nvSpPr>
          <p:spPr>
            <a:xfrm rot="18938652">
              <a:off x="-869918" y="2202342"/>
              <a:ext cx="343732" cy="343866"/>
            </a:xfrm>
            <a:custGeom>
              <a:avLst/>
              <a:gdLst>
                <a:gd name="connsiteX0" fmla="*/ 343732 w 343732"/>
                <a:gd name="connsiteY0" fmla="*/ 0 h 343866"/>
                <a:gd name="connsiteX1" fmla="*/ 343732 w 343732"/>
                <a:gd name="connsiteY1" fmla="*/ 10025 h 343866"/>
                <a:gd name="connsiteX2" fmla="*/ 17315 w 343732"/>
                <a:gd name="connsiteY2" fmla="*/ 343866 h 343866"/>
                <a:gd name="connsiteX3" fmla="*/ 0 w 343732"/>
                <a:gd name="connsiteY3" fmla="*/ 343866 h 343866"/>
                <a:gd name="connsiteX4" fmla="*/ 0 w 343732"/>
                <a:gd name="connsiteY4" fmla="*/ 0 h 34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32" h="343866">
                  <a:moveTo>
                    <a:pt x="343732" y="0"/>
                  </a:moveTo>
                  <a:lnTo>
                    <a:pt x="343732" y="10025"/>
                  </a:lnTo>
                  <a:lnTo>
                    <a:pt x="17315" y="343866"/>
                  </a:lnTo>
                  <a:lnTo>
                    <a:pt x="0" y="343866"/>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19" name="Freeform 18">
              <a:extLst>
                <a:ext uri="{FF2B5EF4-FFF2-40B4-BE49-F238E27FC236}">
                  <a16:creationId xmlns:a16="http://schemas.microsoft.com/office/drawing/2014/main" id="{29071BE5-41A0-989E-E676-AF5E090A8C29}"/>
                </a:ext>
              </a:extLst>
            </p:cNvPr>
            <p:cNvSpPr/>
            <p:nvPr/>
          </p:nvSpPr>
          <p:spPr>
            <a:xfrm rot="18938652">
              <a:off x="-1851343" y="31618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80C47BC7-0795-832D-CE2A-72798988DB24}"/>
                </a:ext>
              </a:extLst>
            </p:cNvPr>
            <p:cNvSpPr/>
            <p:nvPr/>
          </p:nvSpPr>
          <p:spPr>
            <a:xfrm>
              <a:off x="-1915504" y="2604049"/>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62AEC8AA-20C2-BAEF-80CD-08026751F4C8}"/>
                </a:ext>
              </a:extLst>
            </p:cNvPr>
            <p:cNvSpPr/>
            <p:nvPr/>
          </p:nvSpPr>
          <p:spPr>
            <a:xfrm rot="18938166">
              <a:off x="-1361641" y="268157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D2F99B6-473E-D8C7-55CE-5DA90F4DD5E6}"/>
                </a:ext>
              </a:extLst>
            </p:cNvPr>
            <p:cNvSpPr/>
            <p:nvPr/>
          </p:nvSpPr>
          <p:spPr>
            <a:xfrm rot="18938652">
              <a:off x="-1115678" y="2442582"/>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102C3EF-830F-8A4E-5860-84E6CE0D2302}"/>
                </a:ext>
              </a:extLst>
            </p:cNvPr>
            <p:cNvSpPr/>
            <p:nvPr/>
          </p:nvSpPr>
          <p:spPr>
            <a:xfrm rot="18938166">
              <a:off x="-1356944" y="2196046"/>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32" name="Text Placeholder 17">
            <a:extLst>
              <a:ext uri="{FF2B5EF4-FFF2-40B4-BE49-F238E27FC236}">
                <a16:creationId xmlns:a16="http://schemas.microsoft.com/office/drawing/2014/main" id="{01F58CCF-869B-FFEC-BA5C-11579FB9E378}"/>
              </a:ext>
            </a:extLst>
          </p:cNvPr>
          <p:cNvSpPr>
            <a:spLocks noGrp="1"/>
          </p:cNvSpPr>
          <p:nvPr/>
        </p:nvSpPr>
        <p:spPr>
          <a:xfrm>
            <a:off x="968744" y="8220931"/>
            <a:ext cx="6143488" cy="176414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dirty="0" err="1">
                <a:solidFill>
                  <a:srgbClr val="F79037"/>
                </a:solidFill>
                <a:effectLst/>
                <a:latin typeface="Calibri" panose="020F0502020204030204" pitchFamily="34" charset="0"/>
                <a:ea typeface="Times New Roman" panose="02020603050405020304" pitchFamily="18" charset="0"/>
              </a:rPr>
              <a:t>Rynki</a:t>
            </a:r>
            <a:r>
              <a:rPr lang="en-US" b="1" dirty="0">
                <a:solidFill>
                  <a:srgbClr val="F79037"/>
                </a:solidFill>
                <a:effectLst/>
                <a:latin typeface="Calibri" panose="020F0502020204030204" pitchFamily="34" charset="0"/>
                <a:ea typeface="Times New Roman" panose="02020603050405020304" pitchFamily="18" charset="0"/>
              </a:rPr>
              <a:t> </a:t>
            </a:r>
            <a:r>
              <a:rPr lang="en-US" b="1" dirty="0" err="1">
                <a:solidFill>
                  <a:srgbClr val="F79037"/>
                </a:solidFill>
                <a:effectLst/>
                <a:latin typeface="Calibri" panose="020F0502020204030204" pitchFamily="34" charset="0"/>
                <a:ea typeface="Times New Roman" panose="02020603050405020304" pitchFamily="18" charset="0"/>
              </a:rPr>
              <a:t>aktywów</a:t>
            </a:r>
            <a:r>
              <a:rPr lang="en-US" b="1" dirty="0">
                <a:solidFill>
                  <a:srgbClr val="F79037"/>
                </a:solidFill>
                <a:effectLst/>
                <a:latin typeface="Calibri" panose="020F0502020204030204" pitchFamily="34" charset="0"/>
                <a:ea typeface="Times New Roman" panose="02020603050405020304" pitchFamily="18" charset="0"/>
              </a:rPr>
              <a:t> </a:t>
            </a:r>
            <a:r>
              <a:rPr lang="en-US" b="1" dirty="0" err="1">
                <a:solidFill>
                  <a:srgbClr val="F79037"/>
                </a:solidFill>
                <a:effectLst/>
                <a:latin typeface="Calibri" panose="020F0502020204030204" pitchFamily="34" charset="0"/>
                <a:ea typeface="Times New Roman" panose="02020603050405020304" pitchFamily="18" charset="0"/>
              </a:rPr>
              <a:t>kryptograficznych</a:t>
            </a:r>
            <a:r>
              <a:rPr lang="en-US" b="1" dirty="0">
                <a:solidFill>
                  <a:srgbClr val="F79037"/>
                </a:solidFill>
                <a:effectLst/>
                <a:latin typeface="Calibri" panose="020F0502020204030204" pitchFamily="34" charset="0"/>
                <a:ea typeface="Times New Roman" panose="02020603050405020304" pitchFamily="18" charset="0"/>
              </a:rPr>
              <a:t> (</a:t>
            </a:r>
            <a:r>
              <a:rPr lang="en-US" b="1" dirty="0" err="1">
                <a:solidFill>
                  <a:srgbClr val="F79037"/>
                </a:solidFill>
                <a:effectLst/>
                <a:latin typeface="Calibri" panose="020F0502020204030204" pitchFamily="34" charset="0"/>
                <a:ea typeface="Times New Roman" panose="02020603050405020304" pitchFamily="18" charset="0"/>
              </a:rPr>
              <a:t>MiCAR</a:t>
            </a:r>
            <a:r>
              <a:rPr lang="en-US" b="1" dirty="0">
                <a:solidFill>
                  <a:srgbClr val="F79037"/>
                </a:solidFill>
                <a:effectLst/>
                <a:latin typeface="Calibri" panose="020F0502020204030204" pitchFamily="34" charset="0"/>
                <a:ea typeface="Times New Roman" panose="02020603050405020304" pitchFamily="18" charset="0"/>
              </a:rPr>
              <a:t>)</a:t>
            </a:r>
          </a:p>
          <a:p>
            <a:pPr algn="just"/>
            <a:r>
              <a:rPr lang="pl-PL" dirty="0">
                <a:effectLst/>
                <a:latin typeface="Calibri" panose="020F0502020204030204" pitchFamily="34" charset="0"/>
                <a:ea typeface="Times New Roman" panose="02020603050405020304" pitchFamily="18" charset="0"/>
              </a:rPr>
              <a:t>Aby zrozumieć zasoby kryptograficzne, ważne jest ustalenie pewnych definicji i granic treści. W tym celu opieramy się na istniejących tekstach prawnych z obszaru europejskiego. Prawo ma na celu stworzenie parametrów regulujących sposób, w jaki każdy z krajów członkowskich Unii Europejskiej reguluje </a:t>
            </a:r>
            <a:r>
              <a:rPr lang="pl-PL" dirty="0" err="1">
                <a:effectLst/>
                <a:latin typeface="Calibri" panose="020F0502020204030204" pitchFamily="34" charset="0"/>
                <a:ea typeface="Times New Roman" panose="02020603050405020304" pitchFamily="18" charset="0"/>
              </a:rPr>
              <a:t>kryptowaluty</a:t>
            </a:r>
            <a:r>
              <a:rPr lang="pl-PL" dirty="0">
                <a:effectLst/>
                <a:latin typeface="Calibri" panose="020F0502020204030204" pitchFamily="34" charset="0"/>
                <a:ea typeface="Times New Roman" panose="02020603050405020304" pitchFamily="18" charset="0"/>
              </a:rPr>
              <a:t>. Oczekuje się, że stworzy wspólny system licencjonowania, umożliwiający firmom działającym w jednym kraju członkowskim działanie także w innych, a także określi zasady dotyczące kwestii takich jak emisja </a:t>
            </a:r>
            <a:r>
              <a:rPr lang="pl-PL" dirty="0" err="1">
                <a:effectLst/>
                <a:latin typeface="Calibri" panose="020F0502020204030204" pitchFamily="34" charset="0"/>
                <a:ea typeface="Times New Roman" panose="02020603050405020304" pitchFamily="18" charset="0"/>
              </a:rPr>
              <a:t>stablecoinów</a:t>
            </a:r>
            <a:r>
              <a:rPr lang="pl-PL" dirty="0">
                <a:effectLst/>
                <a:latin typeface="Calibri" panose="020F0502020204030204" pitchFamily="34" charset="0"/>
                <a:ea typeface="Times New Roman" panose="02020603050405020304" pitchFamily="18" charset="0"/>
              </a:rPr>
              <a:t>. Definicja aktywów kryptograficznych </a:t>
            </a:r>
            <a:r>
              <a:rPr lang="pl-PL" dirty="0" err="1">
                <a:effectLst/>
                <a:latin typeface="Calibri" panose="020F0502020204030204" pitchFamily="34" charset="0"/>
                <a:ea typeface="Times New Roman" panose="02020603050405020304" pitchFamily="18" charset="0"/>
              </a:rPr>
              <a:t>MiCAR</a:t>
            </a:r>
            <a:r>
              <a:rPr lang="pl-PL" dirty="0">
                <a:effectLst/>
                <a:latin typeface="Calibri" panose="020F0502020204030204" pitchFamily="34" charset="0"/>
                <a:ea typeface="Times New Roman" panose="02020603050405020304" pitchFamily="18" charset="0"/>
              </a:rPr>
              <a:t> nie jest zgodna z terminem używanym w niemieckiej ustawie bankowej (KWG), dlatego też spodziewane są zmiany na rynku niemieckim.</a:t>
            </a:r>
          </a:p>
        </p:txBody>
      </p:sp>
    </p:spTree>
    <p:extLst>
      <p:ext uri="{BB962C8B-B14F-4D97-AF65-F5344CB8AC3E}">
        <p14:creationId xmlns:p14="http://schemas.microsoft.com/office/powerpoint/2010/main" val="512609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A9AC722-129E-1D9A-5217-DCFAC3D2A32A}"/>
              </a:ext>
            </a:extLst>
          </p:cNvPr>
          <p:cNvSpPr/>
          <p:nvPr/>
        </p:nvSpPr>
        <p:spPr>
          <a:xfrm flipV="1">
            <a:off x="0" y="3449072"/>
            <a:ext cx="7559675" cy="140453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17</a:t>
            </a:fld>
            <a:endParaRPr lang="en-US" dirty="0"/>
          </a:p>
        </p:txBody>
      </p:sp>
      <p:sp>
        <p:nvSpPr>
          <p:cNvPr id="6" name="Text Placeholder 17">
            <a:extLst>
              <a:ext uri="{FF2B5EF4-FFF2-40B4-BE49-F238E27FC236}">
                <a16:creationId xmlns:a16="http://schemas.microsoft.com/office/drawing/2014/main" id="{60CFDD7A-EBEC-0386-5D5F-2240F751CCEF}"/>
              </a:ext>
            </a:extLst>
          </p:cNvPr>
          <p:cNvSpPr txBox="1">
            <a:spLocks/>
          </p:cNvSpPr>
          <p:nvPr/>
        </p:nvSpPr>
        <p:spPr>
          <a:xfrm>
            <a:off x="730684" y="665163"/>
            <a:ext cx="6051578" cy="4812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dirty="0" err="1">
                <a:effectLst/>
                <a:latin typeface="Calibri" panose="020F0502020204030204" pitchFamily="34" charset="0"/>
                <a:ea typeface="Times New Roman" panose="02020603050405020304" pitchFamily="18" charset="0"/>
              </a:rPr>
              <a:t>MiCAR</a:t>
            </a:r>
            <a:r>
              <a:rPr lang="pl-PL" dirty="0">
                <a:effectLst/>
                <a:latin typeface="Calibri" panose="020F0502020204030204" pitchFamily="34" charset="0"/>
                <a:ea typeface="Times New Roman" panose="02020603050405020304" pitchFamily="18" charset="0"/>
              </a:rPr>
              <a:t> zawiera następujące trzy sekcje:</a:t>
            </a:r>
          </a:p>
        </p:txBody>
      </p:sp>
      <p:sp>
        <p:nvSpPr>
          <p:cNvPr id="9" name="Text Placeholder 17">
            <a:extLst>
              <a:ext uri="{FF2B5EF4-FFF2-40B4-BE49-F238E27FC236}">
                <a16:creationId xmlns:a16="http://schemas.microsoft.com/office/drawing/2014/main" id="{943C0A69-D236-7D6D-1354-7CCD48D5A2F9}"/>
              </a:ext>
            </a:extLst>
          </p:cNvPr>
          <p:cNvSpPr txBox="1">
            <a:spLocks/>
          </p:cNvSpPr>
          <p:nvPr/>
        </p:nvSpPr>
        <p:spPr>
          <a:xfrm>
            <a:off x="771149" y="4237654"/>
            <a:ext cx="6263091" cy="4214931"/>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dirty="0" err="1">
                <a:solidFill>
                  <a:srgbClr val="000000"/>
                </a:solidFill>
                <a:effectLst/>
                <a:ea typeface="Times New Roman" panose="02020603050405020304" pitchFamily="18" charset="0"/>
              </a:rPr>
              <a:t>MiCAR</a:t>
            </a:r>
            <a:r>
              <a:rPr lang="pl-PL" dirty="0">
                <a:solidFill>
                  <a:srgbClr val="000000"/>
                </a:solidFill>
                <a:effectLst/>
                <a:ea typeface="Times New Roman" panose="02020603050405020304" pitchFamily="18" charset="0"/>
              </a:rPr>
              <a:t> został stworzony w celu wprowadzenia regulacji dotyczących licencjonowania i nadzoru nad dostawcami aktywów kryptograficznych i ich emitentami. Nacisk kładziony jest na emitentów </a:t>
            </a:r>
            <a:r>
              <a:rPr lang="pl-PL" dirty="0" err="1">
                <a:solidFill>
                  <a:srgbClr val="000000"/>
                </a:solidFill>
                <a:effectLst/>
                <a:ea typeface="Times New Roman" panose="02020603050405020304" pitchFamily="18" charset="0"/>
              </a:rPr>
              <a:t>tokenów</a:t>
            </a:r>
            <a:r>
              <a:rPr lang="pl-PL" dirty="0">
                <a:solidFill>
                  <a:srgbClr val="000000"/>
                </a:solidFill>
                <a:effectLst/>
                <a:ea typeface="Times New Roman" panose="02020603050405020304" pitchFamily="18" charset="0"/>
              </a:rPr>
              <a:t> powiązanych z aktywami i </a:t>
            </a:r>
            <a:r>
              <a:rPr lang="pl-PL" dirty="0" err="1">
                <a:solidFill>
                  <a:srgbClr val="000000"/>
                </a:solidFill>
                <a:effectLst/>
                <a:ea typeface="Times New Roman" panose="02020603050405020304" pitchFamily="18" charset="0"/>
              </a:rPr>
              <a:t>tokenów</a:t>
            </a:r>
            <a:r>
              <a:rPr lang="pl-PL" dirty="0">
                <a:solidFill>
                  <a:srgbClr val="000000"/>
                </a:solidFill>
                <a:effectLst/>
                <a:ea typeface="Times New Roman" panose="02020603050405020304" pitchFamily="18" charset="0"/>
              </a:rPr>
              <a:t> pieniądza elektronicznego. W związku z tym od 2024 r. usługi te mogą świadczyć wyłącznie podmioty prawne mające siedzibę w UE i posiadające odpowiednie zezwolenie właściwego organu. Ważnym elementem </a:t>
            </a:r>
            <a:r>
              <a:rPr lang="pl-PL" dirty="0" err="1">
                <a:solidFill>
                  <a:srgbClr val="000000"/>
                </a:solidFill>
                <a:effectLst/>
                <a:ea typeface="Times New Roman" panose="02020603050405020304" pitchFamily="18" charset="0"/>
              </a:rPr>
              <a:t>MiCAR</a:t>
            </a:r>
            <a:r>
              <a:rPr lang="pl-PL" dirty="0">
                <a:solidFill>
                  <a:srgbClr val="000000"/>
                </a:solidFill>
                <a:effectLst/>
                <a:ea typeface="Times New Roman" panose="02020603050405020304" pitchFamily="18" charset="0"/>
              </a:rPr>
              <a:t> jest zatem system licencjonowania ustanowiony na jego podstawie przez odpowiednie właściwe organy.</a:t>
            </a:r>
          </a:p>
          <a:p>
            <a:pPr algn="just"/>
            <a:endParaRPr lang="en-LB" dirty="0">
              <a:effectLst/>
              <a:ea typeface="Times New Roman" panose="02020603050405020304" pitchFamily="18" charset="0"/>
            </a:endParaRPr>
          </a:p>
          <a:p>
            <a:pPr algn="just"/>
            <a:r>
              <a:rPr lang="pl-PL" dirty="0">
                <a:solidFill>
                  <a:srgbClr val="262626"/>
                </a:solidFill>
                <a:effectLst/>
                <a:ea typeface="Times New Roman" panose="02020603050405020304" pitchFamily="18" charset="0"/>
              </a:rPr>
              <a:t>Zgodnie z ostateczną umową każdy dostawca usług kryptograficznych z ponad 15 milionami aktywnych użytkowników podlegałby nadzorowi na poziomie europejskim od 2022 r., kiedy wejdzie w życie. Po 18-miesięcznym okresie przejściowym </a:t>
            </a:r>
            <a:r>
              <a:rPr lang="pl-PL" dirty="0" err="1">
                <a:solidFill>
                  <a:srgbClr val="262626"/>
                </a:solidFill>
                <a:effectLst/>
                <a:ea typeface="Times New Roman" panose="02020603050405020304" pitchFamily="18" charset="0"/>
              </a:rPr>
              <a:t>MiCAR</a:t>
            </a:r>
            <a:r>
              <a:rPr lang="pl-PL" dirty="0">
                <a:solidFill>
                  <a:srgbClr val="262626"/>
                </a:solidFill>
                <a:effectLst/>
                <a:ea typeface="Times New Roman" panose="02020603050405020304" pitchFamily="18" charset="0"/>
              </a:rPr>
              <a:t> będzie bezpośrednio stosowany we wszystkich państwach członkowskich. Tym samym w 2024 roku można spodziewać się zharmonizowanego zbioru zasad dotyczących aktywów kryptograficznych w Unii Europejskiej.</a:t>
            </a:r>
          </a:p>
          <a:p>
            <a:endParaRPr lang="en-US" dirty="0">
              <a:solidFill>
                <a:srgbClr val="000000"/>
              </a:solidFill>
            </a:endParaRPr>
          </a:p>
          <a:p>
            <a:endParaRPr lang="en-US" dirty="0">
              <a:solidFill>
                <a:srgbClr val="000000"/>
              </a:solidFill>
              <a:effectLst/>
              <a:latin typeface="Calibri" panose="020F0502020204030204" pitchFamily="34" charset="0"/>
            </a:endParaRPr>
          </a:p>
        </p:txBody>
      </p:sp>
      <p:cxnSp>
        <p:nvCxnSpPr>
          <p:cNvPr id="10" name="Straight Connector 9">
            <a:extLst>
              <a:ext uri="{FF2B5EF4-FFF2-40B4-BE49-F238E27FC236}">
                <a16:creationId xmlns:a16="http://schemas.microsoft.com/office/drawing/2014/main" id="{1216FD1A-D590-AAF3-242A-9A4D2F372CC2}"/>
              </a:ext>
            </a:extLst>
          </p:cNvPr>
          <p:cNvCxnSpPr>
            <a:cxnSpLocks/>
          </p:cNvCxnSpPr>
          <p:nvPr/>
        </p:nvCxnSpPr>
        <p:spPr>
          <a:xfrm>
            <a:off x="0" y="2274408"/>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45412AF-216D-DF60-72B7-DC411545894C}"/>
              </a:ext>
            </a:extLst>
          </p:cNvPr>
          <p:cNvSpPr txBox="1"/>
          <p:nvPr/>
        </p:nvSpPr>
        <p:spPr>
          <a:xfrm>
            <a:off x="2798933" y="228043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5" name="Text Placeholder 17">
            <a:extLst>
              <a:ext uri="{FF2B5EF4-FFF2-40B4-BE49-F238E27FC236}">
                <a16:creationId xmlns:a16="http://schemas.microsoft.com/office/drawing/2014/main" id="{B7FC97A5-DABC-836D-14CF-183B91E3C531}"/>
              </a:ext>
            </a:extLst>
          </p:cNvPr>
          <p:cNvSpPr txBox="1">
            <a:spLocks/>
          </p:cNvSpPr>
          <p:nvPr/>
        </p:nvSpPr>
        <p:spPr>
          <a:xfrm>
            <a:off x="1305857" y="1272222"/>
            <a:ext cx="2986152" cy="28443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dirty="0"/>
              <a:t>Procedura autoryzacji dla emitentów </a:t>
            </a:r>
            <a:r>
              <a:rPr lang="pl-PL" dirty="0" err="1"/>
              <a:t>kryptoaktywów</a:t>
            </a:r>
            <a:r>
              <a:rPr lang="pl-PL" dirty="0"/>
              <a:t> i odpowiednie obowiązki dla różnych typów </a:t>
            </a:r>
            <a:r>
              <a:rPr lang="pl-PL" dirty="0" err="1"/>
              <a:t>tokenów</a:t>
            </a:r>
            <a:r>
              <a:rPr lang="pl-PL" dirty="0"/>
              <a:t> objętych rozporządzeniem (</a:t>
            </a:r>
            <a:r>
              <a:rPr lang="pl-PL" dirty="0" err="1"/>
              <a:t>tokeny</a:t>
            </a:r>
            <a:r>
              <a:rPr lang="pl-PL" dirty="0"/>
              <a:t> powiązane z aktywami, </a:t>
            </a:r>
            <a:r>
              <a:rPr lang="pl-PL" dirty="0" err="1"/>
              <a:t>tokeny</a:t>
            </a:r>
            <a:r>
              <a:rPr lang="pl-PL" dirty="0"/>
              <a:t> pieniądza elektronicznego oraz, ogólnie rzecz biorąc, </a:t>
            </a:r>
            <a:r>
              <a:rPr lang="pl-PL" dirty="0" err="1"/>
              <a:t>kryptoaktywa</a:t>
            </a:r>
            <a:r>
              <a:rPr lang="pl-PL" dirty="0"/>
              <a:t>).</a:t>
            </a:r>
            <a:endParaRPr lang="en-US" dirty="0"/>
          </a:p>
        </p:txBody>
      </p:sp>
      <p:sp>
        <p:nvSpPr>
          <p:cNvPr id="8" name="TextBox 7">
            <a:extLst>
              <a:ext uri="{FF2B5EF4-FFF2-40B4-BE49-F238E27FC236}">
                <a16:creationId xmlns:a16="http://schemas.microsoft.com/office/drawing/2014/main" id="{F90A2E73-33EA-FCF0-4489-641A2DB71929}"/>
              </a:ext>
            </a:extLst>
          </p:cNvPr>
          <p:cNvSpPr txBox="1"/>
          <p:nvPr/>
        </p:nvSpPr>
        <p:spPr>
          <a:xfrm>
            <a:off x="743392" y="117846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14" name="TextBox 13">
            <a:extLst>
              <a:ext uri="{FF2B5EF4-FFF2-40B4-BE49-F238E27FC236}">
                <a16:creationId xmlns:a16="http://schemas.microsoft.com/office/drawing/2014/main" id="{42FB9030-48E5-308F-8F33-224B093E1A11}"/>
              </a:ext>
            </a:extLst>
          </p:cNvPr>
          <p:cNvSpPr txBox="1"/>
          <p:nvPr/>
        </p:nvSpPr>
        <p:spPr>
          <a:xfrm>
            <a:off x="4617151" y="1190192"/>
            <a:ext cx="654756" cy="1092607"/>
          </a:xfrm>
          <a:prstGeom prst="rect">
            <a:avLst/>
          </a:prstGeom>
          <a:noFill/>
        </p:spPr>
        <p:txBody>
          <a:bodyPr wrap="square" rtlCol="0">
            <a:spAutoFit/>
          </a:bodyPr>
          <a:lstStyle/>
          <a:p>
            <a:r>
              <a:rPr lang="en-GB" sz="6500" dirty="0">
                <a:solidFill>
                  <a:schemeClr val="bg1"/>
                </a:solidFill>
                <a:latin typeface="Arial" panose="020B0604020202020204" pitchFamily="34" charset="0"/>
                <a:cs typeface="Arial" panose="020B0604020202020204" pitchFamily="34" charset="0"/>
              </a:rPr>
              <a:t>3</a:t>
            </a:r>
          </a:p>
        </p:txBody>
      </p:sp>
      <p:sp>
        <p:nvSpPr>
          <p:cNvPr id="7" name="Text Placeholder 17">
            <a:extLst>
              <a:ext uri="{FF2B5EF4-FFF2-40B4-BE49-F238E27FC236}">
                <a16:creationId xmlns:a16="http://schemas.microsoft.com/office/drawing/2014/main" id="{D51EC276-F545-BDE8-5F1F-50667F7F957D}"/>
              </a:ext>
            </a:extLst>
          </p:cNvPr>
          <p:cNvSpPr txBox="1">
            <a:spLocks/>
          </p:cNvSpPr>
          <p:nvPr/>
        </p:nvSpPr>
        <p:spPr>
          <a:xfrm>
            <a:off x="3399701" y="2631643"/>
            <a:ext cx="2060196" cy="27673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a:tabLst>
                <a:tab pos="457200" algn="l"/>
              </a:tabLst>
            </a:pPr>
            <a:r>
              <a:rPr lang="pl-PL" dirty="0">
                <a:effectLst/>
                <a:latin typeface="Calibri" panose="020F0502020204030204" pitchFamily="34" charset="0"/>
                <a:ea typeface="Times New Roman" panose="02020603050405020304" pitchFamily="18" charset="0"/>
              </a:rPr>
              <a:t>Procedura autoryzacji dla dostawców usług związanych z aktywami kryptograficznymi.</a:t>
            </a:r>
            <a:endParaRPr lang="en-LB" dirty="0">
              <a:effectLst/>
              <a:latin typeface="Times New Roman" panose="02020603050405020304" pitchFamily="18" charset="0"/>
              <a:ea typeface="Times New Roman" panose="02020603050405020304" pitchFamily="18" charset="0"/>
            </a:endParaRPr>
          </a:p>
        </p:txBody>
      </p:sp>
      <p:sp>
        <p:nvSpPr>
          <p:cNvPr id="24" name="Text Placeholder 17">
            <a:extLst>
              <a:ext uri="{FF2B5EF4-FFF2-40B4-BE49-F238E27FC236}">
                <a16:creationId xmlns:a16="http://schemas.microsoft.com/office/drawing/2014/main" id="{588D7A39-1731-54E6-BE8C-4BCD47821712}"/>
              </a:ext>
            </a:extLst>
          </p:cNvPr>
          <p:cNvSpPr txBox="1">
            <a:spLocks/>
          </p:cNvSpPr>
          <p:nvPr/>
        </p:nvSpPr>
        <p:spPr>
          <a:xfrm>
            <a:off x="5175491" y="1548264"/>
            <a:ext cx="1953829" cy="28668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a:tabLst>
                <a:tab pos="457200" algn="l"/>
              </a:tabLst>
            </a:pPr>
            <a:r>
              <a:rPr lang="pl-PL" dirty="0">
                <a:effectLst/>
                <a:latin typeface="Calibri" panose="020F0502020204030204" pitchFamily="34" charset="0"/>
                <a:ea typeface="Times New Roman" panose="02020603050405020304" pitchFamily="18" charset="0"/>
              </a:rPr>
              <a:t>Właściwe organy i ich kompetencje.</a:t>
            </a:r>
            <a:endParaRPr lang="en-LB" dirty="0">
              <a:effectLst/>
              <a:latin typeface="Times New Roman" panose="02020603050405020304" pitchFamily="18" charset="0"/>
              <a:ea typeface="Times New Roman" panose="02020603050405020304" pitchFamily="18" charset="0"/>
            </a:endParaRPr>
          </a:p>
        </p:txBody>
      </p:sp>
      <p:pic>
        <p:nvPicPr>
          <p:cNvPr id="25" name="Picture 24">
            <a:extLst>
              <a:ext uri="{FF2B5EF4-FFF2-40B4-BE49-F238E27FC236}">
                <a16:creationId xmlns:a16="http://schemas.microsoft.com/office/drawing/2014/main" id="{4AA8C6D4-859E-6335-ABE5-17AB6451B1E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990630" y="4242118"/>
            <a:ext cx="3568659" cy="6448997"/>
          </a:xfrm>
          <a:prstGeom prst="rect">
            <a:avLst/>
          </a:prstGeom>
        </p:spPr>
      </p:pic>
      <p:grpSp>
        <p:nvGrpSpPr>
          <p:cNvPr id="26" name="Group 25">
            <a:extLst>
              <a:ext uri="{FF2B5EF4-FFF2-40B4-BE49-F238E27FC236}">
                <a16:creationId xmlns:a16="http://schemas.microsoft.com/office/drawing/2014/main" id="{7CB3B3B8-757F-4E83-7A3C-720662775BD3}"/>
              </a:ext>
            </a:extLst>
          </p:cNvPr>
          <p:cNvGrpSpPr/>
          <p:nvPr/>
        </p:nvGrpSpPr>
        <p:grpSpPr>
          <a:xfrm flipH="1">
            <a:off x="5489020" y="8874735"/>
            <a:ext cx="2253741" cy="1958628"/>
            <a:chOff x="-220413" y="5470274"/>
            <a:chExt cx="2590078" cy="2250924"/>
          </a:xfrm>
        </p:grpSpPr>
        <p:sp>
          <p:nvSpPr>
            <p:cNvPr id="27" name="Freeform 26">
              <a:extLst>
                <a:ext uri="{FF2B5EF4-FFF2-40B4-BE49-F238E27FC236}">
                  <a16:creationId xmlns:a16="http://schemas.microsoft.com/office/drawing/2014/main" id="{343C9432-869F-975E-C054-A9840D5F3781}"/>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34CF83A3-8C5A-8AAC-8251-10F4CB9A53D6}"/>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F7D0B06-A0EE-C6B3-AAE1-0822FA36FF07}"/>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C0D7CEE9-FD5F-4F5E-6297-56FEAC853B99}"/>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6CF2D19B-8BAF-2A0F-B23F-AEA3922ADE2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47C03332-BA73-D2CE-61EF-3D4BD8F87F1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6B426CB7-9C51-4219-AFA7-C30072D6CCB8}"/>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68B55FC2-A908-54B8-86C0-B1F1F578FAB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8D2C621E-804D-6287-D27A-8163E7D825D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B292D64-50AE-3122-A205-0C38645FD381}"/>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42A26C63-B65B-D381-00D2-9F757369DE63}"/>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3B1EF605-381C-9F1B-E5C0-CF6533BAEC37}"/>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1ED20EE1-9FF2-05E5-022D-999C0DA1D874}"/>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35D728CD-465C-A16D-0E16-BC7F3309D4E9}"/>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E0D0B98F-C200-1659-AE2C-AD091085FF27}"/>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FA08133D-B5AA-452F-07A8-7678677480A9}"/>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CF68B8F5-C31A-6F91-B855-B2EE7909A979}"/>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AE302DC3-8BDA-1C42-8B24-9F970C35E05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66" name="Group 65">
            <a:extLst>
              <a:ext uri="{FF2B5EF4-FFF2-40B4-BE49-F238E27FC236}">
                <a16:creationId xmlns:a16="http://schemas.microsoft.com/office/drawing/2014/main" id="{CDA2F3AC-37F5-B777-F4A9-8C2C8F752580}"/>
              </a:ext>
            </a:extLst>
          </p:cNvPr>
          <p:cNvGrpSpPr/>
          <p:nvPr/>
        </p:nvGrpSpPr>
        <p:grpSpPr>
          <a:xfrm flipH="1">
            <a:off x="-172078" y="8243904"/>
            <a:ext cx="1380420" cy="1309652"/>
            <a:chOff x="6346354" y="435340"/>
            <a:chExt cx="1380420" cy="1309652"/>
          </a:xfrm>
        </p:grpSpPr>
        <p:sp>
          <p:nvSpPr>
            <p:cNvPr id="67" name="Freeform 66">
              <a:extLst>
                <a:ext uri="{FF2B5EF4-FFF2-40B4-BE49-F238E27FC236}">
                  <a16:creationId xmlns:a16="http://schemas.microsoft.com/office/drawing/2014/main" id="{B81970C9-1179-BF25-4828-1024B1A20C8C}"/>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68" name="Freeform 67">
              <a:extLst>
                <a:ext uri="{FF2B5EF4-FFF2-40B4-BE49-F238E27FC236}">
                  <a16:creationId xmlns:a16="http://schemas.microsoft.com/office/drawing/2014/main" id="{20ABE6A6-76D4-E339-B0D9-2787256F10FD}"/>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9FBB37FE-7524-5FE6-6592-2E4F000BD7E1}"/>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5498A7B5-2CAD-BE50-922B-63E3064CE096}"/>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FD1660CE-4B57-8C22-E117-6D006DD9D197}"/>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AF527FE8-7A03-55E3-F9DC-60F61E8FB520}"/>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2514925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A81D0469-841D-E628-1222-C1DEF9A235B2}"/>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a:xfrm>
            <a:off x="-71438" y="4862513"/>
            <a:ext cx="6505576" cy="3940175"/>
          </a:xfrm>
        </p:spPr>
      </p:pic>
      <p:sp>
        <p:nvSpPr>
          <p:cNvPr id="3" name="Text Placeholder 2">
            <a:extLst>
              <a:ext uri="{FF2B5EF4-FFF2-40B4-BE49-F238E27FC236}">
                <a16:creationId xmlns:a16="http://schemas.microsoft.com/office/drawing/2014/main" id="{41F34AE4-E942-24E7-88FD-2A65C9ED798F}"/>
              </a:ext>
            </a:extLst>
          </p:cNvPr>
          <p:cNvSpPr>
            <a:spLocks noGrp="1"/>
          </p:cNvSpPr>
          <p:nvPr>
            <p:ph type="body" sz="quarter" idx="14"/>
          </p:nvPr>
        </p:nvSpPr>
        <p:spPr>
          <a:xfrm rot="10800000">
            <a:off x="3149422" y="3836923"/>
            <a:ext cx="785328" cy="1056987"/>
          </a:xfrm>
        </p:spPr>
        <p:txBody>
          <a:bodyPr>
            <a:noAutofit/>
          </a:bodyPr>
          <a:lstStyle/>
          <a:p>
            <a:pPr marL="0" indent="0" algn="l" defTabSz="2073036" rtl="0" eaLnBrk="1" latinLnBrk="0" hangingPunct="1">
              <a:lnSpc>
                <a:spcPct val="100000"/>
              </a:lnSpc>
              <a:spcBef>
                <a:spcPts val="2267"/>
              </a:spcBef>
              <a:buFont typeface="Arial" panose="020B0604020202020204" pitchFamily="34" charset="0"/>
              <a:buNone/>
            </a:pPr>
            <a:r>
              <a:rPr lang="en-GB"/>
              <a:t>“</a:t>
            </a:r>
          </a:p>
        </p:txBody>
      </p:sp>
      <p:sp>
        <p:nvSpPr>
          <p:cNvPr id="4" name="Text Placeholder 3">
            <a:extLst>
              <a:ext uri="{FF2B5EF4-FFF2-40B4-BE49-F238E27FC236}">
                <a16:creationId xmlns:a16="http://schemas.microsoft.com/office/drawing/2014/main" id="{3022B8C3-8DA7-6DED-0CFD-F0D4AFF72ECD}"/>
              </a:ext>
            </a:extLst>
          </p:cNvPr>
          <p:cNvSpPr>
            <a:spLocks noGrp="1"/>
          </p:cNvSpPr>
          <p:nvPr>
            <p:ph type="body" sz="quarter" idx="13"/>
          </p:nvPr>
        </p:nvSpPr>
        <p:spPr>
          <a:xfrm>
            <a:off x="409853" y="695272"/>
            <a:ext cx="3418702" cy="3812559"/>
          </a:xfrm>
        </p:spPr>
        <p:txBody>
          <a:bodyPr>
            <a:noAutofit/>
          </a:bodyPr>
          <a:lstStyle/>
          <a:p>
            <a:r>
              <a:rPr lang="en-US" sz="1800" i="1" dirty="0" err="1">
                <a:effectLst/>
                <a:latin typeface="Calibri" panose="020F0502020204030204" pitchFamily="34" charset="0"/>
                <a:ea typeface="Times New Roman" panose="02020603050405020304" pitchFamily="18" charset="0"/>
              </a:rPr>
              <a:t>Tekst</a:t>
            </a:r>
            <a:r>
              <a:rPr lang="en-US" sz="1800" i="1" dirty="0">
                <a:effectLst/>
                <a:latin typeface="Calibri" panose="020F0502020204030204" pitchFamily="34" charset="0"/>
                <a:ea typeface="Times New Roman" panose="02020603050405020304" pitchFamily="18" charset="0"/>
              </a:rPr>
              <a:t> </a:t>
            </a:r>
            <a:r>
              <a:rPr lang="en-US" sz="1800" i="1" dirty="0" err="1">
                <a:effectLst/>
                <a:latin typeface="Calibri" panose="020F0502020204030204" pitchFamily="34" charset="0"/>
                <a:ea typeface="Times New Roman" panose="02020603050405020304" pitchFamily="18" charset="0"/>
              </a:rPr>
              <a:t>pochodzi</a:t>
            </a:r>
            <a:r>
              <a:rPr lang="en-US" sz="1800" i="1" dirty="0">
                <a:effectLst/>
                <a:latin typeface="Calibri" panose="020F0502020204030204" pitchFamily="34" charset="0"/>
                <a:ea typeface="Times New Roman" panose="02020603050405020304" pitchFamily="18" charset="0"/>
              </a:rPr>
              <a:t> z </a:t>
            </a:r>
            <a:r>
              <a:rPr lang="en-US" sz="1800" i="1" dirty="0" err="1">
                <a:effectLst/>
                <a:latin typeface="Calibri" panose="020F0502020204030204" pitchFamily="34" charset="0"/>
                <a:ea typeface="Times New Roman" panose="02020603050405020304" pitchFamily="18" charset="0"/>
              </a:rPr>
              <a:t>artykułu</a:t>
            </a:r>
            <a:r>
              <a:rPr lang="en-US" sz="1800" i="1" dirty="0">
                <a:effectLst/>
                <a:latin typeface="Calibri" panose="020F0502020204030204" pitchFamily="34" charset="0"/>
                <a:ea typeface="Times New Roman" panose="02020603050405020304" pitchFamily="18" charset="0"/>
              </a:rPr>
              <a:t> </a:t>
            </a:r>
            <a:r>
              <a:rPr lang="en-US" sz="1800" i="1" dirty="0" err="1">
                <a:effectLst/>
                <a:latin typeface="Calibri" panose="020F0502020204030204" pitchFamily="34" charset="0"/>
                <a:ea typeface="Times New Roman" panose="02020603050405020304" pitchFamily="18" charset="0"/>
              </a:rPr>
              <a:t>naukowego</a:t>
            </a:r>
            <a:r>
              <a:rPr lang="en-US" sz="1800" i="1" dirty="0">
                <a:effectLst/>
                <a:latin typeface="Calibri" panose="020F0502020204030204" pitchFamily="34" charset="0"/>
                <a:ea typeface="Times New Roman" panose="02020603050405020304" pitchFamily="18" charset="0"/>
              </a:rPr>
              <a:t> “Liechtenstein Blockchain Act: How can nearly any right and therefore any asset be tokenized based on the Token Container Model” </a:t>
            </a:r>
            <a:r>
              <a:rPr lang="en-US" sz="1800" i="1" dirty="0" err="1">
                <a:effectLst/>
                <a:latin typeface="Calibri" panose="020F0502020204030204" pitchFamily="34" charset="0"/>
                <a:ea typeface="Times New Roman" panose="02020603050405020304" pitchFamily="18" charset="0"/>
              </a:rPr>
              <a:t>opublikowanego</a:t>
            </a:r>
            <a:r>
              <a:rPr lang="en-US" sz="1800" i="1" dirty="0">
                <a:effectLst/>
                <a:latin typeface="Calibri" panose="020F0502020204030204" pitchFamily="34" charset="0"/>
                <a:ea typeface="Times New Roman" panose="02020603050405020304" pitchFamily="18" charset="0"/>
              </a:rPr>
              <a:t> 7 </a:t>
            </a:r>
            <a:r>
              <a:rPr lang="en-US" sz="1800" i="1" dirty="0" err="1">
                <a:effectLst/>
                <a:latin typeface="Calibri" panose="020F0502020204030204" pitchFamily="34" charset="0"/>
                <a:ea typeface="Times New Roman" panose="02020603050405020304" pitchFamily="18" charset="0"/>
              </a:rPr>
              <a:t>października</a:t>
            </a:r>
            <a:r>
              <a:rPr lang="en-US" sz="1800" i="1" dirty="0">
                <a:effectLst/>
                <a:latin typeface="Calibri" panose="020F0502020204030204" pitchFamily="34" charset="0"/>
                <a:ea typeface="Times New Roman" panose="02020603050405020304" pitchFamily="18" charset="0"/>
              </a:rPr>
              <a:t> 2019 r. </a:t>
            </a:r>
            <a:r>
              <a:rPr lang="en-US" sz="1800" i="1" dirty="0" err="1">
                <a:effectLst/>
                <a:latin typeface="Calibri" panose="020F0502020204030204" pitchFamily="34" charset="0"/>
                <a:ea typeface="Times New Roman" panose="02020603050405020304" pitchFamily="18" charset="0"/>
              </a:rPr>
              <a:t>przez</a:t>
            </a:r>
            <a:r>
              <a:rPr lang="en-US" sz="1800" i="1" dirty="0">
                <a:effectLst/>
                <a:latin typeface="Calibri" panose="020F0502020204030204" pitchFamily="34" charset="0"/>
                <a:ea typeface="Times New Roman" panose="02020603050405020304" pitchFamily="18" charset="0"/>
              </a:rPr>
              <a:t> prof. </a:t>
            </a:r>
            <a:r>
              <a:rPr lang="en-US" sz="1800" i="1" dirty="0" err="1">
                <a:effectLst/>
                <a:latin typeface="Calibri" panose="020F0502020204030204" pitchFamily="34" charset="0"/>
                <a:ea typeface="Times New Roman" panose="02020603050405020304" pitchFamily="18" charset="0"/>
              </a:rPr>
              <a:t>dra</a:t>
            </a:r>
            <a:r>
              <a:rPr lang="en-US" sz="1800" i="1" dirty="0">
                <a:effectLst/>
                <a:latin typeface="Calibri" panose="020F0502020204030204" pitchFamily="34" charset="0"/>
                <a:ea typeface="Times New Roman" panose="02020603050405020304" pitchFamily="18" charset="0"/>
              </a:rPr>
              <a:t> Philippa </a:t>
            </a:r>
            <a:r>
              <a:rPr lang="en-US" sz="1800" i="1" dirty="0" err="1">
                <a:effectLst/>
                <a:latin typeface="Calibri" panose="020F0502020204030204" pitchFamily="34" charset="0"/>
                <a:ea typeface="Times New Roman" panose="02020603050405020304" pitchFamily="18" charset="0"/>
              </a:rPr>
              <a:t>Sandnera</a:t>
            </a:r>
            <a:r>
              <a:rPr lang="en-US" sz="1800" i="1" dirty="0">
                <a:effectLst/>
                <a:latin typeface="Calibri" panose="020F0502020204030204" pitchFamily="34" charset="0"/>
                <a:ea typeface="Times New Roman" panose="02020603050405020304" pitchFamily="18" charset="0"/>
              </a:rPr>
              <a:t>, </a:t>
            </a:r>
            <a:r>
              <a:rPr lang="en-US" sz="1800" i="1" dirty="0" err="1">
                <a:effectLst/>
                <a:latin typeface="Calibri" panose="020F0502020204030204" pitchFamily="34" charset="0"/>
                <a:ea typeface="Times New Roman" panose="02020603050405020304" pitchFamily="18" charset="0"/>
              </a:rPr>
              <a:t>dra</a:t>
            </a:r>
            <a:r>
              <a:rPr lang="en-US" sz="1800" i="1" dirty="0">
                <a:effectLst/>
                <a:latin typeface="Calibri" panose="020F0502020204030204" pitchFamily="34" charset="0"/>
                <a:ea typeface="Times New Roman" panose="02020603050405020304" pitchFamily="18" charset="0"/>
              </a:rPr>
              <a:t> </a:t>
            </a:r>
            <a:r>
              <a:rPr lang="en-US" sz="1800" i="1" dirty="0" err="1">
                <a:effectLst/>
                <a:latin typeface="Calibri" panose="020F0502020204030204" pitchFamily="34" charset="0"/>
                <a:ea typeface="Times New Roman" panose="02020603050405020304" pitchFamily="18" charset="0"/>
              </a:rPr>
              <a:t>Jonasa</a:t>
            </a:r>
            <a:r>
              <a:rPr lang="en-US" sz="1800" i="1" dirty="0">
                <a:effectLst/>
                <a:latin typeface="Calibri" panose="020F0502020204030204" pitchFamily="34" charset="0"/>
                <a:ea typeface="Times New Roman" panose="02020603050405020304" pitchFamily="18" charset="0"/>
              </a:rPr>
              <a:t> </a:t>
            </a:r>
            <a:r>
              <a:rPr lang="en-US" sz="1800" i="1" dirty="0" err="1">
                <a:effectLst/>
                <a:latin typeface="Calibri" panose="020F0502020204030204" pitchFamily="34" charset="0"/>
                <a:ea typeface="Times New Roman" panose="02020603050405020304" pitchFamily="18" charset="0"/>
              </a:rPr>
              <a:t>Grossa</a:t>
            </a:r>
            <a:r>
              <a:rPr lang="en-US" sz="1800" i="1" dirty="0">
                <a:effectLst/>
                <a:latin typeface="Calibri" panose="020F0502020204030204" pitchFamily="34" charset="0"/>
                <a:ea typeface="Times New Roman" panose="02020603050405020304" pitchFamily="18" charset="0"/>
              </a:rPr>
              <a:t> </a:t>
            </a:r>
            <a:r>
              <a:rPr lang="en-US" sz="1800" i="1" dirty="0" err="1">
                <a:effectLst/>
                <a:latin typeface="Calibri" panose="020F0502020204030204" pitchFamily="34" charset="0"/>
                <a:ea typeface="Times New Roman" panose="02020603050405020304" pitchFamily="18" charset="0"/>
              </a:rPr>
              <a:t>i</a:t>
            </a:r>
            <a:r>
              <a:rPr lang="en-US" sz="1800" i="1" dirty="0">
                <a:effectLst/>
                <a:latin typeface="Calibri" panose="020F0502020204030204" pitchFamily="34" charset="0"/>
                <a:ea typeface="Times New Roman" panose="02020603050405020304" pitchFamily="18" charset="0"/>
              </a:rPr>
              <a:t> </a:t>
            </a:r>
            <a:r>
              <a:rPr lang="en-US" sz="1800" i="1" dirty="0" err="1">
                <a:effectLst/>
                <a:latin typeface="Calibri" panose="020F0502020204030204" pitchFamily="34" charset="0"/>
                <a:ea typeface="Times New Roman" panose="02020603050405020304" pitchFamily="18" charset="0"/>
              </a:rPr>
              <a:t>Thomasa</a:t>
            </a:r>
            <a:r>
              <a:rPr lang="en-US" sz="1800" i="1" dirty="0">
                <a:effectLst/>
                <a:latin typeface="Calibri" panose="020F0502020204030204" pitchFamily="34" charset="0"/>
                <a:ea typeface="Times New Roman" panose="02020603050405020304" pitchFamily="18" charset="0"/>
              </a:rPr>
              <a:t> </a:t>
            </a:r>
            <a:r>
              <a:rPr lang="en-US" sz="1800" i="1" dirty="0" err="1">
                <a:effectLst/>
                <a:latin typeface="Calibri" panose="020F0502020204030204" pitchFamily="34" charset="0"/>
                <a:ea typeface="Times New Roman" panose="02020603050405020304" pitchFamily="18" charset="0"/>
              </a:rPr>
              <a:t>Nägele</a:t>
            </a:r>
            <a:r>
              <a:rPr lang="en-US" sz="1800" i="1" dirty="0">
                <a:effectLst/>
                <a:latin typeface="Calibri" panose="020F0502020204030204" pitchFamily="34" charset="0"/>
                <a:ea typeface="Times New Roman" panose="02020603050405020304" pitchFamily="18" charset="0"/>
              </a:rPr>
              <a:t>. </a:t>
            </a:r>
            <a:r>
              <a:rPr lang="en-US" sz="1800" i="1" dirty="0" err="1">
                <a:effectLst/>
                <a:latin typeface="Calibri" panose="020F0502020204030204" pitchFamily="34" charset="0"/>
                <a:ea typeface="Times New Roman" panose="02020603050405020304" pitchFamily="18" charset="0"/>
              </a:rPr>
              <a:t>Autorzy</a:t>
            </a:r>
            <a:r>
              <a:rPr lang="en-US" sz="1800" i="1" dirty="0">
                <a:effectLst/>
                <a:latin typeface="Calibri" panose="020F0502020204030204" pitchFamily="34" charset="0"/>
                <a:ea typeface="Times New Roman" panose="02020603050405020304" pitchFamily="18" charset="0"/>
              </a:rPr>
              <a:t> </a:t>
            </a:r>
            <a:r>
              <a:rPr lang="en-US" sz="1800" i="1" dirty="0" err="1">
                <a:effectLst/>
                <a:latin typeface="Calibri" panose="020F0502020204030204" pitchFamily="34" charset="0"/>
                <a:ea typeface="Times New Roman" panose="02020603050405020304" pitchFamily="18" charset="0"/>
              </a:rPr>
              <a:t>wyrazili</a:t>
            </a:r>
            <a:r>
              <a:rPr lang="en-US" sz="1800" i="1" dirty="0">
                <a:effectLst/>
                <a:latin typeface="Calibri" panose="020F0502020204030204" pitchFamily="34" charset="0"/>
                <a:ea typeface="Times New Roman" panose="02020603050405020304" pitchFamily="18" charset="0"/>
              </a:rPr>
              <a:t> </a:t>
            </a:r>
            <a:r>
              <a:rPr lang="en-US" sz="1800" i="1" dirty="0" err="1">
                <a:effectLst/>
                <a:latin typeface="Calibri" panose="020F0502020204030204" pitchFamily="34" charset="0"/>
                <a:ea typeface="Times New Roman" panose="02020603050405020304" pitchFamily="18" charset="0"/>
              </a:rPr>
              <a:t>zgodę</a:t>
            </a:r>
            <a:r>
              <a:rPr lang="en-US" sz="1800" i="1" dirty="0">
                <a:effectLst/>
                <a:latin typeface="Calibri" panose="020F0502020204030204" pitchFamily="34" charset="0"/>
                <a:ea typeface="Times New Roman" panose="02020603050405020304" pitchFamily="18" charset="0"/>
              </a:rPr>
              <a:t> </a:t>
            </a:r>
            <a:r>
              <a:rPr lang="en-US" sz="1800" i="1" dirty="0" err="1">
                <a:effectLst/>
                <a:latin typeface="Calibri" panose="020F0502020204030204" pitchFamily="34" charset="0"/>
                <a:ea typeface="Times New Roman" panose="02020603050405020304" pitchFamily="18" charset="0"/>
              </a:rPr>
              <a:t>na</a:t>
            </a:r>
            <a:r>
              <a:rPr lang="en-US" sz="1800" i="1" dirty="0">
                <a:effectLst/>
                <a:latin typeface="Calibri" panose="020F0502020204030204" pitchFamily="34" charset="0"/>
                <a:ea typeface="Times New Roman" panose="02020603050405020304" pitchFamily="18" charset="0"/>
              </a:rPr>
              <a:t> </a:t>
            </a:r>
            <a:r>
              <a:rPr lang="en-US" sz="1800" i="1" dirty="0" err="1">
                <a:effectLst/>
                <a:latin typeface="Calibri" panose="020F0502020204030204" pitchFamily="34" charset="0"/>
                <a:ea typeface="Times New Roman" panose="02020603050405020304" pitchFamily="18" charset="0"/>
              </a:rPr>
              <a:t>wykorzystanie</a:t>
            </a:r>
            <a:r>
              <a:rPr lang="en-US" sz="1800" i="1" dirty="0">
                <a:effectLst/>
                <a:latin typeface="Calibri" panose="020F0502020204030204" pitchFamily="34" charset="0"/>
                <a:ea typeface="Times New Roman" panose="02020603050405020304" pitchFamily="18" charset="0"/>
              </a:rPr>
              <a:t> </a:t>
            </a:r>
            <a:r>
              <a:rPr lang="en-US" sz="1800" i="1" dirty="0" err="1">
                <a:effectLst/>
                <a:latin typeface="Calibri" panose="020F0502020204030204" pitchFamily="34" charset="0"/>
                <a:ea typeface="Times New Roman" panose="02020603050405020304" pitchFamily="18" charset="0"/>
              </a:rPr>
              <a:t>tekstu</a:t>
            </a:r>
            <a:r>
              <a:rPr lang="en-US" sz="1800" i="1" dirty="0">
                <a:effectLst/>
                <a:latin typeface="Calibri" panose="020F0502020204030204" pitchFamily="34" charset="0"/>
                <a:ea typeface="Times New Roman" panose="02020603050405020304" pitchFamily="18" charset="0"/>
              </a:rPr>
              <a:t> </a:t>
            </a:r>
            <a:r>
              <a:rPr lang="en-US" sz="1800" i="1" dirty="0" err="1">
                <a:effectLst/>
                <a:latin typeface="Calibri" panose="020F0502020204030204" pitchFamily="34" charset="0"/>
                <a:ea typeface="Times New Roman" panose="02020603050405020304" pitchFamily="18" charset="0"/>
              </a:rPr>
              <a:t>na</a:t>
            </a:r>
            <a:r>
              <a:rPr lang="en-US" sz="1800" i="1" dirty="0">
                <a:effectLst/>
                <a:latin typeface="Calibri" panose="020F0502020204030204" pitchFamily="34" charset="0"/>
                <a:ea typeface="Times New Roman" panose="02020603050405020304" pitchFamily="18" charset="0"/>
              </a:rPr>
              <a:t> </a:t>
            </a:r>
            <a:r>
              <a:rPr lang="en-US" sz="1800" i="1" dirty="0" err="1">
                <a:effectLst/>
                <a:latin typeface="Calibri" panose="020F0502020204030204" pitchFamily="34" charset="0"/>
                <a:ea typeface="Times New Roman" panose="02020603050405020304" pitchFamily="18" charset="0"/>
              </a:rPr>
              <a:t>potrzeby</a:t>
            </a:r>
            <a:r>
              <a:rPr lang="en-US" sz="1800" i="1" dirty="0">
                <a:effectLst/>
                <a:latin typeface="Calibri" panose="020F0502020204030204" pitchFamily="34" charset="0"/>
                <a:ea typeface="Times New Roman" panose="02020603050405020304" pitchFamily="18" charset="0"/>
              </a:rPr>
              <a:t> </a:t>
            </a:r>
            <a:r>
              <a:rPr lang="en-US" sz="1800" i="1" dirty="0" err="1">
                <a:effectLst/>
                <a:latin typeface="Calibri" panose="020F0502020204030204" pitchFamily="34" charset="0"/>
                <a:ea typeface="Times New Roman" panose="02020603050405020304" pitchFamily="18" charset="0"/>
              </a:rPr>
              <a:t>projektu</a:t>
            </a:r>
            <a:r>
              <a:rPr lang="en-US" sz="1800" i="1" dirty="0">
                <a:effectLst/>
                <a:latin typeface="Calibri" panose="020F0502020204030204" pitchFamily="34" charset="0"/>
                <a:ea typeface="Times New Roman" panose="02020603050405020304" pitchFamily="18" charset="0"/>
              </a:rPr>
              <a:t> Generation Blockchain.</a:t>
            </a:r>
          </a:p>
        </p:txBody>
      </p:sp>
      <p:sp>
        <p:nvSpPr>
          <p:cNvPr id="5" name="Text Placeholder 4">
            <a:extLst>
              <a:ext uri="{FF2B5EF4-FFF2-40B4-BE49-F238E27FC236}">
                <a16:creationId xmlns:a16="http://schemas.microsoft.com/office/drawing/2014/main" id="{E2F9609F-754A-FEFD-54A6-F38FB7D3C05F}"/>
              </a:ext>
            </a:extLst>
          </p:cNvPr>
          <p:cNvSpPr>
            <a:spLocks noGrp="1"/>
          </p:cNvSpPr>
          <p:nvPr>
            <p:ph type="body" sz="quarter" idx="15"/>
          </p:nvPr>
        </p:nvSpPr>
        <p:spPr>
          <a:xfrm>
            <a:off x="115760" y="-76235"/>
            <a:ext cx="2003444" cy="936605"/>
          </a:xfrm>
        </p:spPr>
        <p:txBody>
          <a:bodyPr>
            <a:noAutofit/>
          </a:bodyPr>
          <a:lstStyle/>
          <a:p>
            <a:r>
              <a:rPr lang="en-GB"/>
              <a:t>“</a:t>
            </a:r>
          </a:p>
        </p:txBody>
      </p:sp>
      <p:sp>
        <p:nvSpPr>
          <p:cNvPr id="6" name="Slide Number Placeholder 5">
            <a:extLst>
              <a:ext uri="{FF2B5EF4-FFF2-40B4-BE49-F238E27FC236}">
                <a16:creationId xmlns:a16="http://schemas.microsoft.com/office/drawing/2014/main" id="{71CCF93A-4EE0-B5A3-4D78-EC97759B955D}"/>
              </a:ext>
            </a:extLst>
          </p:cNvPr>
          <p:cNvSpPr>
            <a:spLocks noGrp="1"/>
          </p:cNvSpPr>
          <p:nvPr>
            <p:ph type="sldNum" sz="quarter" idx="4"/>
          </p:nvPr>
        </p:nvSpPr>
        <p:spPr/>
        <p:txBody>
          <a:bodyPr/>
          <a:lstStyle/>
          <a:p>
            <a:fld id="{CB2079F2-58AF-ED44-82D7-E04B2F6FD686}" type="slidenum">
              <a:rPr lang="en-US" smtClean="0"/>
              <a:pPr/>
              <a:t>18</a:t>
            </a:fld>
            <a:endParaRPr lang="en-US" dirty="0"/>
          </a:p>
        </p:txBody>
      </p:sp>
    </p:spTree>
    <p:extLst>
      <p:ext uri="{BB962C8B-B14F-4D97-AF65-F5344CB8AC3E}">
        <p14:creationId xmlns:p14="http://schemas.microsoft.com/office/powerpoint/2010/main" val="2494200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19</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3" y="1900928"/>
            <a:ext cx="6005740" cy="2975870"/>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a:effectLst/>
                <a:latin typeface="Calibri" panose="020F0502020204030204" pitchFamily="34" charset="0"/>
                <a:ea typeface="Times New Roman" panose="02020603050405020304" pitchFamily="18" charset="0"/>
                <a:cs typeface="Calibri" panose="020F0502020204030204" pitchFamily="34" charset="0"/>
              </a:rPr>
              <a:t>Obecnie rozdrobniony krajobraz regulacyjny stanowi przeszkodę dla stworzenia regulacji międzynarodowych. Aby stworzyć skuteczne i całościowe przepisy dotyczące postępowania z aktywami kryptograficznymi, potrzebne są inicjatywy transgraniczne. Jednak do tej pory poszczególne jurysdykcje przyjęły własne podejście do regulacji aktywów kryptograficznych, które w konsekwencji różnią się również poziomem rozwoju. Aby przeanalizować postępy różnych przepisów w różnych jurysdykcjach, opublikowano znormalizowane ramy oparte na analizowanych zagrożeniach. Pokazują one całościowy status regulacji danej jurysdykcji, a tym samym umożliwiają porównanie i ocenę. Ramy służą jako narzędzie do identyfikacji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ryzyk</a:t>
            </a:r>
            <a:r>
              <a:rPr lang="pl-PL" sz="1100" dirty="0">
                <a:effectLst/>
                <a:latin typeface="Calibri" panose="020F0502020204030204" pitchFamily="34" charset="0"/>
                <a:ea typeface="Times New Roman" panose="02020603050405020304" pitchFamily="18" charset="0"/>
                <a:cs typeface="Calibri" panose="020F0502020204030204" pitchFamily="34" charset="0"/>
              </a:rPr>
              <a:t> regulacyjnych istotnych w kontekście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kryptowalut</a:t>
            </a:r>
            <a:r>
              <a:rPr lang="pl-PL" sz="1100" dirty="0">
                <a:effectLst/>
                <a:latin typeface="Calibri" panose="020F0502020204030204" pitchFamily="34" charset="0"/>
                <a:ea typeface="Times New Roman" panose="02020603050405020304" pitchFamily="18" charset="0"/>
                <a:cs typeface="Calibri" panose="020F0502020204030204" pitchFamily="34" charset="0"/>
              </a:rPr>
              <a:t>.</a:t>
            </a:r>
          </a:p>
          <a:p>
            <a:pPr algn="just"/>
            <a:r>
              <a:rPr lang="en-US" sz="1100" dirty="0">
                <a:effectLst/>
                <a:latin typeface="Calibri" panose="020F0502020204030204" pitchFamily="34" charset="0"/>
                <a:ea typeface="Times New Roman" panose="02020603050405020304" pitchFamily="18" charset="0"/>
                <a:cs typeface="Calibri" panose="020F0502020204030204" pitchFamily="34" charset="0"/>
              </a:rPr>
              <a:t> </a:t>
            </a:r>
            <a:endParaRPr lang="en-LB"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pl-PL" sz="1100" dirty="0">
                <a:effectLst/>
                <a:latin typeface="Calibri" panose="020F0502020204030204" pitchFamily="34" charset="0"/>
                <a:ea typeface="Times New Roman" panose="02020603050405020304" pitchFamily="18" charset="0"/>
                <a:cs typeface="Calibri" panose="020F0502020204030204" pitchFamily="34" charset="0"/>
              </a:rPr>
              <a:t>Przed oceną konkretnej jurysdykcji pod kątem ram konieczne jest określenie, w jakim zakresie dana jurysdykcja stosuje wyraźny lub dorozumiany zakaz dotyczący korzystania z aktywów kryptograficznych. Dorozumiany zakaz w tym kontekście polegałby na przykład na tym, że firmom zabrania się oferowania usług kryptograficznych. W takich przypadkach zastosowanie ram nie jest celowe. Ramy składają się z dwóch nadrzędnych kategorii, podzielonych na dwanaście kryteriów oceny. Można je opisać za pomocą skali ocen.</a:t>
            </a:r>
          </a:p>
          <a:p>
            <a:pPr algn="just"/>
            <a:r>
              <a:rPr lang="pl-PL" sz="1100" dirty="0">
                <a:effectLst/>
                <a:latin typeface="Calibri" panose="020F0502020204030204" pitchFamily="34" charset="0"/>
                <a:ea typeface="Times New Roman" panose="02020603050405020304" pitchFamily="18" charset="0"/>
                <a:cs typeface="Calibri" panose="020F0502020204030204" pitchFamily="34" charset="0"/>
              </a:rPr>
              <a:t>W pierwszej kategorii finansowe podejście regulacyjne do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kryptowalut</a:t>
            </a:r>
            <a:r>
              <a:rPr lang="pl-PL" sz="1100" dirty="0">
                <a:effectLst/>
                <a:latin typeface="Calibri" panose="020F0502020204030204" pitchFamily="34" charset="0"/>
                <a:ea typeface="Times New Roman" panose="02020603050405020304" pitchFamily="18" charset="0"/>
                <a:cs typeface="Calibri" panose="020F0502020204030204" pitchFamily="34" charset="0"/>
              </a:rPr>
              <a:t> w każdej jurysdykcji jest oceniane na podstawie następujących czynników:</a:t>
            </a: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58821" y="769737"/>
            <a:ext cx="3872542"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sz="1800" b="0" dirty="0"/>
              <a:t>1.4 Warunki ramowe dla właściwej regulacji aktywów kryptograficznych</a:t>
            </a:r>
          </a:p>
          <a:p>
            <a:endParaRPr lang="en-US" sz="1400" b="0" dirty="0"/>
          </a:p>
          <a:p>
            <a:pPr>
              <a:spcBef>
                <a:spcPts val="0"/>
              </a:spcBef>
            </a:pPr>
            <a:endParaRPr lang="en-US" sz="1800" b="0" dirty="0"/>
          </a:p>
        </p:txBody>
      </p:sp>
      <p:sp>
        <p:nvSpPr>
          <p:cNvPr id="3" name="Text Placeholder 17">
            <a:extLst>
              <a:ext uri="{FF2B5EF4-FFF2-40B4-BE49-F238E27FC236}">
                <a16:creationId xmlns:a16="http://schemas.microsoft.com/office/drawing/2014/main" id="{2E7DAE1A-BDF5-9D08-8D3D-80A06A30D075}"/>
              </a:ext>
            </a:extLst>
          </p:cNvPr>
          <p:cNvSpPr txBox="1">
            <a:spLocks/>
          </p:cNvSpPr>
          <p:nvPr/>
        </p:nvSpPr>
        <p:spPr>
          <a:xfrm>
            <a:off x="2224884" y="5147588"/>
            <a:ext cx="4573019" cy="46274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b="1" dirty="0">
                <a:solidFill>
                  <a:srgbClr val="F79037"/>
                </a:solidFill>
                <a:cs typeface="+mn-cs"/>
              </a:rPr>
              <a:t>Wartości kryptograficzne regulowane jako instrumenty finansowe</a:t>
            </a:r>
          </a:p>
          <a:p>
            <a:pPr algn="just"/>
            <a:r>
              <a:rPr lang="pl-PL" dirty="0">
                <a:solidFill>
                  <a:srgbClr val="000000"/>
                </a:solidFill>
                <a:cs typeface="+mn-cs"/>
              </a:rPr>
              <a:t>Klasyfikacja aktywów kryptograficznych jako instrumentów finansowych uznawanych przez organy regulacyjne.</a:t>
            </a:r>
          </a:p>
          <a:p>
            <a:pPr algn="just"/>
            <a:endParaRPr lang="en-US" dirty="0">
              <a:solidFill>
                <a:srgbClr val="000000"/>
              </a:solidFill>
              <a:cs typeface="+mn-cs"/>
            </a:endParaRPr>
          </a:p>
          <a:p>
            <a:r>
              <a:rPr lang="en-US" b="1" dirty="0" err="1">
                <a:solidFill>
                  <a:srgbClr val="F79037"/>
                </a:solidFill>
                <a:cs typeface="+mn-cs"/>
              </a:rPr>
              <a:t>Obowiązująca</a:t>
            </a:r>
            <a:r>
              <a:rPr lang="en-US" b="1" dirty="0">
                <a:solidFill>
                  <a:srgbClr val="F79037"/>
                </a:solidFill>
                <a:cs typeface="+mn-cs"/>
              </a:rPr>
              <a:t> </a:t>
            </a:r>
            <a:r>
              <a:rPr lang="en-US" b="1" dirty="0" err="1">
                <a:solidFill>
                  <a:srgbClr val="F79037"/>
                </a:solidFill>
                <a:cs typeface="+mn-cs"/>
              </a:rPr>
              <a:t>regulacja</a:t>
            </a:r>
            <a:r>
              <a:rPr lang="en-US" b="1" dirty="0">
                <a:solidFill>
                  <a:srgbClr val="F79037"/>
                </a:solidFill>
                <a:cs typeface="+mn-cs"/>
              </a:rPr>
              <a:t> </a:t>
            </a:r>
            <a:r>
              <a:rPr lang="en-US" b="1" dirty="0" err="1">
                <a:solidFill>
                  <a:srgbClr val="F79037"/>
                </a:solidFill>
                <a:cs typeface="+mn-cs"/>
              </a:rPr>
              <a:t>fiskalna</a:t>
            </a:r>
            <a:endParaRPr lang="en-US" b="1" dirty="0">
              <a:solidFill>
                <a:srgbClr val="F79037"/>
              </a:solidFill>
              <a:cs typeface="+mn-cs"/>
            </a:endParaRPr>
          </a:p>
          <a:p>
            <a:r>
              <a:rPr lang="pl-PL" dirty="0">
                <a:solidFill>
                  <a:srgbClr val="000000"/>
                </a:solidFill>
                <a:cs typeface="+mn-cs"/>
              </a:rPr>
              <a:t>Istniejące przepisy podatkowe dotyczące postępowania z wartościami kryptograficznymi zarówno dla osób fizycznych, jak i firm.</a:t>
            </a:r>
          </a:p>
          <a:p>
            <a:endParaRPr lang="en-US" dirty="0">
              <a:solidFill>
                <a:srgbClr val="000000"/>
              </a:solidFill>
              <a:cs typeface="+mn-cs"/>
            </a:endParaRPr>
          </a:p>
          <a:p>
            <a:r>
              <a:rPr lang="en-US" b="1" dirty="0" err="1">
                <a:solidFill>
                  <a:srgbClr val="F79037"/>
                </a:solidFill>
                <a:cs typeface="+mn-cs"/>
              </a:rPr>
              <a:t>Wdrożona</a:t>
            </a:r>
            <a:r>
              <a:rPr lang="en-US" b="1" dirty="0">
                <a:solidFill>
                  <a:srgbClr val="F79037"/>
                </a:solidFill>
                <a:cs typeface="+mn-cs"/>
              </a:rPr>
              <a:t> </a:t>
            </a:r>
            <a:r>
              <a:rPr lang="en-US" b="1" dirty="0" err="1">
                <a:solidFill>
                  <a:srgbClr val="F79037"/>
                </a:solidFill>
                <a:cs typeface="+mn-cs"/>
              </a:rPr>
              <a:t>regulacja</a:t>
            </a:r>
            <a:r>
              <a:rPr lang="en-US" b="1" dirty="0">
                <a:solidFill>
                  <a:srgbClr val="F79037"/>
                </a:solidFill>
                <a:cs typeface="+mn-cs"/>
              </a:rPr>
              <a:t> </a:t>
            </a:r>
            <a:r>
              <a:rPr lang="en-US" b="1" dirty="0" err="1">
                <a:solidFill>
                  <a:srgbClr val="F79037"/>
                </a:solidFill>
                <a:cs typeface="+mn-cs"/>
              </a:rPr>
              <a:t>infrastruktury</a:t>
            </a:r>
            <a:r>
              <a:rPr lang="en-US" b="1" dirty="0">
                <a:solidFill>
                  <a:srgbClr val="F79037"/>
                </a:solidFill>
                <a:cs typeface="+mn-cs"/>
              </a:rPr>
              <a:t> </a:t>
            </a:r>
            <a:r>
              <a:rPr lang="en-US" b="1" dirty="0" err="1">
                <a:solidFill>
                  <a:srgbClr val="F79037"/>
                </a:solidFill>
                <a:cs typeface="+mn-cs"/>
              </a:rPr>
              <a:t>portfela</a:t>
            </a:r>
            <a:endParaRPr lang="en-US" b="1" dirty="0">
              <a:solidFill>
                <a:srgbClr val="F79037"/>
              </a:solidFill>
              <a:cs typeface="+mn-cs"/>
            </a:endParaRPr>
          </a:p>
          <a:p>
            <a:pPr algn="just"/>
            <a:r>
              <a:rPr lang="pl-PL" dirty="0">
                <a:solidFill>
                  <a:schemeClr val="tx1"/>
                </a:solidFill>
                <a:effectLst/>
                <a:ea typeface="Times New Roman" panose="02020603050405020304" pitchFamily="18" charset="0"/>
              </a:rPr>
              <a:t>Istniejące przepisy dotyczące portfeli typu </a:t>
            </a:r>
            <a:r>
              <a:rPr lang="pl-PL" dirty="0" err="1">
                <a:solidFill>
                  <a:schemeClr val="tx1"/>
                </a:solidFill>
                <a:effectLst/>
                <a:ea typeface="Times New Roman" panose="02020603050405020304" pitchFamily="18" charset="0"/>
              </a:rPr>
              <a:t>custodial</a:t>
            </a:r>
            <a:r>
              <a:rPr lang="pl-PL" dirty="0">
                <a:solidFill>
                  <a:schemeClr val="tx1"/>
                </a:solidFill>
                <a:effectLst/>
                <a:ea typeface="Times New Roman" panose="02020603050405020304" pitchFamily="18" charset="0"/>
              </a:rPr>
              <a:t> i non-</a:t>
            </a:r>
            <a:r>
              <a:rPr lang="pl-PL" dirty="0" err="1">
                <a:solidFill>
                  <a:schemeClr val="tx1"/>
                </a:solidFill>
                <a:effectLst/>
                <a:ea typeface="Times New Roman" panose="02020603050405020304" pitchFamily="18" charset="0"/>
              </a:rPr>
              <a:t>custodial</a:t>
            </a:r>
            <a:r>
              <a:rPr lang="pl-PL" dirty="0">
                <a:solidFill>
                  <a:schemeClr val="tx1"/>
                </a:solidFill>
                <a:effectLst/>
                <a:ea typeface="Times New Roman" panose="02020603050405020304" pitchFamily="18" charset="0"/>
              </a:rPr>
              <a:t> w kontekście kluczy prywatnych i przechowywania aktywów kryptograficznych.</a:t>
            </a:r>
          </a:p>
          <a:p>
            <a:pPr algn="just"/>
            <a:endParaRPr lang="en-US" dirty="0">
              <a:solidFill>
                <a:schemeClr val="tx1"/>
              </a:solidFill>
              <a:ea typeface="Times New Roman" panose="02020603050405020304" pitchFamily="18" charset="0"/>
            </a:endParaRPr>
          </a:p>
          <a:p>
            <a:r>
              <a:rPr lang="en-US" b="1" dirty="0" err="1">
                <a:solidFill>
                  <a:srgbClr val="F79037"/>
                </a:solidFill>
                <a:cs typeface="+mn-cs"/>
              </a:rPr>
              <a:t>Ustalona</a:t>
            </a:r>
            <a:r>
              <a:rPr lang="en-US" b="1" dirty="0">
                <a:solidFill>
                  <a:srgbClr val="F79037"/>
                </a:solidFill>
                <a:cs typeface="+mn-cs"/>
              </a:rPr>
              <a:t> </a:t>
            </a:r>
            <a:r>
              <a:rPr lang="en-US" b="1" dirty="0" err="1">
                <a:solidFill>
                  <a:srgbClr val="F79037"/>
                </a:solidFill>
                <a:cs typeface="+mn-cs"/>
              </a:rPr>
              <a:t>odpowiedzialność</a:t>
            </a:r>
            <a:r>
              <a:rPr lang="en-US" b="1" dirty="0">
                <a:solidFill>
                  <a:srgbClr val="F79037"/>
                </a:solidFill>
                <a:cs typeface="+mn-cs"/>
              </a:rPr>
              <a:t> </a:t>
            </a:r>
            <a:r>
              <a:rPr lang="en-US" b="1" dirty="0" err="1">
                <a:solidFill>
                  <a:srgbClr val="F79037"/>
                </a:solidFill>
                <a:cs typeface="+mn-cs"/>
              </a:rPr>
              <a:t>regulacyjna</a:t>
            </a:r>
            <a:r>
              <a:rPr lang="en-US" b="1" dirty="0">
                <a:solidFill>
                  <a:srgbClr val="F79037"/>
                </a:solidFill>
                <a:cs typeface="+mn-cs"/>
              </a:rPr>
              <a:t> </a:t>
            </a:r>
          </a:p>
          <a:p>
            <a:pPr algn="just"/>
            <a:r>
              <a:rPr lang="pl-PL" dirty="0">
                <a:solidFill>
                  <a:schemeClr val="tx1"/>
                </a:solidFill>
                <a:effectLst/>
                <a:ea typeface="Times New Roman" panose="02020603050405020304" pitchFamily="18" charset="0"/>
              </a:rPr>
              <a:t>Jasne upoważnienie i określenie obowiązków organów w zakresie nadzoru nad aktywami kryptograficznymi.</a:t>
            </a:r>
          </a:p>
          <a:p>
            <a:pPr algn="just"/>
            <a:endParaRPr lang="en-LB" dirty="0">
              <a:solidFill>
                <a:schemeClr val="tx1"/>
              </a:solidFill>
              <a:effectLst/>
              <a:ea typeface="Times New Roman" panose="02020603050405020304" pitchFamily="18" charset="0"/>
            </a:endParaRPr>
          </a:p>
          <a:p>
            <a:endParaRPr lang="en-LB" dirty="0">
              <a:solidFill>
                <a:srgbClr val="000000"/>
              </a:solidFill>
              <a:cs typeface="+mn-cs"/>
            </a:endParaRPr>
          </a:p>
          <a:p>
            <a:r>
              <a:rPr lang="en-US" dirty="0">
                <a:solidFill>
                  <a:srgbClr val="000000"/>
                </a:solidFill>
              </a:rPr>
              <a:t> </a:t>
            </a:r>
          </a:p>
          <a:p>
            <a:endParaRPr lang="en-US" dirty="0">
              <a:solidFill>
                <a:srgbClr val="000000"/>
              </a:solidFill>
            </a:endParaRPr>
          </a:p>
        </p:txBody>
      </p:sp>
      <p:grpSp>
        <p:nvGrpSpPr>
          <p:cNvPr id="47" name="Group 46">
            <a:extLst>
              <a:ext uri="{FF2B5EF4-FFF2-40B4-BE49-F238E27FC236}">
                <a16:creationId xmlns:a16="http://schemas.microsoft.com/office/drawing/2014/main" id="{9965DB9F-9B66-F1DB-ED9E-7635BB49EC50}"/>
              </a:ext>
            </a:extLst>
          </p:cNvPr>
          <p:cNvGrpSpPr/>
          <p:nvPr/>
        </p:nvGrpSpPr>
        <p:grpSpPr>
          <a:xfrm>
            <a:off x="1241978" y="7245528"/>
            <a:ext cx="571938" cy="582430"/>
            <a:chOff x="5834687" y="3140849"/>
            <a:chExt cx="1290933" cy="1314614"/>
          </a:xfrm>
          <a:solidFill>
            <a:srgbClr val="F79037"/>
          </a:solidFill>
        </p:grpSpPr>
        <p:sp>
          <p:nvSpPr>
            <p:cNvPr id="48" name="Freeform 47">
              <a:extLst>
                <a:ext uri="{FF2B5EF4-FFF2-40B4-BE49-F238E27FC236}">
                  <a16:creationId xmlns:a16="http://schemas.microsoft.com/office/drawing/2014/main" id="{7F0E26CA-4D3B-8677-831A-731FABFA8BB1}"/>
                </a:ext>
              </a:extLst>
            </p:cNvPr>
            <p:cNvSpPr/>
            <p:nvPr/>
          </p:nvSpPr>
          <p:spPr>
            <a:xfrm>
              <a:off x="5916513" y="3217290"/>
              <a:ext cx="1132441" cy="1001179"/>
            </a:xfrm>
            <a:custGeom>
              <a:avLst/>
              <a:gdLst>
                <a:gd name="connsiteX0" fmla="*/ 652593 w 1305183"/>
                <a:gd name="connsiteY0" fmla="*/ 0 h 1153898"/>
                <a:gd name="connsiteX1" fmla="*/ 548018 w 1305183"/>
                <a:gd name="connsiteY1" fmla="*/ 67009 h 1153898"/>
                <a:gd name="connsiteX2" fmla="*/ 21124 w 1305183"/>
                <a:gd name="connsiteY2" fmla="*/ 974314 h 1153898"/>
                <a:gd name="connsiteX3" fmla="*/ 14420 w 1305183"/>
                <a:gd name="connsiteY3" fmla="*/ 1097611 h 1153898"/>
                <a:gd name="connsiteX4" fmla="*/ 125699 w 1305183"/>
                <a:gd name="connsiteY4" fmla="*/ 1153899 h 1153898"/>
                <a:gd name="connsiteX5" fmla="*/ 1179485 w 1305183"/>
                <a:gd name="connsiteY5" fmla="*/ 1153899 h 1153898"/>
                <a:gd name="connsiteX6" fmla="*/ 1290763 w 1305183"/>
                <a:gd name="connsiteY6" fmla="*/ 1097611 h 1153898"/>
                <a:gd name="connsiteX7" fmla="*/ 1284060 w 1305183"/>
                <a:gd name="connsiteY7" fmla="*/ 974314 h 1153898"/>
                <a:gd name="connsiteX8" fmla="*/ 757166 w 1305183"/>
                <a:gd name="connsiteY8" fmla="*/ 67009 h 1153898"/>
                <a:gd name="connsiteX9" fmla="*/ 652593 w 1305183"/>
                <a:gd name="connsiteY9" fmla="*/ 0 h 115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183" h="1153898">
                  <a:moveTo>
                    <a:pt x="652593" y="0"/>
                  </a:moveTo>
                  <a:cubicBezTo>
                    <a:pt x="611030" y="0"/>
                    <a:pt x="573491" y="25463"/>
                    <a:pt x="548018" y="67009"/>
                  </a:cubicBezTo>
                  <a:lnTo>
                    <a:pt x="21124" y="974314"/>
                  </a:lnTo>
                  <a:cubicBezTo>
                    <a:pt x="-4348" y="1017200"/>
                    <a:pt x="-7031" y="1061426"/>
                    <a:pt x="14420" y="1097611"/>
                  </a:cubicBezTo>
                  <a:cubicBezTo>
                    <a:pt x="35873" y="1133796"/>
                    <a:pt x="76093" y="1153899"/>
                    <a:pt x="125699" y="1153899"/>
                  </a:cubicBezTo>
                  <a:lnTo>
                    <a:pt x="1179485" y="1153899"/>
                  </a:lnTo>
                  <a:cubicBezTo>
                    <a:pt x="1229092" y="1153899"/>
                    <a:pt x="1269312" y="1133796"/>
                    <a:pt x="1290763" y="1097611"/>
                  </a:cubicBezTo>
                  <a:cubicBezTo>
                    <a:pt x="1312214" y="1061426"/>
                    <a:pt x="1309533" y="1017200"/>
                    <a:pt x="1284060" y="974314"/>
                  </a:cubicBezTo>
                  <a:lnTo>
                    <a:pt x="757166" y="67009"/>
                  </a:lnTo>
                  <a:cubicBezTo>
                    <a:pt x="731692" y="25463"/>
                    <a:pt x="694154" y="0"/>
                    <a:pt x="652593" y="0"/>
                  </a:cubicBezTo>
                  <a:close/>
                </a:path>
              </a:pathLst>
            </a:custGeom>
            <a:solidFill>
              <a:srgbClr val="DD1470"/>
            </a:solidFill>
            <a:ln w="13404" cap="flat">
              <a:noFill/>
              <a:prstDash val="solid"/>
              <a:miter/>
            </a:ln>
          </p:spPr>
          <p:txBody>
            <a:bodyPr rtlCol="0" anchor="ctr"/>
            <a:lstStyle/>
            <a:p>
              <a:endParaRPr lang="en-US"/>
            </a:p>
          </p:txBody>
        </p:sp>
        <p:grpSp>
          <p:nvGrpSpPr>
            <p:cNvPr id="49" name="Graphic 8">
              <a:extLst>
                <a:ext uri="{FF2B5EF4-FFF2-40B4-BE49-F238E27FC236}">
                  <a16:creationId xmlns:a16="http://schemas.microsoft.com/office/drawing/2014/main" id="{1E9560CC-8454-1A03-38C7-9C625D10F6FA}"/>
                </a:ext>
              </a:extLst>
            </p:cNvPr>
            <p:cNvGrpSpPr/>
            <p:nvPr/>
          </p:nvGrpSpPr>
          <p:grpSpPr>
            <a:xfrm>
              <a:off x="5834687" y="3140849"/>
              <a:ext cx="1290933" cy="1314614"/>
              <a:chOff x="5197376" y="5607922"/>
              <a:chExt cx="687857" cy="700475"/>
            </a:xfrm>
            <a:grpFill/>
          </p:grpSpPr>
          <p:grpSp>
            <p:nvGrpSpPr>
              <p:cNvPr id="50" name="Graphic 8">
                <a:extLst>
                  <a:ext uri="{FF2B5EF4-FFF2-40B4-BE49-F238E27FC236}">
                    <a16:creationId xmlns:a16="http://schemas.microsoft.com/office/drawing/2014/main" id="{80B04C84-8D75-8387-656B-517DCED6937D}"/>
                  </a:ext>
                </a:extLst>
              </p:cNvPr>
              <p:cNvGrpSpPr/>
              <p:nvPr/>
            </p:nvGrpSpPr>
            <p:grpSpPr>
              <a:xfrm>
                <a:off x="5234593" y="5645191"/>
                <a:ext cx="612999" cy="540390"/>
                <a:chOff x="5234593" y="5645191"/>
                <a:chExt cx="612999" cy="540390"/>
              </a:xfrm>
              <a:grpFill/>
            </p:grpSpPr>
            <p:grpSp>
              <p:nvGrpSpPr>
                <p:cNvPr id="54" name="Graphic 8">
                  <a:extLst>
                    <a:ext uri="{FF2B5EF4-FFF2-40B4-BE49-F238E27FC236}">
                      <a16:creationId xmlns:a16="http://schemas.microsoft.com/office/drawing/2014/main" id="{C1690DDA-3BDF-77F1-8BFB-DA527AAE9D87}"/>
                    </a:ext>
                  </a:extLst>
                </p:cNvPr>
                <p:cNvGrpSpPr/>
                <p:nvPr/>
              </p:nvGrpSpPr>
              <p:grpSpPr>
                <a:xfrm>
                  <a:off x="5234593" y="5645191"/>
                  <a:ext cx="612999" cy="540390"/>
                  <a:chOff x="5234593" y="5645191"/>
                  <a:chExt cx="612999" cy="540390"/>
                </a:xfrm>
                <a:grpFill/>
              </p:grpSpPr>
              <p:sp>
                <p:nvSpPr>
                  <p:cNvPr id="58" name="Freeform 57">
                    <a:extLst>
                      <a:ext uri="{FF2B5EF4-FFF2-40B4-BE49-F238E27FC236}">
                        <a16:creationId xmlns:a16="http://schemas.microsoft.com/office/drawing/2014/main" id="{F0A024B5-1437-CB80-ABF7-57BFF37C207F}"/>
                      </a:ext>
                    </a:extLst>
                  </p:cNvPr>
                  <p:cNvSpPr/>
                  <p:nvPr/>
                </p:nvSpPr>
                <p:spPr>
                  <a:xfrm>
                    <a:off x="5471424" y="5645191"/>
                    <a:ext cx="140186" cy="96558"/>
                  </a:xfrm>
                  <a:custGeom>
                    <a:avLst/>
                    <a:gdLst>
                      <a:gd name="connsiteX0" fmla="*/ 132795 w 140186"/>
                      <a:gd name="connsiteY0" fmla="*/ 96559 h 96558"/>
                      <a:gd name="connsiteX1" fmla="*/ 126440 w 140186"/>
                      <a:gd name="connsiteY1" fmla="*/ 92747 h 96558"/>
                      <a:gd name="connsiteX2" fmla="*/ 90429 w 140186"/>
                      <a:gd name="connsiteY2" fmla="*/ 30492 h 96558"/>
                      <a:gd name="connsiteX3" fmla="*/ 70093 w 140186"/>
                      <a:gd name="connsiteY3" fmla="*/ 14823 h 96558"/>
                      <a:gd name="connsiteX4" fmla="*/ 49757 w 140186"/>
                      <a:gd name="connsiteY4" fmla="*/ 30492 h 96558"/>
                      <a:gd name="connsiteX5" fmla="*/ 13746 w 140186"/>
                      <a:gd name="connsiteY5" fmla="*/ 92747 h 96558"/>
                      <a:gd name="connsiteX6" fmla="*/ 3578 w 140186"/>
                      <a:gd name="connsiteY6" fmla="*/ 95288 h 96558"/>
                      <a:gd name="connsiteX7" fmla="*/ 1036 w 140186"/>
                      <a:gd name="connsiteY7" fmla="*/ 85124 h 96558"/>
                      <a:gd name="connsiteX8" fmla="*/ 37047 w 140186"/>
                      <a:gd name="connsiteY8" fmla="*/ 22869 h 96558"/>
                      <a:gd name="connsiteX9" fmla="*/ 70093 w 140186"/>
                      <a:gd name="connsiteY9" fmla="*/ 0 h 96558"/>
                      <a:gd name="connsiteX10" fmla="*/ 103139 w 140186"/>
                      <a:gd name="connsiteY10" fmla="*/ 22869 h 96558"/>
                      <a:gd name="connsiteX11" fmla="*/ 139150 w 140186"/>
                      <a:gd name="connsiteY11" fmla="*/ 85124 h 96558"/>
                      <a:gd name="connsiteX12" fmla="*/ 136608 w 140186"/>
                      <a:gd name="connsiteY12" fmla="*/ 95288 h 96558"/>
                      <a:gd name="connsiteX13" fmla="*/ 132795 w 140186"/>
                      <a:gd name="connsiteY13" fmla="*/ 96559 h 9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186" h="96558">
                        <a:moveTo>
                          <a:pt x="132795" y="96559"/>
                        </a:moveTo>
                        <a:cubicBezTo>
                          <a:pt x="130253" y="96559"/>
                          <a:pt x="127712" y="95288"/>
                          <a:pt x="126440" y="92747"/>
                        </a:cubicBezTo>
                        <a:lnTo>
                          <a:pt x="90429" y="30492"/>
                        </a:lnTo>
                        <a:cubicBezTo>
                          <a:pt x="84497" y="20328"/>
                          <a:pt x="77295" y="14823"/>
                          <a:pt x="70093" y="14823"/>
                        </a:cubicBezTo>
                        <a:cubicBezTo>
                          <a:pt x="62891" y="14823"/>
                          <a:pt x="55265" y="20328"/>
                          <a:pt x="49757" y="30492"/>
                        </a:cubicBezTo>
                        <a:lnTo>
                          <a:pt x="13746" y="92747"/>
                        </a:lnTo>
                        <a:cubicBezTo>
                          <a:pt x="11627" y="96135"/>
                          <a:pt x="7391" y="97406"/>
                          <a:pt x="3578" y="95288"/>
                        </a:cubicBezTo>
                        <a:cubicBezTo>
                          <a:pt x="188" y="93171"/>
                          <a:pt x="-1083" y="88936"/>
                          <a:pt x="1036" y="85124"/>
                        </a:cubicBezTo>
                        <a:lnTo>
                          <a:pt x="37047" y="22869"/>
                        </a:lnTo>
                        <a:cubicBezTo>
                          <a:pt x="45520" y="8046"/>
                          <a:pt x="57383" y="0"/>
                          <a:pt x="70093" y="0"/>
                        </a:cubicBezTo>
                        <a:cubicBezTo>
                          <a:pt x="82803" y="0"/>
                          <a:pt x="94666" y="8046"/>
                          <a:pt x="103139" y="22869"/>
                        </a:cubicBezTo>
                        <a:lnTo>
                          <a:pt x="139150" y="85124"/>
                        </a:lnTo>
                        <a:cubicBezTo>
                          <a:pt x="141269" y="88512"/>
                          <a:pt x="139998" y="93171"/>
                          <a:pt x="136608" y="95288"/>
                        </a:cubicBezTo>
                        <a:cubicBezTo>
                          <a:pt x="135337" y="96135"/>
                          <a:pt x="134067" y="96559"/>
                          <a:pt x="132795" y="96559"/>
                        </a:cubicBezTo>
                        <a:close/>
                      </a:path>
                    </a:pathLst>
                  </a:custGeom>
                  <a:grpFill/>
                  <a:ln w="423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7C9426E6-3A26-BC5D-9D0D-989BA94B756A}"/>
                      </a:ext>
                    </a:extLst>
                  </p:cNvPr>
                  <p:cNvSpPr/>
                  <p:nvPr/>
                </p:nvSpPr>
                <p:spPr>
                  <a:xfrm>
                    <a:off x="5727506" y="6062577"/>
                    <a:ext cx="120087" cy="123004"/>
                  </a:xfrm>
                  <a:custGeom>
                    <a:avLst/>
                    <a:gdLst>
                      <a:gd name="connsiteX0" fmla="*/ 79649 w 120087"/>
                      <a:gd name="connsiteY0" fmla="*/ 123004 h 123004"/>
                      <a:gd name="connsiteX1" fmla="*/ 7203 w 120087"/>
                      <a:gd name="connsiteY1" fmla="*/ 123004 h 123004"/>
                      <a:gd name="connsiteX2" fmla="*/ 0 w 120087"/>
                      <a:gd name="connsiteY2" fmla="*/ 115805 h 123004"/>
                      <a:gd name="connsiteX3" fmla="*/ 7203 w 120087"/>
                      <a:gd name="connsiteY3" fmla="*/ 108605 h 123004"/>
                      <a:gd name="connsiteX4" fmla="*/ 79649 w 120087"/>
                      <a:gd name="connsiteY4" fmla="*/ 108605 h 123004"/>
                      <a:gd name="connsiteX5" fmla="*/ 103374 w 120087"/>
                      <a:gd name="connsiteY5" fmla="*/ 98441 h 123004"/>
                      <a:gd name="connsiteX6" fmla="*/ 99985 w 120087"/>
                      <a:gd name="connsiteY6" fmla="*/ 73031 h 123004"/>
                      <a:gd name="connsiteX7" fmla="*/ 63974 w 120087"/>
                      <a:gd name="connsiteY7" fmla="*/ 11199 h 123004"/>
                      <a:gd name="connsiteX8" fmla="*/ 66516 w 120087"/>
                      <a:gd name="connsiteY8" fmla="*/ 1035 h 123004"/>
                      <a:gd name="connsiteX9" fmla="*/ 76684 w 120087"/>
                      <a:gd name="connsiteY9" fmla="*/ 3576 h 123004"/>
                      <a:gd name="connsiteX10" fmla="*/ 112695 w 120087"/>
                      <a:gd name="connsiteY10" fmla="*/ 65408 h 123004"/>
                      <a:gd name="connsiteX11" fmla="*/ 116084 w 120087"/>
                      <a:gd name="connsiteY11" fmla="*/ 105641 h 123004"/>
                      <a:gd name="connsiteX12" fmla="*/ 79649 w 120087"/>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087" h="123004">
                        <a:moveTo>
                          <a:pt x="79649" y="123004"/>
                        </a:moveTo>
                        <a:lnTo>
                          <a:pt x="7203" y="123004"/>
                        </a:lnTo>
                        <a:cubicBezTo>
                          <a:pt x="3390" y="123004"/>
                          <a:pt x="0" y="119616"/>
                          <a:pt x="0" y="115805"/>
                        </a:cubicBezTo>
                        <a:cubicBezTo>
                          <a:pt x="0" y="111570"/>
                          <a:pt x="3390" y="108605"/>
                          <a:pt x="7203" y="108605"/>
                        </a:cubicBezTo>
                        <a:lnTo>
                          <a:pt x="79649" y="108605"/>
                        </a:lnTo>
                        <a:cubicBezTo>
                          <a:pt x="91088" y="108605"/>
                          <a:pt x="99561" y="105217"/>
                          <a:pt x="103374" y="98441"/>
                        </a:cubicBezTo>
                        <a:cubicBezTo>
                          <a:pt x="107187" y="92088"/>
                          <a:pt x="105916" y="83195"/>
                          <a:pt x="99985" y="73031"/>
                        </a:cubicBezTo>
                        <a:lnTo>
                          <a:pt x="63974" y="11199"/>
                        </a:lnTo>
                        <a:cubicBezTo>
                          <a:pt x="61856" y="7811"/>
                          <a:pt x="63126" y="3153"/>
                          <a:pt x="66516" y="1035"/>
                        </a:cubicBezTo>
                        <a:cubicBezTo>
                          <a:pt x="69905" y="-1082"/>
                          <a:pt x="74565" y="188"/>
                          <a:pt x="76684" y="3576"/>
                        </a:cubicBezTo>
                        <a:lnTo>
                          <a:pt x="112695" y="65408"/>
                        </a:lnTo>
                        <a:cubicBezTo>
                          <a:pt x="121169" y="80231"/>
                          <a:pt x="122439" y="94206"/>
                          <a:pt x="116084" y="105641"/>
                        </a:cubicBezTo>
                        <a:cubicBezTo>
                          <a:pt x="109729" y="117075"/>
                          <a:pt x="97019" y="123004"/>
                          <a:pt x="79649" y="123004"/>
                        </a:cubicBezTo>
                        <a:close/>
                      </a:path>
                    </a:pathLst>
                  </a:custGeom>
                  <a:grpFill/>
                  <a:ln w="423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A55D149-FD5B-D8ED-A581-2D3FF0F4BD81}"/>
                      </a:ext>
                    </a:extLst>
                  </p:cNvPr>
                  <p:cNvSpPr/>
                  <p:nvPr/>
                </p:nvSpPr>
                <p:spPr>
                  <a:xfrm>
                    <a:off x="5234593" y="6062577"/>
                    <a:ext cx="120123" cy="123004"/>
                  </a:xfrm>
                  <a:custGeom>
                    <a:avLst/>
                    <a:gdLst>
                      <a:gd name="connsiteX0" fmla="*/ 112885 w 120123"/>
                      <a:gd name="connsiteY0" fmla="*/ 123004 h 123004"/>
                      <a:gd name="connsiteX1" fmla="*/ 40438 w 120123"/>
                      <a:gd name="connsiteY1" fmla="*/ 123004 h 123004"/>
                      <a:gd name="connsiteX2" fmla="*/ 4003 w 120123"/>
                      <a:gd name="connsiteY2" fmla="*/ 105641 h 123004"/>
                      <a:gd name="connsiteX3" fmla="*/ 7392 w 120123"/>
                      <a:gd name="connsiteY3" fmla="*/ 65408 h 123004"/>
                      <a:gd name="connsiteX4" fmla="*/ 43404 w 120123"/>
                      <a:gd name="connsiteY4" fmla="*/ 3576 h 123004"/>
                      <a:gd name="connsiteX5" fmla="*/ 53572 w 120123"/>
                      <a:gd name="connsiteY5" fmla="*/ 1035 h 123004"/>
                      <a:gd name="connsiteX6" fmla="*/ 56114 w 120123"/>
                      <a:gd name="connsiteY6" fmla="*/ 11199 h 123004"/>
                      <a:gd name="connsiteX7" fmla="*/ 20102 w 120123"/>
                      <a:gd name="connsiteY7" fmla="*/ 73031 h 123004"/>
                      <a:gd name="connsiteX8" fmla="*/ 16713 w 120123"/>
                      <a:gd name="connsiteY8" fmla="*/ 98441 h 123004"/>
                      <a:gd name="connsiteX9" fmla="*/ 40438 w 120123"/>
                      <a:gd name="connsiteY9" fmla="*/ 108605 h 123004"/>
                      <a:gd name="connsiteX10" fmla="*/ 112885 w 120123"/>
                      <a:gd name="connsiteY10" fmla="*/ 108605 h 123004"/>
                      <a:gd name="connsiteX11" fmla="*/ 120087 w 120123"/>
                      <a:gd name="connsiteY11" fmla="*/ 115805 h 123004"/>
                      <a:gd name="connsiteX12" fmla="*/ 112885 w 120123"/>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123" h="123004">
                        <a:moveTo>
                          <a:pt x="112885" y="123004"/>
                        </a:moveTo>
                        <a:lnTo>
                          <a:pt x="40438" y="123004"/>
                        </a:lnTo>
                        <a:cubicBezTo>
                          <a:pt x="23492" y="123004"/>
                          <a:pt x="10358" y="116652"/>
                          <a:pt x="4003" y="105641"/>
                        </a:cubicBezTo>
                        <a:cubicBezTo>
                          <a:pt x="-2352" y="94629"/>
                          <a:pt x="-1081" y="80231"/>
                          <a:pt x="7392" y="65408"/>
                        </a:cubicBezTo>
                        <a:lnTo>
                          <a:pt x="43404" y="3576"/>
                        </a:lnTo>
                        <a:cubicBezTo>
                          <a:pt x="45522" y="188"/>
                          <a:pt x="49759" y="-1082"/>
                          <a:pt x="53572" y="1035"/>
                        </a:cubicBezTo>
                        <a:cubicBezTo>
                          <a:pt x="56961" y="3153"/>
                          <a:pt x="58232" y="7388"/>
                          <a:pt x="56114" y="11199"/>
                        </a:cubicBezTo>
                        <a:lnTo>
                          <a:pt x="20102" y="73031"/>
                        </a:lnTo>
                        <a:cubicBezTo>
                          <a:pt x="14171" y="83195"/>
                          <a:pt x="13324" y="92088"/>
                          <a:pt x="16713" y="98441"/>
                        </a:cubicBezTo>
                        <a:cubicBezTo>
                          <a:pt x="20526" y="104794"/>
                          <a:pt x="28576" y="108605"/>
                          <a:pt x="40438" y="108605"/>
                        </a:cubicBezTo>
                        <a:lnTo>
                          <a:pt x="112885" y="108605"/>
                        </a:lnTo>
                        <a:cubicBezTo>
                          <a:pt x="116698" y="108605"/>
                          <a:pt x="120087" y="111993"/>
                          <a:pt x="120087" y="115805"/>
                        </a:cubicBezTo>
                        <a:cubicBezTo>
                          <a:pt x="120511" y="119616"/>
                          <a:pt x="117122" y="123004"/>
                          <a:pt x="112885" y="123004"/>
                        </a:cubicBezTo>
                        <a:close/>
                      </a:path>
                    </a:pathLst>
                  </a:custGeom>
                  <a:grpFill/>
                  <a:ln w="4233" cap="flat">
                    <a:noFill/>
                    <a:prstDash val="solid"/>
                    <a:miter/>
                  </a:ln>
                </p:spPr>
                <p:txBody>
                  <a:bodyPr rtlCol="0" anchor="ctr"/>
                  <a:lstStyle/>
                  <a:p>
                    <a:endParaRPr lang="en-US"/>
                  </a:p>
                </p:txBody>
              </p:sp>
            </p:grpSp>
            <p:sp>
              <p:nvSpPr>
                <p:cNvPr id="55" name="Freeform 54">
                  <a:extLst>
                    <a:ext uri="{FF2B5EF4-FFF2-40B4-BE49-F238E27FC236}">
                      <a16:creationId xmlns:a16="http://schemas.microsoft.com/office/drawing/2014/main" id="{D91A332B-33C7-6F27-DF25-0A7D4507D7DC}"/>
                    </a:ext>
                  </a:extLst>
                </p:cNvPr>
                <p:cNvSpPr/>
                <p:nvPr/>
              </p:nvSpPr>
              <p:spPr>
                <a:xfrm>
                  <a:off x="5596405" y="5727162"/>
                  <a:ext cx="208395" cy="348308"/>
                </a:xfrm>
                <a:custGeom>
                  <a:avLst/>
                  <a:gdLst>
                    <a:gd name="connsiteX0" fmla="*/ 201005 w 208395"/>
                    <a:gd name="connsiteY0" fmla="*/ 348308 h 348308"/>
                    <a:gd name="connsiteX1" fmla="*/ 194650 w 208395"/>
                    <a:gd name="connsiteY1" fmla="*/ 344497 h 348308"/>
                    <a:gd name="connsiteX2" fmla="*/ 173044 w 208395"/>
                    <a:gd name="connsiteY2" fmla="*/ 307228 h 348308"/>
                    <a:gd name="connsiteX3" fmla="*/ 175585 w 208395"/>
                    <a:gd name="connsiteY3" fmla="*/ 297064 h 348308"/>
                    <a:gd name="connsiteX4" fmla="*/ 185753 w 208395"/>
                    <a:gd name="connsiteY4" fmla="*/ 299605 h 348308"/>
                    <a:gd name="connsiteX5" fmla="*/ 207360 w 208395"/>
                    <a:gd name="connsiteY5" fmla="*/ 336450 h 348308"/>
                    <a:gd name="connsiteX6" fmla="*/ 204818 w 208395"/>
                    <a:gd name="connsiteY6" fmla="*/ 346614 h 348308"/>
                    <a:gd name="connsiteX7" fmla="*/ 201005 w 208395"/>
                    <a:gd name="connsiteY7" fmla="*/ 348308 h 348308"/>
                    <a:gd name="connsiteX8" fmla="*/ 157792 w 208395"/>
                    <a:gd name="connsiteY8" fmla="*/ 274195 h 348308"/>
                    <a:gd name="connsiteX9" fmla="*/ 151437 w 208395"/>
                    <a:gd name="connsiteY9" fmla="*/ 270384 h 348308"/>
                    <a:gd name="connsiteX10" fmla="*/ 129830 w 208395"/>
                    <a:gd name="connsiteY10" fmla="*/ 233115 h 348308"/>
                    <a:gd name="connsiteX11" fmla="*/ 132372 w 208395"/>
                    <a:gd name="connsiteY11" fmla="*/ 222951 h 348308"/>
                    <a:gd name="connsiteX12" fmla="*/ 142540 w 208395"/>
                    <a:gd name="connsiteY12" fmla="*/ 225492 h 348308"/>
                    <a:gd name="connsiteX13" fmla="*/ 164147 w 208395"/>
                    <a:gd name="connsiteY13" fmla="*/ 262760 h 348308"/>
                    <a:gd name="connsiteX14" fmla="*/ 161605 w 208395"/>
                    <a:gd name="connsiteY14" fmla="*/ 272924 h 348308"/>
                    <a:gd name="connsiteX15" fmla="*/ 157792 w 208395"/>
                    <a:gd name="connsiteY15" fmla="*/ 274195 h 348308"/>
                    <a:gd name="connsiteX16" fmla="*/ 115002 w 208395"/>
                    <a:gd name="connsiteY16" fmla="*/ 200082 h 348308"/>
                    <a:gd name="connsiteX17" fmla="*/ 108647 w 208395"/>
                    <a:gd name="connsiteY17" fmla="*/ 196270 h 348308"/>
                    <a:gd name="connsiteX18" fmla="*/ 87040 w 208395"/>
                    <a:gd name="connsiteY18" fmla="*/ 159002 h 348308"/>
                    <a:gd name="connsiteX19" fmla="*/ 89582 w 208395"/>
                    <a:gd name="connsiteY19" fmla="*/ 148838 h 348308"/>
                    <a:gd name="connsiteX20" fmla="*/ 99750 w 208395"/>
                    <a:gd name="connsiteY20" fmla="*/ 151379 h 348308"/>
                    <a:gd name="connsiteX21" fmla="*/ 121357 w 208395"/>
                    <a:gd name="connsiteY21" fmla="*/ 188647 h 348308"/>
                    <a:gd name="connsiteX22" fmla="*/ 118815 w 208395"/>
                    <a:gd name="connsiteY22" fmla="*/ 198811 h 348308"/>
                    <a:gd name="connsiteX23" fmla="*/ 115002 w 208395"/>
                    <a:gd name="connsiteY23" fmla="*/ 200082 h 348308"/>
                    <a:gd name="connsiteX24" fmla="*/ 72212 w 208395"/>
                    <a:gd name="connsiteY24" fmla="*/ 125969 h 348308"/>
                    <a:gd name="connsiteX25" fmla="*/ 65857 w 208395"/>
                    <a:gd name="connsiteY25" fmla="*/ 122157 h 348308"/>
                    <a:gd name="connsiteX26" fmla="*/ 44249 w 208395"/>
                    <a:gd name="connsiteY26" fmla="*/ 84889 h 348308"/>
                    <a:gd name="connsiteX27" fmla="*/ 46792 w 208395"/>
                    <a:gd name="connsiteY27" fmla="*/ 74725 h 348308"/>
                    <a:gd name="connsiteX28" fmla="*/ 56959 w 208395"/>
                    <a:gd name="connsiteY28" fmla="*/ 77266 h 348308"/>
                    <a:gd name="connsiteX29" fmla="*/ 78567 w 208395"/>
                    <a:gd name="connsiteY29" fmla="*/ 114534 h 348308"/>
                    <a:gd name="connsiteX30" fmla="*/ 76024 w 208395"/>
                    <a:gd name="connsiteY30" fmla="*/ 124698 h 348308"/>
                    <a:gd name="connsiteX31" fmla="*/ 72212 w 208395"/>
                    <a:gd name="connsiteY31" fmla="*/ 125969 h 348308"/>
                    <a:gd name="connsiteX32" fmla="*/ 28997 w 208395"/>
                    <a:gd name="connsiteY32" fmla="*/ 51856 h 348308"/>
                    <a:gd name="connsiteX33" fmla="*/ 22642 w 208395"/>
                    <a:gd name="connsiteY33" fmla="*/ 48044 h 348308"/>
                    <a:gd name="connsiteX34" fmla="*/ 1036 w 208395"/>
                    <a:gd name="connsiteY34" fmla="*/ 11199 h 348308"/>
                    <a:gd name="connsiteX35" fmla="*/ 3577 w 208395"/>
                    <a:gd name="connsiteY35" fmla="*/ 1035 h 348308"/>
                    <a:gd name="connsiteX36" fmla="*/ 13746 w 208395"/>
                    <a:gd name="connsiteY36" fmla="*/ 3576 h 348308"/>
                    <a:gd name="connsiteX37" fmla="*/ 35352 w 208395"/>
                    <a:gd name="connsiteY37" fmla="*/ 40845 h 348308"/>
                    <a:gd name="connsiteX38" fmla="*/ 32810 w 208395"/>
                    <a:gd name="connsiteY38" fmla="*/ 51008 h 348308"/>
                    <a:gd name="connsiteX39" fmla="*/ 28997 w 208395"/>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8395" h="348308">
                      <a:moveTo>
                        <a:pt x="201005" y="348308"/>
                      </a:moveTo>
                      <a:cubicBezTo>
                        <a:pt x="198463" y="348308"/>
                        <a:pt x="195922" y="347038"/>
                        <a:pt x="194650" y="344497"/>
                      </a:cubicBezTo>
                      <a:lnTo>
                        <a:pt x="173044" y="307228"/>
                      </a:lnTo>
                      <a:cubicBezTo>
                        <a:pt x="170925" y="303840"/>
                        <a:pt x="172196" y="299182"/>
                        <a:pt x="175585" y="297064"/>
                      </a:cubicBezTo>
                      <a:cubicBezTo>
                        <a:pt x="178975" y="294947"/>
                        <a:pt x="183635" y="296217"/>
                        <a:pt x="185753" y="299605"/>
                      </a:cubicBezTo>
                      <a:lnTo>
                        <a:pt x="207360" y="336450"/>
                      </a:lnTo>
                      <a:cubicBezTo>
                        <a:pt x="209479" y="339838"/>
                        <a:pt x="208208" y="344497"/>
                        <a:pt x="204818" y="346614"/>
                      </a:cubicBezTo>
                      <a:cubicBezTo>
                        <a:pt x="203124" y="347885"/>
                        <a:pt x="202277" y="348308"/>
                        <a:pt x="201005" y="348308"/>
                      </a:cubicBezTo>
                      <a:close/>
                      <a:moveTo>
                        <a:pt x="157792" y="274195"/>
                      </a:moveTo>
                      <a:cubicBezTo>
                        <a:pt x="155250" y="274195"/>
                        <a:pt x="152708" y="272924"/>
                        <a:pt x="151437" y="270384"/>
                      </a:cubicBezTo>
                      <a:lnTo>
                        <a:pt x="129830" y="233115"/>
                      </a:lnTo>
                      <a:cubicBezTo>
                        <a:pt x="127712" y="229727"/>
                        <a:pt x="128982" y="225069"/>
                        <a:pt x="132372" y="222951"/>
                      </a:cubicBezTo>
                      <a:cubicBezTo>
                        <a:pt x="135761" y="220834"/>
                        <a:pt x="140422" y="222104"/>
                        <a:pt x="142540" y="225492"/>
                      </a:cubicBezTo>
                      <a:lnTo>
                        <a:pt x="164147" y="262760"/>
                      </a:lnTo>
                      <a:cubicBezTo>
                        <a:pt x="166265" y="266149"/>
                        <a:pt x="164994" y="270807"/>
                        <a:pt x="161605" y="272924"/>
                      </a:cubicBezTo>
                      <a:cubicBezTo>
                        <a:pt x="160334" y="273772"/>
                        <a:pt x="159063" y="274195"/>
                        <a:pt x="157792" y="274195"/>
                      </a:cubicBezTo>
                      <a:close/>
                      <a:moveTo>
                        <a:pt x="115002" y="200082"/>
                      </a:moveTo>
                      <a:cubicBezTo>
                        <a:pt x="112460" y="200082"/>
                        <a:pt x="109917" y="198811"/>
                        <a:pt x="108647" y="196270"/>
                      </a:cubicBezTo>
                      <a:lnTo>
                        <a:pt x="87040" y="159002"/>
                      </a:lnTo>
                      <a:cubicBezTo>
                        <a:pt x="84921" y="155614"/>
                        <a:pt x="86192" y="150956"/>
                        <a:pt x="89582" y="148838"/>
                      </a:cubicBezTo>
                      <a:cubicBezTo>
                        <a:pt x="92971" y="146721"/>
                        <a:pt x="97631" y="147991"/>
                        <a:pt x="99750" y="151379"/>
                      </a:cubicBezTo>
                      <a:lnTo>
                        <a:pt x="121357" y="188647"/>
                      </a:lnTo>
                      <a:cubicBezTo>
                        <a:pt x="123475" y="192035"/>
                        <a:pt x="122204" y="196694"/>
                        <a:pt x="118815" y="198811"/>
                      </a:cubicBezTo>
                      <a:cubicBezTo>
                        <a:pt x="117543" y="199659"/>
                        <a:pt x="116272" y="200082"/>
                        <a:pt x="115002" y="200082"/>
                      </a:cubicBezTo>
                      <a:close/>
                      <a:moveTo>
                        <a:pt x="72212" y="125969"/>
                      </a:moveTo>
                      <a:cubicBezTo>
                        <a:pt x="69669" y="125969"/>
                        <a:pt x="67127" y="124698"/>
                        <a:pt x="65857" y="122157"/>
                      </a:cubicBezTo>
                      <a:lnTo>
                        <a:pt x="44249" y="84889"/>
                      </a:lnTo>
                      <a:cubicBezTo>
                        <a:pt x="42131" y="81501"/>
                        <a:pt x="43402" y="76843"/>
                        <a:pt x="46792" y="74725"/>
                      </a:cubicBezTo>
                      <a:cubicBezTo>
                        <a:pt x="50181" y="72608"/>
                        <a:pt x="54841" y="73878"/>
                        <a:pt x="56959" y="77266"/>
                      </a:cubicBezTo>
                      <a:lnTo>
                        <a:pt x="78567" y="114534"/>
                      </a:lnTo>
                      <a:cubicBezTo>
                        <a:pt x="80685" y="117922"/>
                        <a:pt x="79414" y="122581"/>
                        <a:pt x="76024" y="124698"/>
                      </a:cubicBezTo>
                      <a:cubicBezTo>
                        <a:pt x="74753" y="125545"/>
                        <a:pt x="73482" y="125969"/>
                        <a:pt x="72212" y="125969"/>
                      </a:cubicBezTo>
                      <a:close/>
                      <a:moveTo>
                        <a:pt x="28997" y="51856"/>
                      </a:moveTo>
                      <a:cubicBezTo>
                        <a:pt x="26455" y="51856"/>
                        <a:pt x="23914" y="50585"/>
                        <a:pt x="22642" y="48044"/>
                      </a:cubicBezTo>
                      <a:lnTo>
                        <a:pt x="1036" y="11199"/>
                      </a:lnTo>
                      <a:cubicBezTo>
                        <a:pt x="-1083" y="7811"/>
                        <a:pt x="188" y="3153"/>
                        <a:pt x="3577" y="1035"/>
                      </a:cubicBezTo>
                      <a:cubicBezTo>
                        <a:pt x="6967" y="-1082"/>
                        <a:pt x="11627" y="188"/>
                        <a:pt x="13746" y="3576"/>
                      </a:cubicBezTo>
                      <a:lnTo>
                        <a:pt x="35352" y="40845"/>
                      </a:lnTo>
                      <a:cubicBezTo>
                        <a:pt x="37471" y="44232"/>
                        <a:pt x="36200" y="48891"/>
                        <a:pt x="32810" y="51008"/>
                      </a:cubicBezTo>
                      <a:cubicBezTo>
                        <a:pt x="31539" y="51432"/>
                        <a:pt x="30269" y="51856"/>
                        <a:pt x="28997" y="51856"/>
                      </a:cubicBezTo>
                      <a:close/>
                    </a:path>
                  </a:pathLst>
                </a:custGeom>
                <a:grpFill/>
                <a:ln w="423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93A528ED-E2BB-27F0-4355-A5530BF0DCD2}"/>
                    </a:ext>
                  </a:extLst>
                </p:cNvPr>
                <p:cNvSpPr/>
                <p:nvPr/>
              </p:nvSpPr>
              <p:spPr>
                <a:xfrm>
                  <a:off x="5277809" y="5727162"/>
                  <a:ext cx="207972" cy="348308"/>
                </a:xfrm>
                <a:custGeom>
                  <a:avLst/>
                  <a:gdLst>
                    <a:gd name="connsiteX0" fmla="*/ 7391 w 207972"/>
                    <a:gd name="connsiteY0" fmla="*/ 348308 h 348308"/>
                    <a:gd name="connsiteX1" fmla="*/ 3578 w 207972"/>
                    <a:gd name="connsiteY1" fmla="*/ 347461 h 348308"/>
                    <a:gd name="connsiteX2" fmla="*/ 1036 w 207972"/>
                    <a:gd name="connsiteY2" fmla="*/ 337297 h 348308"/>
                    <a:gd name="connsiteX3" fmla="*/ 22643 w 207972"/>
                    <a:gd name="connsiteY3" fmla="*/ 300029 h 348308"/>
                    <a:gd name="connsiteX4" fmla="*/ 32811 w 207972"/>
                    <a:gd name="connsiteY4" fmla="*/ 297488 h 348308"/>
                    <a:gd name="connsiteX5" fmla="*/ 35353 w 207972"/>
                    <a:gd name="connsiteY5" fmla="*/ 307652 h 348308"/>
                    <a:gd name="connsiteX6" fmla="*/ 13746 w 207972"/>
                    <a:gd name="connsiteY6" fmla="*/ 344920 h 348308"/>
                    <a:gd name="connsiteX7" fmla="*/ 7391 w 207972"/>
                    <a:gd name="connsiteY7" fmla="*/ 348308 h 348308"/>
                    <a:gd name="connsiteX8" fmla="*/ 50181 w 207972"/>
                    <a:gd name="connsiteY8" fmla="*/ 274195 h 348308"/>
                    <a:gd name="connsiteX9" fmla="*/ 46368 w 207972"/>
                    <a:gd name="connsiteY9" fmla="*/ 273348 h 348308"/>
                    <a:gd name="connsiteX10" fmla="*/ 43826 w 207972"/>
                    <a:gd name="connsiteY10" fmla="*/ 263184 h 348308"/>
                    <a:gd name="connsiteX11" fmla="*/ 65433 w 207972"/>
                    <a:gd name="connsiteY11" fmla="*/ 225916 h 348308"/>
                    <a:gd name="connsiteX12" fmla="*/ 75601 w 207972"/>
                    <a:gd name="connsiteY12" fmla="*/ 223375 h 348308"/>
                    <a:gd name="connsiteX13" fmla="*/ 78143 w 207972"/>
                    <a:gd name="connsiteY13" fmla="*/ 233539 h 348308"/>
                    <a:gd name="connsiteX14" fmla="*/ 56536 w 207972"/>
                    <a:gd name="connsiteY14" fmla="*/ 270807 h 348308"/>
                    <a:gd name="connsiteX15" fmla="*/ 50181 w 207972"/>
                    <a:gd name="connsiteY15" fmla="*/ 274195 h 348308"/>
                    <a:gd name="connsiteX16" fmla="*/ 92971 w 207972"/>
                    <a:gd name="connsiteY16" fmla="*/ 200082 h 348308"/>
                    <a:gd name="connsiteX17" fmla="*/ 89158 w 207972"/>
                    <a:gd name="connsiteY17" fmla="*/ 199235 h 348308"/>
                    <a:gd name="connsiteX18" fmla="*/ 86616 w 207972"/>
                    <a:gd name="connsiteY18" fmla="*/ 189071 h 348308"/>
                    <a:gd name="connsiteX19" fmla="*/ 108223 w 207972"/>
                    <a:gd name="connsiteY19" fmla="*/ 151803 h 348308"/>
                    <a:gd name="connsiteX20" fmla="*/ 118391 w 207972"/>
                    <a:gd name="connsiteY20" fmla="*/ 149262 h 348308"/>
                    <a:gd name="connsiteX21" fmla="*/ 120933 w 207972"/>
                    <a:gd name="connsiteY21" fmla="*/ 159426 h 348308"/>
                    <a:gd name="connsiteX22" fmla="*/ 99326 w 207972"/>
                    <a:gd name="connsiteY22" fmla="*/ 196694 h 348308"/>
                    <a:gd name="connsiteX23" fmla="*/ 92971 w 207972"/>
                    <a:gd name="connsiteY23" fmla="*/ 200082 h 348308"/>
                    <a:gd name="connsiteX24" fmla="*/ 136185 w 207972"/>
                    <a:gd name="connsiteY24" fmla="*/ 125969 h 348308"/>
                    <a:gd name="connsiteX25" fmla="*/ 132372 w 207972"/>
                    <a:gd name="connsiteY25" fmla="*/ 125122 h 348308"/>
                    <a:gd name="connsiteX26" fmla="*/ 129830 w 207972"/>
                    <a:gd name="connsiteY26" fmla="*/ 114958 h 348308"/>
                    <a:gd name="connsiteX27" fmla="*/ 151437 w 207972"/>
                    <a:gd name="connsiteY27" fmla="*/ 77689 h 348308"/>
                    <a:gd name="connsiteX28" fmla="*/ 161605 w 207972"/>
                    <a:gd name="connsiteY28" fmla="*/ 75148 h 348308"/>
                    <a:gd name="connsiteX29" fmla="*/ 164147 w 207972"/>
                    <a:gd name="connsiteY29" fmla="*/ 85313 h 348308"/>
                    <a:gd name="connsiteX30" fmla="*/ 142540 w 207972"/>
                    <a:gd name="connsiteY30" fmla="*/ 122581 h 348308"/>
                    <a:gd name="connsiteX31" fmla="*/ 136185 w 207972"/>
                    <a:gd name="connsiteY31" fmla="*/ 125969 h 348308"/>
                    <a:gd name="connsiteX32" fmla="*/ 178975 w 207972"/>
                    <a:gd name="connsiteY32" fmla="*/ 51856 h 348308"/>
                    <a:gd name="connsiteX33" fmla="*/ 175162 w 207972"/>
                    <a:gd name="connsiteY33" fmla="*/ 51008 h 348308"/>
                    <a:gd name="connsiteX34" fmla="*/ 172620 w 207972"/>
                    <a:gd name="connsiteY34" fmla="*/ 40845 h 348308"/>
                    <a:gd name="connsiteX35" fmla="*/ 194227 w 207972"/>
                    <a:gd name="connsiteY35" fmla="*/ 3576 h 348308"/>
                    <a:gd name="connsiteX36" fmla="*/ 204395 w 207972"/>
                    <a:gd name="connsiteY36" fmla="*/ 1035 h 348308"/>
                    <a:gd name="connsiteX37" fmla="*/ 206937 w 207972"/>
                    <a:gd name="connsiteY37" fmla="*/ 11199 h 348308"/>
                    <a:gd name="connsiteX38" fmla="*/ 185330 w 207972"/>
                    <a:gd name="connsiteY38" fmla="*/ 48044 h 348308"/>
                    <a:gd name="connsiteX39" fmla="*/ 178975 w 207972"/>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972" h="348308">
                      <a:moveTo>
                        <a:pt x="7391" y="348308"/>
                      </a:moveTo>
                      <a:cubicBezTo>
                        <a:pt x="6120" y="348308"/>
                        <a:pt x="4849" y="347885"/>
                        <a:pt x="3578" y="347461"/>
                      </a:cubicBezTo>
                      <a:cubicBezTo>
                        <a:pt x="188" y="345343"/>
                        <a:pt x="-1083" y="341108"/>
                        <a:pt x="1036" y="337297"/>
                      </a:cubicBezTo>
                      <a:lnTo>
                        <a:pt x="22643" y="300029"/>
                      </a:lnTo>
                      <a:cubicBezTo>
                        <a:pt x="24761" y="296641"/>
                        <a:pt x="28998" y="295370"/>
                        <a:pt x="32811" y="297488"/>
                      </a:cubicBezTo>
                      <a:cubicBezTo>
                        <a:pt x="36200" y="299605"/>
                        <a:pt x="37471" y="304264"/>
                        <a:pt x="35353" y="307652"/>
                      </a:cubicBezTo>
                      <a:lnTo>
                        <a:pt x="13746" y="344920"/>
                      </a:lnTo>
                      <a:cubicBezTo>
                        <a:pt x="12051" y="347038"/>
                        <a:pt x="9933" y="348308"/>
                        <a:pt x="7391" y="348308"/>
                      </a:cubicBezTo>
                      <a:close/>
                      <a:moveTo>
                        <a:pt x="50181" y="274195"/>
                      </a:moveTo>
                      <a:cubicBezTo>
                        <a:pt x="48910" y="274195"/>
                        <a:pt x="47639" y="273772"/>
                        <a:pt x="46368" y="273348"/>
                      </a:cubicBezTo>
                      <a:cubicBezTo>
                        <a:pt x="42979" y="271230"/>
                        <a:pt x="41708" y="266995"/>
                        <a:pt x="43826" y="263184"/>
                      </a:cubicBezTo>
                      <a:lnTo>
                        <a:pt x="65433" y="225916"/>
                      </a:lnTo>
                      <a:cubicBezTo>
                        <a:pt x="67551" y="222527"/>
                        <a:pt x="71788" y="221257"/>
                        <a:pt x="75601" y="223375"/>
                      </a:cubicBezTo>
                      <a:cubicBezTo>
                        <a:pt x="78990" y="225492"/>
                        <a:pt x="80261" y="229727"/>
                        <a:pt x="78143" y="233539"/>
                      </a:cubicBezTo>
                      <a:lnTo>
                        <a:pt x="56536" y="270807"/>
                      </a:lnTo>
                      <a:cubicBezTo>
                        <a:pt x="55265" y="272924"/>
                        <a:pt x="52723" y="274195"/>
                        <a:pt x="50181" y="274195"/>
                      </a:cubicBezTo>
                      <a:close/>
                      <a:moveTo>
                        <a:pt x="92971" y="200082"/>
                      </a:moveTo>
                      <a:cubicBezTo>
                        <a:pt x="91700" y="200082"/>
                        <a:pt x="90429" y="199659"/>
                        <a:pt x="89158" y="199235"/>
                      </a:cubicBezTo>
                      <a:cubicBezTo>
                        <a:pt x="85769" y="197117"/>
                        <a:pt x="84498" y="192882"/>
                        <a:pt x="86616" y="189071"/>
                      </a:cubicBezTo>
                      <a:lnTo>
                        <a:pt x="108223" y="151803"/>
                      </a:lnTo>
                      <a:cubicBezTo>
                        <a:pt x="110341" y="148414"/>
                        <a:pt x="114578" y="147144"/>
                        <a:pt x="118391" y="149262"/>
                      </a:cubicBezTo>
                      <a:cubicBezTo>
                        <a:pt x="121780" y="151379"/>
                        <a:pt x="123051" y="155614"/>
                        <a:pt x="120933" y="159426"/>
                      </a:cubicBezTo>
                      <a:lnTo>
                        <a:pt x="99326" y="196694"/>
                      </a:lnTo>
                      <a:cubicBezTo>
                        <a:pt x="98055" y="198811"/>
                        <a:pt x="95513" y="200082"/>
                        <a:pt x="92971" y="200082"/>
                      </a:cubicBezTo>
                      <a:close/>
                      <a:moveTo>
                        <a:pt x="136185" y="125969"/>
                      </a:moveTo>
                      <a:cubicBezTo>
                        <a:pt x="134914" y="125969"/>
                        <a:pt x="133643" y="125545"/>
                        <a:pt x="132372" y="125122"/>
                      </a:cubicBezTo>
                      <a:cubicBezTo>
                        <a:pt x="128983" y="123004"/>
                        <a:pt x="127712" y="118769"/>
                        <a:pt x="129830" y="114958"/>
                      </a:cubicBezTo>
                      <a:lnTo>
                        <a:pt x="151437" y="77689"/>
                      </a:lnTo>
                      <a:cubicBezTo>
                        <a:pt x="153555" y="74301"/>
                        <a:pt x="157792" y="73031"/>
                        <a:pt x="161605" y="75148"/>
                      </a:cubicBezTo>
                      <a:cubicBezTo>
                        <a:pt x="164994" y="77266"/>
                        <a:pt x="166265" y="81501"/>
                        <a:pt x="164147" y="85313"/>
                      </a:cubicBezTo>
                      <a:lnTo>
                        <a:pt x="142540" y="122581"/>
                      </a:lnTo>
                      <a:cubicBezTo>
                        <a:pt x="140845" y="124698"/>
                        <a:pt x="138727" y="125969"/>
                        <a:pt x="136185" y="125969"/>
                      </a:cubicBezTo>
                      <a:close/>
                      <a:moveTo>
                        <a:pt x="178975" y="51856"/>
                      </a:moveTo>
                      <a:cubicBezTo>
                        <a:pt x="177704" y="51856"/>
                        <a:pt x="176433" y="51432"/>
                        <a:pt x="175162" y="51008"/>
                      </a:cubicBezTo>
                      <a:cubicBezTo>
                        <a:pt x="171773" y="48891"/>
                        <a:pt x="170502" y="44232"/>
                        <a:pt x="172620" y="40845"/>
                      </a:cubicBezTo>
                      <a:lnTo>
                        <a:pt x="194227" y="3576"/>
                      </a:lnTo>
                      <a:cubicBezTo>
                        <a:pt x="196345" y="188"/>
                        <a:pt x="200582" y="-1082"/>
                        <a:pt x="204395" y="1035"/>
                      </a:cubicBezTo>
                      <a:cubicBezTo>
                        <a:pt x="207784" y="3153"/>
                        <a:pt x="209055" y="7388"/>
                        <a:pt x="206937" y="11199"/>
                      </a:cubicBezTo>
                      <a:lnTo>
                        <a:pt x="185330" y="48044"/>
                      </a:lnTo>
                      <a:cubicBezTo>
                        <a:pt x="184059" y="50585"/>
                        <a:pt x="181517" y="51856"/>
                        <a:pt x="178975" y="51856"/>
                      </a:cubicBezTo>
                      <a:close/>
                    </a:path>
                  </a:pathLst>
                </a:custGeom>
                <a:grpFill/>
                <a:ln w="423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41C5D0D5-F965-3CAB-70DC-39005A68E9E8}"/>
                    </a:ext>
                  </a:extLst>
                </p:cNvPr>
                <p:cNvSpPr/>
                <p:nvPr/>
              </p:nvSpPr>
              <p:spPr>
                <a:xfrm>
                  <a:off x="5340276" y="6171182"/>
                  <a:ext cx="400363" cy="14399"/>
                </a:xfrm>
                <a:custGeom>
                  <a:avLst/>
                  <a:gdLst>
                    <a:gd name="connsiteX0" fmla="*/ 393161 w 400363"/>
                    <a:gd name="connsiteY0" fmla="*/ 14399 h 14399"/>
                    <a:gd name="connsiteX1" fmla="*/ 350371 w 400363"/>
                    <a:gd name="connsiteY1" fmla="*/ 14399 h 14399"/>
                    <a:gd name="connsiteX2" fmla="*/ 343169 w 400363"/>
                    <a:gd name="connsiteY2" fmla="*/ 7199 h 14399"/>
                    <a:gd name="connsiteX3" fmla="*/ 350371 w 400363"/>
                    <a:gd name="connsiteY3" fmla="*/ 0 h 14399"/>
                    <a:gd name="connsiteX4" fmla="*/ 393161 w 400363"/>
                    <a:gd name="connsiteY4" fmla="*/ 0 h 14399"/>
                    <a:gd name="connsiteX5" fmla="*/ 400364 w 400363"/>
                    <a:gd name="connsiteY5" fmla="*/ 7199 h 14399"/>
                    <a:gd name="connsiteX6" fmla="*/ 393161 w 400363"/>
                    <a:gd name="connsiteY6" fmla="*/ 14399 h 14399"/>
                    <a:gd name="connsiteX7" fmla="*/ 307157 w 400363"/>
                    <a:gd name="connsiteY7" fmla="*/ 14399 h 14399"/>
                    <a:gd name="connsiteX8" fmla="*/ 264367 w 400363"/>
                    <a:gd name="connsiteY8" fmla="*/ 14399 h 14399"/>
                    <a:gd name="connsiteX9" fmla="*/ 257165 w 400363"/>
                    <a:gd name="connsiteY9" fmla="*/ 7199 h 14399"/>
                    <a:gd name="connsiteX10" fmla="*/ 264367 w 400363"/>
                    <a:gd name="connsiteY10" fmla="*/ 0 h 14399"/>
                    <a:gd name="connsiteX11" fmla="*/ 307157 w 400363"/>
                    <a:gd name="connsiteY11" fmla="*/ 0 h 14399"/>
                    <a:gd name="connsiteX12" fmla="*/ 314360 w 400363"/>
                    <a:gd name="connsiteY12" fmla="*/ 7199 h 14399"/>
                    <a:gd name="connsiteX13" fmla="*/ 307157 w 400363"/>
                    <a:gd name="connsiteY13" fmla="*/ 14399 h 14399"/>
                    <a:gd name="connsiteX14" fmla="*/ 221577 w 400363"/>
                    <a:gd name="connsiteY14" fmla="*/ 14399 h 14399"/>
                    <a:gd name="connsiteX15" fmla="*/ 178787 w 400363"/>
                    <a:gd name="connsiteY15" fmla="*/ 14399 h 14399"/>
                    <a:gd name="connsiteX16" fmla="*/ 171584 w 400363"/>
                    <a:gd name="connsiteY16" fmla="*/ 7199 h 14399"/>
                    <a:gd name="connsiteX17" fmla="*/ 178787 w 400363"/>
                    <a:gd name="connsiteY17" fmla="*/ 0 h 14399"/>
                    <a:gd name="connsiteX18" fmla="*/ 221577 w 400363"/>
                    <a:gd name="connsiteY18" fmla="*/ 0 h 14399"/>
                    <a:gd name="connsiteX19" fmla="*/ 228779 w 400363"/>
                    <a:gd name="connsiteY19" fmla="*/ 7199 h 14399"/>
                    <a:gd name="connsiteX20" fmla="*/ 221577 w 400363"/>
                    <a:gd name="connsiteY20" fmla="*/ 14399 h 14399"/>
                    <a:gd name="connsiteX21" fmla="*/ 135997 w 400363"/>
                    <a:gd name="connsiteY21" fmla="*/ 14399 h 14399"/>
                    <a:gd name="connsiteX22" fmla="*/ 93206 w 400363"/>
                    <a:gd name="connsiteY22" fmla="*/ 14399 h 14399"/>
                    <a:gd name="connsiteX23" fmla="*/ 86004 w 400363"/>
                    <a:gd name="connsiteY23" fmla="*/ 7199 h 14399"/>
                    <a:gd name="connsiteX24" fmla="*/ 93206 w 400363"/>
                    <a:gd name="connsiteY24" fmla="*/ 0 h 14399"/>
                    <a:gd name="connsiteX25" fmla="*/ 135997 w 400363"/>
                    <a:gd name="connsiteY25" fmla="*/ 0 h 14399"/>
                    <a:gd name="connsiteX26" fmla="*/ 143199 w 400363"/>
                    <a:gd name="connsiteY26" fmla="*/ 7199 h 14399"/>
                    <a:gd name="connsiteX27" fmla="*/ 135997 w 400363"/>
                    <a:gd name="connsiteY27" fmla="*/ 14399 h 14399"/>
                    <a:gd name="connsiteX28" fmla="*/ 49992 w 400363"/>
                    <a:gd name="connsiteY28" fmla="*/ 14399 h 14399"/>
                    <a:gd name="connsiteX29" fmla="*/ 7202 w 400363"/>
                    <a:gd name="connsiteY29" fmla="*/ 14399 h 14399"/>
                    <a:gd name="connsiteX30" fmla="*/ 0 w 400363"/>
                    <a:gd name="connsiteY30" fmla="*/ 7199 h 14399"/>
                    <a:gd name="connsiteX31" fmla="*/ 7202 w 400363"/>
                    <a:gd name="connsiteY31" fmla="*/ 0 h 14399"/>
                    <a:gd name="connsiteX32" fmla="*/ 49992 w 400363"/>
                    <a:gd name="connsiteY32" fmla="*/ 0 h 14399"/>
                    <a:gd name="connsiteX33" fmla="*/ 57195 w 400363"/>
                    <a:gd name="connsiteY33" fmla="*/ 7199 h 14399"/>
                    <a:gd name="connsiteX34" fmla="*/ 49992 w 400363"/>
                    <a:gd name="connsiteY34" fmla="*/ 14399 h 1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0363" h="14399">
                      <a:moveTo>
                        <a:pt x="393161" y="14399"/>
                      </a:moveTo>
                      <a:lnTo>
                        <a:pt x="350371" y="14399"/>
                      </a:lnTo>
                      <a:cubicBezTo>
                        <a:pt x="346134" y="14399"/>
                        <a:pt x="343169" y="11011"/>
                        <a:pt x="343169" y="7199"/>
                      </a:cubicBezTo>
                      <a:cubicBezTo>
                        <a:pt x="343169" y="2964"/>
                        <a:pt x="346558" y="0"/>
                        <a:pt x="350371" y="0"/>
                      </a:cubicBezTo>
                      <a:lnTo>
                        <a:pt x="393161" y="0"/>
                      </a:lnTo>
                      <a:cubicBezTo>
                        <a:pt x="397398" y="0"/>
                        <a:pt x="400364" y="3388"/>
                        <a:pt x="400364" y="7199"/>
                      </a:cubicBezTo>
                      <a:cubicBezTo>
                        <a:pt x="400364" y="11011"/>
                        <a:pt x="396974" y="14399"/>
                        <a:pt x="393161" y="14399"/>
                      </a:cubicBezTo>
                      <a:close/>
                      <a:moveTo>
                        <a:pt x="307157" y="14399"/>
                      </a:moveTo>
                      <a:lnTo>
                        <a:pt x="264367" y="14399"/>
                      </a:lnTo>
                      <a:cubicBezTo>
                        <a:pt x="260130" y="14399"/>
                        <a:pt x="257165" y="11011"/>
                        <a:pt x="257165" y="7199"/>
                      </a:cubicBezTo>
                      <a:cubicBezTo>
                        <a:pt x="257165" y="2964"/>
                        <a:pt x="260554" y="0"/>
                        <a:pt x="264367" y="0"/>
                      </a:cubicBezTo>
                      <a:lnTo>
                        <a:pt x="307157" y="0"/>
                      </a:lnTo>
                      <a:cubicBezTo>
                        <a:pt x="311394" y="0"/>
                        <a:pt x="314360" y="3388"/>
                        <a:pt x="314360" y="7199"/>
                      </a:cubicBezTo>
                      <a:cubicBezTo>
                        <a:pt x="314783" y="11011"/>
                        <a:pt x="311394" y="14399"/>
                        <a:pt x="307157" y="14399"/>
                      </a:cubicBezTo>
                      <a:close/>
                      <a:moveTo>
                        <a:pt x="221577" y="14399"/>
                      </a:moveTo>
                      <a:lnTo>
                        <a:pt x="178787" y="14399"/>
                      </a:lnTo>
                      <a:cubicBezTo>
                        <a:pt x="174550" y="14399"/>
                        <a:pt x="171584" y="11011"/>
                        <a:pt x="171584" y="7199"/>
                      </a:cubicBezTo>
                      <a:cubicBezTo>
                        <a:pt x="171584" y="2964"/>
                        <a:pt x="174974" y="0"/>
                        <a:pt x="178787" y="0"/>
                      </a:cubicBezTo>
                      <a:lnTo>
                        <a:pt x="221577" y="0"/>
                      </a:lnTo>
                      <a:cubicBezTo>
                        <a:pt x="225813" y="0"/>
                        <a:pt x="228779" y="3388"/>
                        <a:pt x="228779" y="7199"/>
                      </a:cubicBezTo>
                      <a:cubicBezTo>
                        <a:pt x="228779" y="11011"/>
                        <a:pt x="225813" y="14399"/>
                        <a:pt x="221577" y="14399"/>
                      </a:cubicBezTo>
                      <a:close/>
                      <a:moveTo>
                        <a:pt x="135997" y="14399"/>
                      </a:moveTo>
                      <a:lnTo>
                        <a:pt x="93206" y="14399"/>
                      </a:lnTo>
                      <a:cubicBezTo>
                        <a:pt x="88970" y="14399"/>
                        <a:pt x="86004" y="11011"/>
                        <a:pt x="86004" y="7199"/>
                      </a:cubicBezTo>
                      <a:cubicBezTo>
                        <a:pt x="86004" y="2964"/>
                        <a:pt x="89393" y="0"/>
                        <a:pt x="93206" y="0"/>
                      </a:cubicBezTo>
                      <a:lnTo>
                        <a:pt x="135997" y="0"/>
                      </a:lnTo>
                      <a:cubicBezTo>
                        <a:pt x="140233" y="0"/>
                        <a:pt x="143199" y="3388"/>
                        <a:pt x="143199" y="7199"/>
                      </a:cubicBezTo>
                      <a:cubicBezTo>
                        <a:pt x="143199" y="11011"/>
                        <a:pt x="139809" y="14399"/>
                        <a:pt x="135997" y="14399"/>
                      </a:cubicBezTo>
                      <a:close/>
                      <a:moveTo>
                        <a:pt x="49992" y="14399"/>
                      </a:moveTo>
                      <a:lnTo>
                        <a:pt x="7202" y="14399"/>
                      </a:lnTo>
                      <a:cubicBezTo>
                        <a:pt x="2966" y="14399"/>
                        <a:pt x="0" y="11011"/>
                        <a:pt x="0" y="7199"/>
                      </a:cubicBezTo>
                      <a:cubicBezTo>
                        <a:pt x="0" y="2964"/>
                        <a:pt x="3389" y="0"/>
                        <a:pt x="7202" y="0"/>
                      </a:cubicBezTo>
                      <a:lnTo>
                        <a:pt x="49992" y="0"/>
                      </a:lnTo>
                      <a:cubicBezTo>
                        <a:pt x="54229" y="0"/>
                        <a:pt x="57195" y="3388"/>
                        <a:pt x="57195" y="7199"/>
                      </a:cubicBezTo>
                      <a:cubicBezTo>
                        <a:pt x="57619" y="11011"/>
                        <a:pt x="54229" y="14399"/>
                        <a:pt x="49992" y="14399"/>
                      </a:cubicBezTo>
                      <a:close/>
                    </a:path>
                  </a:pathLst>
                </a:custGeom>
                <a:grpFill/>
                <a:ln w="4233" cap="flat">
                  <a:noFill/>
                  <a:prstDash val="solid"/>
                  <a:miter/>
                </a:ln>
              </p:spPr>
              <p:txBody>
                <a:bodyPr rtlCol="0" anchor="ctr"/>
                <a:lstStyle/>
                <a:p>
                  <a:endParaRPr lang="en-US"/>
                </a:p>
              </p:txBody>
            </p:sp>
          </p:grpSp>
          <p:sp>
            <p:nvSpPr>
              <p:cNvPr id="51" name="Freeform 50">
                <a:extLst>
                  <a:ext uri="{FF2B5EF4-FFF2-40B4-BE49-F238E27FC236}">
                    <a16:creationId xmlns:a16="http://schemas.microsoft.com/office/drawing/2014/main" id="{BCD35D5A-F01F-37A4-368B-0B8F061D82D6}"/>
                  </a:ext>
                </a:extLst>
              </p:cNvPr>
              <p:cNvSpPr/>
              <p:nvPr/>
            </p:nvSpPr>
            <p:spPr>
              <a:xfrm>
                <a:off x="5197376" y="5607922"/>
                <a:ext cx="687857" cy="614927"/>
              </a:xfrm>
              <a:custGeom>
                <a:avLst/>
                <a:gdLst>
                  <a:gd name="connsiteX0" fmla="*/ 609779 w 687857"/>
                  <a:gd name="connsiteY0" fmla="*/ 614927 h 614927"/>
                  <a:gd name="connsiteX1" fmla="*/ 77655 w 687857"/>
                  <a:gd name="connsiteY1" fmla="*/ 614927 h 614927"/>
                  <a:gd name="connsiteX2" fmla="*/ 9022 w 687857"/>
                  <a:gd name="connsiteY2" fmla="*/ 578929 h 614927"/>
                  <a:gd name="connsiteX3" fmla="*/ 12411 w 687857"/>
                  <a:gd name="connsiteY3" fmla="*/ 501428 h 614927"/>
                  <a:gd name="connsiteX4" fmla="*/ 278473 w 687857"/>
                  <a:gd name="connsiteY4" fmla="*/ 41504 h 614927"/>
                  <a:gd name="connsiteX5" fmla="*/ 344141 w 687857"/>
                  <a:gd name="connsiteY5" fmla="*/ 0 h 614927"/>
                  <a:gd name="connsiteX6" fmla="*/ 409385 w 687857"/>
                  <a:gd name="connsiteY6" fmla="*/ 41504 h 614927"/>
                  <a:gd name="connsiteX7" fmla="*/ 675447 w 687857"/>
                  <a:gd name="connsiteY7" fmla="*/ 501428 h 614927"/>
                  <a:gd name="connsiteX8" fmla="*/ 678836 w 687857"/>
                  <a:gd name="connsiteY8" fmla="*/ 578929 h 614927"/>
                  <a:gd name="connsiteX9" fmla="*/ 609779 w 687857"/>
                  <a:gd name="connsiteY9" fmla="*/ 614927 h 614927"/>
                  <a:gd name="connsiteX10" fmla="*/ 343717 w 687857"/>
                  <a:gd name="connsiteY10" fmla="*/ 14823 h 614927"/>
                  <a:gd name="connsiteX11" fmla="*/ 290759 w 687857"/>
                  <a:gd name="connsiteY11" fmla="*/ 49126 h 614927"/>
                  <a:gd name="connsiteX12" fmla="*/ 24697 w 687857"/>
                  <a:gd name="connsiteY12" fmla="*/ 509051 h 614927"/>
                  <a:gd name="connsiteX13" fmla="*/ 21308 w 687857"/>
                  <a:gd name="connsiteY13" fmla="*/ 571730 h 614927"/>
                  <a:gd name="connsiteX14" fmla="*/ 77232 w 687857"/>
                  <a:gd name="connsiteY14" fmla="*/ 600105 h 614927"/>
                  <a:gd name="connsiteX15" fmla="*/ 609779 w 687857"/>
                  <a:gd name="connsiteY15" fmla="*/ 600105 h 614927"/>
                  <a:gd name="connsiteX16" fmla="*/ 665702 w 687857"/>
                  <a:gd name="connsiteY16" fmla="*/ 571730 h 614927"/>
                  <a:gd name="connsiteX17" fmla="*/ 662313 w 687857"/>
                  <a:gd name="connsiteY17" fmla="*/ 509051 h 614927"/>
                  <a:gd name="connsiteX18" fmla="*/ 396251 w 687857"/>
                  <a:gd name="connsiteY18" fmla="*/ 49126 h 614927"/>
                  <a:gd name="connsiteX19" fmla="*/ 343717 w 687857"/>
                  <a:gd name="connsiteY19" fmla="*/ 14823 h 61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7857" h="614927">
                    <a:moveTo>
                      <a:pt x="609779" y="614927"/>
                    </a:moveTo>
                    <a:lnTo>
                      <a:pt x="77655" y="614927"/>
                    </a:lnTo>
                    <a:cubicBezTo>
                      <a:pt x="47152" y="614927"/>
                      <a:pt x="22155" y="601799"/>
                      <a:pt x="9022" y="578929"/>
                    </a:cubicBezTo>
                    <a:cubicBezTo>
                      <a:pt x="-4112" y="556061"/>
                      <a:pt x="-2841" y="527685"/>
                      <a:pt x="12411" y="501428"/>
                    </a:cubicBezTo>
                    <a:lnTo>
                      <a:pt x="278473" y="41504"/>
                    </a:lnTo>
                    <a:cubicBezTo>
                      <a:pt x="293725" y="15246"/>
                      <a:pt x="317450" y="0"/>
                      <a:pt x="344141" y="0"/>
                    </a:cubicBezTo>
                    <a:cubicBezTo>
                      <a:pt x="370408" y="0"/>
                      <a:pt x="394557" y="15246"/>
                      <a:pt x="409385" y="41504"/>
                    </a:cubicBezTo>
                    <a:lnTo>
                      <a:pt x="675447" y="501428"/>
                    </a:lnTo>
                    <a:cubicBezTo>
                      <a:pt x="690699" y="527685"/>
                      <a:pt x="691970" y="556061"/>
                      <a:pt x="678836" y="578929"/>
                    </a:cubicBezTo>
                    <a:cubicBezTo>
                      <a:pt x="665279" y="601799"/>
                      <a:pt x="640282" y="614927"/>
                      <a:pt x="609779" y="614927"/>
                    </a:cubicBezTo>
                    <a:close/>
                    <a:moveTo>
                      <a:pt x="343717" y="14823"/>
                    </a:moveTo>
                    <a:cubicBezTo>
                      <a:pt x="322534" y="14823"/>
                      <a:pt x="303469" y="27528"/>
                      <a:pt x="290759" y="49126"/>
                    </a:cubicBezTo>
                    <a:lnTo>
                      <a:pt x="24697" y="509051"/>
                    </a:lnTo>
                    <a:cubicBezTo>
                      <a:pt x="11987" y="530650"/>
                      <a:pt x="10716" y="553519"/>
                      <a:pt x="21308" y="571730"/>
                    </a:cubicBezTo>
                    <a:cubicBezTo>
                      <a:pt x="31899" y="589941"/>
                      <a:pt x="52236" y="600105"/>
                      <a:pt x="77232" y="600105"/>
                    </a:cubicBezTo>
                    <a:lnTo>
                      <a:pt x="609779" y="600105"/>
                    </a:lnTo>
                    <a:cubicBezTo>
                      <a:pt x="634775" y="600105"/>
                      <a:pt x="655111" y="589941"/>
                      <a:pt x="665702" y="571730"/>
                    </a:cubicBezTo>
                    <a:cubicBezTo>
                      <a:pt x="676294" y="553519"/>
                      <a:pt x="675023" y="530650"/>
                      <a:pt x="662313" y="509051"/>
                    </a:cubicBezTo>
                    <a:lnTo>
                      <a:pt x="396251" y="49126"/>
                    </a:lnTo>
                    <a:cubicBezTo>
                      <a:pt x="383965" y="27528"/>
                      <a:pt x="364900" y="14823"/>
                      <a:pt x="343717" y="14823"/>
                    </a:cubicBezTo>
                    <a:close/>
                  </a:path>
                </a:pathLst>
              </a:custGeom>
              <a:grpFill/>
              <a:ln w="4233"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EC77F82D-E107-DD9C-040E-BBFDC7E2640B}"/>
                  </a:ext>
                </a:extLst>
              </p:cNvPr>
              <p:cNvSpPr/>
              <p:nvPr/>
            </p:nvSpPr>
            <p:spPr>
              <a:xfrm>
                <a:off x="5514402" y="5806969"/>
                <a:ext cx="53381" cy="308734"/>
              </a:xfrm>
              <a:custGeom>
                <a:avLst/>
                <a:gdLst>
                  <a:gd name="connsiteX0" fmla="*/ 26267 w 53381"/>
                  <a:gd name="connsiteY0" fmla="*/ 308734 h 308734"/>
                  <a:gd name="connsiteX1" fmla="*/ 0 w 53381"/>
                  <a:gd name="connsiteY1" fmla="*/ 280783 h 308734"/>
                  <a:gd name="connsiteX2" fmla="*/ 26691 w 53381"/>
                  <a:gd name="connsiteY2" fmla="*/ 252831 h 308734"/>
                  <a:gd name="connsiteX3" fmla="*/ 53382 w 53381"/>
                  <a:gd name="connsiteY3" fmla="*/ 280783 h 308734"/>
                  <a:gd name="connsiteX4" fmla="*/ 26691 w 53381"/>
                  <a:gd name="connsiteY4" fmla="*/ 308734 h 308734"/>
                  <a:gd name="connsiteX5" fmla="*/ 26267 w 53381"/>
                  <a:gd name="connsiteY5" fmla="*/ 308734 h 308734"/>
                  <a:gd name="connsiteX6" fmla="*/ 11439 w 53381"/>
                  <a:gd name="connsiteY6" fmla="*/ 216410 h 308734"/>
                  <a:gd name="connsiteX7" fmla="*/ 5084 w 53381"/>
                  <a:gd name="connsiteY7" fmla="*/ 0 h 308734"/>
                  <a:gd name="connsiteX8" fmla="*/ 48298 w 53381"/>
                  <a:gd name="connsiteY8" fmla="*/ 0 h 308734"/>
                  <a:gd name="connsiteX9" fmla="*/ 41943 w 53381"/>
                  <a:gd name="connsiteY9" fmla="*/ 216410 h 308734"/>
                  <a:gd name="connsiteX10" fmla="*/ 11439 w 53381"/>
                  <a:gd name="connsiteY10" fmla="*/ 216410 h 30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81" h="308734">
                    <a:moveTo>
                      <a:pt x="26267" y="308734"/>
                    </a:moveTo>
                    <a:cubicBezTo>
                      <a:pt x="11015" y="308734"/>
                      <a:pt x="0" y="296453"/>
                      <a:pt x="0" y="280783"/>
                    </a:cubicBezTo>
                    <a:cubicBezTo>
                      <a:pt x="0" y="264690"/>
                      <a:pt x="11439" y="252831"/>
                      <a:pt x="26691" y="252831"/>
                    </a:cubicBezTo>
                    <a:cubicBezTo>
                      <a:pt x="42790" y="252831"/>
                      <a:pt x="53382" y="264690"/>
                      <a:pt x="53382" y="280783"/>
                    </a:cubicBezTo>
                    <a:cubicBezTo>
                      <a:pt x="53382" y="296453"/>
                      <a:pt x="43214" y="308734"/>
                      <a:pt x="26691" y="308734"/>
                    </a:cubicBezTo>
                    <a:lnTo>
                      <a:pt x="26267" y="308734"/>
                    </a:lnTo>
                    <a:close/>
                    <a:moveTo>
                      <a:pt x="11439" y="216410"/>
                    </a:moveTo>
                    <a:lnTo>
                      <a:pt x="5084" y="0"/>
                    </a:lnTo>
                    <a:lnTo>
                      <a:pt x="48298" y="0"/>
                    </a:lnTo>
                    <a:lnTo>
                      <a:pt x="41943" y="216410"/>
                    </a:lnTo>
                    <a:lnTo>
                      <a:pt x="11439" y="216410"/>
                    </a:lnTo>
                    <a:close/>
                  </a:path>
                </a:pathLst>
              </a:custGeom>
              <a:grpFill/>
              <a:ln w="423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98D488FE-6CEE-2508-5EBA-3DDBCB2BAAF1}"/>
                  </a:ext>
                </a:extLst>
              </p:cNvPr>
              <p:cNvSpPr/>
              <p:nvPr/>
            </p:nvSpPr>
            <p:spPr>
              <a:xfrm>
                <a:off x="5503811" y="6208451"/>
                <a:ext cx="74600" cy="99946"/>
              </a:xfrm>
              <a:custGeom>
                <a:avLst/>
                <a:gdLst>
                  <a:gd name="connsiteX0" fmla="*/ 67363 w 74600"/>
                  <a:gd name="connsiteY0" fmla="*/ 99947 h 99946"/>
                  <a:gd name="connsiteX1" fmla="*/ 7202 w 74600"/>
                  <a:gd name="connsiteY1" fmla="*/ 99947 h 99946"/>
                  <a:gd name="connsiteX2" fmla="*/ 0 w 74600"/>
                  <a:gd name="connsiteY2" fmla="*/ 92747 h 99946"/>
                  <a:gd name="connsiteX3" fmla="*/ 0 w 74600"/>
                  <a:gd name="connsiteY3" fmla="*/ 7199 h 99946"/>
                  <a:gd name="connsiteX4" fmla="*/ 7202 w 74600"/>
                  <a:gd name="connsiteY4" fmla="*/ 0 h 99946"/>
                  <a:gd name="connsiteX5" fmla="*/ 67363 w 74600"/>
                  <a:gd name="connsiteY5" fmla="*/ 0 h 99946"/>
                  <a:gd name="connsiteX6" fmla="*/ 74565 w 74600"/>
                  <a:gd name="connsiteY6" fmla="*/ 7199 h 99946"/>
                  <a:gd name="connsiteX7" fmla="*/ 74565 w 74600"/>
                  <a:gd name="connsiteY7" fmla="*/ 92747 h 99946"/>
                  <a:gd name="connsiteX8" fmla="*/ 67363 w 74600"/>
                  <a:gd name="connsiteY8" fmla="*/ 99947 h 99946"/>
                  <a:gd name="connsiteX9" fmla="*/ 14404 w 74600"/>
                  <a:gd name="connsiteY9" fmla="*/ 85124 h 99946"/>
                  <a:gd name="connsiteX10" fmla="*/ 60160 w 74600"/>
                  <a:gd name="connsiteY10" fmla="*/ 85124 h 99946"/>
                  <a:gd name="connsiteX11" fmla="*/ 60160 w 74600"/>
                  <a:gd name="connsiteY11" fmla="*/ 14399 h 99946"/>
                  <a:gd name="connsiteX12" fmla="*/ 14404 w 74600"/>
                  <a:gd name="connsiteY12" fmla="*/ 14399 h 99946"/>
                  <a:gd name="connsiteX13" fmla="*/ 14404 w 74600"/>
                  <a:gd name="connsiteY13" fmla="*/ 85124 h 9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00" h="99946">
                    <a:moveTo>
                      <a:pt x="67363" y="99947"/>
                    </a:moveTo>
                    <a:lnTo>
                      <a:pt x="7202" y="99947"/>
                    </a:lnTo>
                    <a:cubicBezTo>
                      <a:pt x="2965" y="99947"/>
                      <a:pt x="0" y="96559"/>
                      <a:pt x="0" y="92747"/>
                    </a:cubicBezTo>
                    <a:lnTo>
                      <a:pt x="0" y="7199"/>
                    </a:lnTo>
                    <a:cubicBezTo>
                      <a:pt x="0" y="3388"/>
                      <a:pt x="3389" y="0"/>
                      <a:pt x="7202" y="0"/>
                    </a:cubicBezTo>
                    <a:lnTo>
                      <a:pt x="67363" y="0"/>
                    </a:lnTo>
                    <a:cubicBezTo>
                      <a:pt x="71600" y="0"/>
                      <a:pt x="74565" y="3388"/>
                      <a:pt x="74565" y="7199"/>
                    </a:cubicBezTo>
                    <a:lnTo>
                      <a:pt x="74565" y="92747"/>
                    </a:lnTo>
                    <a:cubicBezTo>
                      <a:pt x="74989" y="96559"/>
                      <a:pt x="71600" y="99947"/>
                      <a:pt x="67363" y="99947"/>
                    </a:cubicBezTo>
                    <a:close/>
                    <a:moveTo>
                      <a:pt x="14404" y="85124"/>
                    </a:moveTo>
                    <a:lnTo>
                      <a:pt x="60160" y="85124"/>
                    </a:lnTo>
                    <a:lnTo>
                      <a:pt x="60160" y="14399"/>
                    </a:lnTo>
                    <a:lnTo>
                      <a:pt x="14404" y="14399"/>
                    </a:lnTo>
                    <a:lnTo>
                      <a:pt x="14404" y="85124"/>
                    </a:lnTo>
                    <a:close/>
                  </a:path>
                </a:pathLst>
              </a:custGeom>
              <a:grpFill/>
              <a:ln w="4233" cap="flat">
                <a:noFill/>
                <a:prstDash val="solid"/>
                <a:miter/>
              </a:ln>
            </p:spPr>
            <p:txBody>
              <a:bodyPr rtlCol="0" anchor="ctr"/>
              <a:lstStyle/>
              <a:p>
                <a:endParaRPr lang="en-US"/>
              </a:p>
            </p:txBody>
          </p:sp>
        </p:grpSp>
      </p:grpSp>
      <p:grpSp>
        <p:nvGrpSpPr>
          <p:cNvPr id="61" name="Graphic 3">
            <a:extLst>
              <a:ext uri="{FF2B5EF4-FFF2-40B4-BE49-F238E27FC236}">
                <a16:creationId xmlns:a16="http://schemas.microsoft.com/office/drawing/2014/main" id="{CDD1758C-56CC-973B-7BEA-60728EEF20A3}"/>
              </a:ext>
            </a:extLst>
          </p:cNvPr>
          <p:cNvGrpSpPr/>
          <p:nvPr/>
        </p:nvGrpSpPr>
        <p:grpSpPr>
          <a:xfrm>
            <a:off x="1232841" y="5147588"/>
            <a:ext cx="590213" cy="603659"/>
            <a:chOff x="6488295" y="5309031"/>
            <a:chExt cx="1083393" cy="1108075"/>
          </a:xfrm>
          <a:solidFill>
            <a:srgbClr val="F79037"/>
          </a:solidFill>
        </p:grpSpPr>
        <p:sp>
          <p:nvSpPr>
            <p:cNvPr id="62" name="Freeform 61">
              <a:extLst>
                <a:ext uri="{FF2B5EF4-FFF2-40B4-BE49-F238E27FC236}">
                  <a16:creationId xmlns:a16="http://schemas.microsoft.com/office/drawing/2014/main" id="{07CB89A2-6F79-F884-F382-260F30895F58}"/>
                </a:ext>
              </a:extLst>
            </p:cNvPr>
            <p:cNvSpPr/>
            <p:nvPr/>
          </p:nvSpPr>
          <p:spPr>
            <a:xfrm>
              <a:off x="7127359" y="5377600"/>
              <a:ext cx="397701" cy="323645"/>
            </a:xfrm>
            <a:custGeom>
              <a:avLst/>
              <a:gdLst>
                <a:gd name="connsiteX0" fmla="*/ 8229 w 397701"/>
                <a:gd name="connsiteY0" fmla="*/ 0 h 323645"/>
                <a:gd name="connsiteX1" fmla="*/ 0 w 397701"/>
                <a:gd name="connsiteY1" fmla="*/ 8228 h 323645"/>
                <a:gd name="connsiteX2" fmla="*/ 0 w 397701"/>
                <a:gd name="connsiteY2" fmla="*/ 271533 h 323645"/>
                <a:gd name="connsiteX3" fmla="*/ 8229 w 397701"/>
                <a:gd name="connsiteY3" fmla="*/ 279761 h 323645"/>
                <a:gd name="connsiteX4" fmla="*/ 60341 w 397701"/>
                <a:gd name="connsiteY4" fmla="*/ 279761 h 323645"/>
                <a:gd name="connsiteX5" fmla="*/ 82283 w 397701"/>
                <a:gd name="connsiteY5" fmla="*/ 298961 h 323645"/>
                <a:gd name="connsiteX6" fmla="*/ 87769 w 397701"/>
                <a:gd name="connsiteY6" fmla="*/ 323646 h 323645"/>
                <a:gd name="connsiteX7" fmla="*/ 139881 w 397701"/>
                <a:gd name="connsiteY7" fmla="*/ 285247 h 323645"/>
                <a:gd name="connsiteX8" fmla="*/ 153595 w 397701"/>
                <a:gd name="connsiteY8" fmla="*/ 279761 h 323645"/>
                <a:gd name="connsiteX9" fmla="*/ 389473 w 397701"/>
                <a:gd name="connsiteY9" fmla="*/ 279761 h 323645"/>
                <a:gd name="connsiteX10" fmla="*/ 397701 w 397701"/>
                <a:gd name="connsiteY10" fmla="*/ 271533 h 323645"/>
                <a:gd name="connsiteX11" fmla="*/ 397701 w 397701"/>
                <a:gd name="connsiteY11" fmla="*/ 8228 h 323645"/>
                <a:gd name="connsiteX12" fmla="*/ 389473 w 397701"/>
                <a:gd name="connsiteY12" fmla="*/ 0 h 323645"/>
                <a:gd name="connsiteX13" fmla="*/ 8229 w 397701"/>
                <a:gd name="connsiteY13" fmla="*/ 0 h 32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701" h="323645">
                  <a:moveTo>
                    <a:pt x="8229" y="0"/>
                  </a:moveTo>
                  <a:cubicBezTo>
                    <a:pt x="2743" y="0"/>
                    <a:pt x="0" y="2743"/>
                    <a:pt x="0" y="8228"/>
                  </a:cubicBezTo>
                  <a:lnTo>
                    <a:pt x="0" y="271533"/>
                  </a:lnTo>
                  <a:cubicBezTo>
                    <a:pt x="0" y="277019"/>
                    <a:pt x="2743" y="279761"/>
                    <a:pt x="8229" y="279761"/>
                  </a:cubicBezTo>
                  <a:lnTo>
                    <a:pt x="60341" y="279761"/>
                  </a:lnTo>
                  <a:cubicBezTo>
                    <a:pt x="71312" y="279761"/>
                    <a:pt x="79541" y="287990"/>
                    <a:pt x="82283" y="298961"/>
                  </a:cubicBezTo>
                  <a:lnTo>
                    <a:pt x="87769" y="323646"/>
                  </a:lnTo>
                  <a:lnTo>
                    <a:pt x="139881" y="285247"/>
                  </a:lnTo>
                  <a:cubicBezTo>
                    <a:pt x="142624" y="282504"/>
                    <a:pt x="148110" y="279761"/>
                    <a:pt x="153595" y="279761"/>
                  </a:cubicBezTo>
                  <a:lnTo>
                    <a:pt x="389473" y="279761"/>
                  </a:lnTo>
                  <a:cubicBezTo>
                    <a:pt x="394959" y="279761"/>
                    <a:pt x="397701" y="277019"/>
                    <a:pt x="397701" y="271533"/>
                  </a:cubicBezTo>
                  <a:lnTo>
                    <a:pt x="397701" y="8228"/>
                  </a:lnTo>
                  <a:cubicBezTo>
                    <a:pt x="397701" y="2743"/>
                    <a:pt x="394959" y="0"/>
                    <a:pt x="389473" y="0"/>
                  </a:cubicBezTo>
                  <a:lnTo>
                    <a:pt x="8229" y="0"/>
                  </a:lnTo>
                  <a:close/>
                </a:path>
              </a:pathLst>
            </a:custGeom>
            <a:solidFill>
              <a:srgbClr val="DD1470"/>
            </a:solidFill>
            <a:ln w="27426" cap="flat">
              <a:noFill/>
              <a:prstDash val="solid"/>
              <a:miter/>
            </a:ln>
          </p:spPr>
          <p:txBody>
            <a:bodyPr rtlCol="0" anchor="ctr"/>
            <a:lstStyle/>
            <a:p>
              <a:endParaRPr lang="en-US"/>
            </a:p>
          </p:txBody>
        </p:sp>
        <p:grpSp>
          <p:nvGrpSpPr>
            <p:cNvPr id="63" name="Graphic 3">
              <a:extLst>
                <a:ext uri="{FF2B5EF4-FFF2-40B4-BE49-F238E27FC236}">
                  <a16:creationId xmlns:a16="http://schemas.microsoft.com/office/drawing/2014/main" id="{91165389-C5D2-A8DC-E74F-8618F27ADC63}"/>
                </a:ext>
              </a:extLst>
            </p:cNvPr>
            <p:cNvGrpSpPr/>
            <p:nvPr/>
          </p:nvGrpSpPr>
          <p:grpSpPr>
            <a:xfrm>
              <a:off x="6488295" y="5309031"/>
              <a:ext cx="1083393" cy="1108075"/>
              <a:chOff x="6488295" y="5309031"/>
              <a:chExt cx="1083393" cy="1108075"/>
            </a:xfrm>
            <a:grpFill/>
          </p:grpSpPr>
          <p:sp>
            <p:nvSpPr>
              <p:cNvPr id="64" name="Freeform 63">
                <a:extLst>
                  <a:ext uri="{FF2B5EF4-FFF2-40B4-BE49-F238E27FC236}">
                    <a16:creationId xmlns:a16="http://schemas.microsoft.com/office/drawing/2014/main" id="{4B9DA5E6-D919-7893-1624-F609B1A190A8}"/>
                  </a:ext>
                </a:extLst>
              </p:cNvPr>
              <p:cNvSpPr/>
              <p:nvPr/>
            </p:nvSpPr>
            <p:spPr>
              <a:xfrm>
                <a:off x="6488295" y="5309031"/>
                <a:ext cx="647293" cy="1108075"/>
              </a:xfrm>
              <a:custGeom>
                <a:avLst/>
                <a:gdLst>
                  <a:gd name="connsiteX0" fmla="*/ 619866 w 647293"/>
                  <a:gd name="connsiteY0" fmla="*/ 573237 h 1108075"/>
                  <a:gd name="connsiteX1" fmla="*/ 551296 w 647293"/>
                  <a:gd name="connsiteY1" fmla="*/ 573237 h 1108075"/>
                  <a:gd name="connsiteX2" fmla="*/ 551296 w 647293"/>
                  <a:gd name="connsiteY2" fmla="*/ 425128 h 1108075"/>
                  <a:gd name="connsiteX3" fmla="*/ 438843 w 647293"/>
                  <a:gd name="connsiteY3" fmla="*/ 312675 h 1108075"/>
                  <a:gd name="connsiteX4" fmla="*/ 436100 w 647293"/>
                  <a:gd name="connsiteY4" fmla="*/ 312675 h 1108075"/>
                  <a:gd name="connsiteX5" fmla="*/ 499184 w 647293"/>
                  <a:gd name="connsiteY5" fmla="*/ 178280 h 1108075"/>
                  <a:gd name="connsiteX6" fmla="*/ 320904 w 647293"/>
                  <a:gd name="connsiteY6" fmla="*/ 0 h 1108075"/>
                  <a:gd name="connsiteX7" fmla="*/ 142624 w 647293"/>
                  <a:gd name="connsiteY7" fmla="*/ 178280 h 1108075"/>
                  <a:gd name="connsiteX8" fmla="*/ 205708 w 647293"/>
                  <a:gd name="connsiteY8" fmla="*/ 312675 h 1108075"/>
                  <a:gd name="connsiteX9" fmla="*/ 202965 w 647293"/>
                  <a:gd name="connsiteY9" fmla="*/ 312675 h 1108075"/>
                  <a:gd name="connsiteX10" fmla="*/ 90511 w 647293"/>
                  <a:gd name="connsiteY10" fmla="*/ 425128 h 1108075"/>
                  <a:gd name="connsiteX11" fmla="*/ 90511 w 647293"/>
                  <a:gd name="connsiteY11" fmla="*/ 573237 h 1108075"/>
                  <a:gd name="connsiteX12" fmla="*/ 21942 w 647293"/>
                  <a:gd name="connsiteY12" fmla="*/ 573237 h 1108075"/>
                  <a:gd name="connsiteX13" fmla="*/ 0 w 647293"/>
                  <a:gd name="connsiteY13" fmla="*/ 595179 h 1108075"/>
                  <a:gd name="connsiteX14" fmla="*/ 0 w 647293"/>
                  <a:gd name="connsiteY14" fmla="*/ 737803 h 1108075"/>
                  <a:gd name="connsiteX15" fmla="*/ 21942 w 647293"/>
                  <a:gd name="connsiteY15" fmla="*/ 759745 h 1108075"/>
                  <a:gd name="connsiteX16" fmla="*/ 57598 w 647293"/>
                  <a:gd name="connsiteY16" fmla="*/ 759745 h 1108075"/>
                  <a:gd name="connsiteX17" fmla="*/ 57598 w 647293"/>
                  <a:gd name="connsiteY17" fmla="*/ 1086134 h 1108075"/>
                  <a:gd name="connsiteX18" fmla="*/ 79540 w 647293"/>
                  <a:gd name="connsiteY18" fmla="*/ 1108076 h 1108075"/>
                  <a:gd name="connsiteX19" fmla="*/ 567753 w 647293"/>
                  <a:gd name="connsiteY19" fmla="*/ 1108076 h 1108075"/>
                  <a:gd name="connsiteX20" fmla="*/ 589695 w 647293"/>
                  <a:gd name="connsiteY20" fmla="*/ 1086134 h 1108075"/>
                  <a:gd name="connsiteX21" fmla="*/ 589695 w 647293"/>
                  <a:gd name="connsiteY21" fmla="*/ 759745 h 1108075"/>
                  <a:gd name="connsiteX22" fmla="*/ 625351 w 647293"/>
                  <a:gd name="connsiteY22" fmla="*/ 759745 h 1108075"/>
                  <a:gd name="connsiteX23" fmla="*/ 647293 w 647293"/>
                  <a:gd name="connsiteY23" fmla="*/ 737803 h 1108075"/>
                  <a:gd name="connsiteX24" fmla="*/ 647293 w 647293"/>
                  <a:gd name="connsiteY24" fmla="*/ 595179 h 1108075"/>
                  <a:gd name="connsiteX25" fmla="*/ 619866 w 647293"/>
                  <a:gd name="connsiteY25" fmla="*/ 573237 h 1108075"/>
                  <a:gd name="connsiteX26" fmla="*/ 619866 w 647293"/>
                  <a:gd name="connsiteY26" fmla="*/ 573237 h 1108075"/>
                  <a:gd name="connsiteX27" fmla="*/ 183766 w 647293"/>
                  <a:gd name="connsiteY27" fmla="*/ 178280 h 1108075"/>
                  <a:gd name="connsiteX28" fmla="*/ 318161 w 647293"/>
                  <a:gd name="connsiteY28" fmla="*/ 43884 h 1108075"/>
                  <a:gd name="connsiteX29" fmla="*/ 452557 w 647293"/>
                  <a:gd name="connsiteY29" fmla="*/ 178280 h 1108075"/>
                  <a:gd name="connsiteX30" fmla="*/ 318161 w 647293"/>
                  <a:gd name="connsiteY30" fmla="*/ 312675 h 1108075"/>
                  <a:gd name="connsiteX31" fmla="*/ 183766 w 647293"/>
                  <a:gd name="connsiteY31" fmla="*/ 178280 h 1108075"/>
                  <a:gd name="connsiteX32" fmla="*/ 183766 w 647293"/>
                  <a:gd name="connsiteY32" fmla="*/ 178280 h 1108075"/>
                  <a:gd name="connsiteX33" fmla="*/ 131653 w 647293"/>
                  <a:gd name="connsiteY33" fmla="*/ 425128 h 1108075"/>
                  <a:gd name="connsiteX34" fmla="*/ 200222 w 647293"/>
                  <a:gd name="connsiteY34" fmla="*/ 356559 h 1108075"/>
                  <a:gd name="connsiteX35" fmla="*/ 438843 w 647293"/>
                  <a:gd name="connsiteY35" fmla="*/ 356559 h 1108075"/>
                  <a:gd name="connsiteX36" fmla="*/ 507412 w 647293"/>
                  <a:gd name="connsiteY36" fmla="*/ 425128 h 1108075"/>
                  <a:gd name="connsiteX37" fmla="*/ 507412 w 647293"/>
                  <a:gd name="connsiteY37" fmla="*/ 573237 h 1108075"/>
                  <a:gd name="connsiteX38" fmla="*/ 131653 w 647293"/>
                  <a:gd name="connsiteY38" fmla="*/ 573237 h 1108075"/>
                  <a:gd name="connsiteX39" fmla="*/ 131653 w 647293"/>
                  <a:gd name="connsiteY39" fmla="*/ 425128 h 1108075"/>
                  <a:gd name="connsiteX40" fmla="*/ 597923 w 647293"/>
                  <a:gd name="connsiteY40" fmla="*/ 715861 h 1108075"/>
                  <a:gd name="connsiteX41" fmla="*/ 425129 w 647293"/>
                  <a:gd name="connsiteY41" fmla="*/ 715861 h 1108075"/>
                  <a:gd name="connsiteX42" fmla="*/ 403187 w 647293"/>
                  <a:gd name="connsiteY42" fmla="*/ 737803 h 1108075"/>
                  <a:gd name="connsiteX43" fmla="*/ 425129 w 647293"/>
                  <a:gd name="connsiteY43" fmla="*/ 759745 h 1108075"/>
                  <a:gd name="connsiteX44" fmla="*/ 540326 w 647293"/>
                  <a:gd name="connsiteY44" fmla="*/ 759745 h 1108075"/>
                  <a:gd name="connsiteX45" fmla="*/ 540326 w 647293"/>
                  <a:gd name="connsiteY45" fmla="*/ 1064191 h 1108075"/>
                  <a:gd name="connsiteX46" fmla="*/ 95997 w 647293"/>
                  <a:gd name="connsiteY46" fmla="*/ 1064191 h 1108075"/>
                  <a:gd name="connsiteX47" fmla="*/ 95997 w 647293"/>
                  <a:gd name="connsiteY47" fmla="*/ 759745 h 1108075"/>
                  <a:gd name="connsiteX48" fmla="*/ 230392 w 647293"/>
                  <a:gd name="connsiteY48" fmla="*/ 759745 h 1108075"/>
                  <a:gd name="connsiteX49" fmla="*/ 252335 w 647293"/>
                  <a:gd name="connsiteY49" fmla="*/ 737803 h 1108075"/>
                  <a:gd name="connsiteX50" fmla="*/ 230392 w 647293"/>
                  <a:gd name="connsiteY50" fmla="*/ 715861 h 1108075"/>
                  <a:gd name="connsiteX51" fmla="*/ 41142 w 647293"/>
                  <a:gd name="connsiteY51" fmla="*/ 715861 h 1108075"/>
                  <a:gd name="connsiteX52" fmla="*/ 41142 w 647293"/>
                  <a:gd name="connsiteY52" fmla="*/ 617122 h 1108075"/>
                  <a:gd name="connsiteX53" fmla="*/ 597923 w 647293"/>
                  <a:gd name="connsiteY53" fmla="*/ 617122 h 1108075"/>
                  <a:gd name="connsiteX54" fmla="*/ 597923 w 647293"/>
                  <a:gd name="connsiteY54" fmla="*/ 715861 h 110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47293" h="1108075">
                    <a:moveTo>
                      <a:pt x="619866" y="573237"/>
                    </a:moveTo>
                    <a:lnTo>
                      <a:pt x="551296" y="573237"/>
                    </a:lnTo>
                    <a:lnTo>
                      <a:pt x="551296" y="425128"/>
                    </a:lnTo>
                    <a:cubicBezTo>
                      <a:pt x="551296" y="364787"/>
                      <a:pt x="501926" y="312675"/>
                      <a:pt x="438843" y="312675"/>
                    </a:cubicBezTo>
                    <a:lnTo>
                      <a:pt x="436100" y="312675"/>
                    </a:lnTo>
                    <a:cubicBezTo>
                      <a:pt x="474498" y="279761"/>
                      <a:pt x="499184" y="230392"/>
                      <a:pt x="499184" y="178280"/>
                    </a:cubicBezTo>
                    <a:cubicBezTo>
                      <a:pt x="499184" y="79540"/>
                      <a:pt x="419643" y="0"/>
                      <a:pt x="320904" y="0"/>
                    </a:cubicBezTo>
                    <a:cubicBezTo>
                      <a:pt x="222164" y="0"/>
                      <a:pt x="142624" y="79540"/>
                      <a:pt x="142624" y="178280"/>
                    </a:cubicBezTo>
                    <a:cubicBezTo>
                      <a:pt x="142624" y="233135"/>
                      <a:pt x="167309" y="279761"/>
                      <a:pt x="205708" y="312675"/>
                    </a:cubicBezTo>
                    <a:lnTo>
                      <a:pt x="202965" y="312675"/>
                    </a:lnTo>
                    <a:cubicBezTo>
                      <a:pt x="142624" y="312675"/>
                      <a:pt x="90511" y="362044"/>
                      <a:pt x="90511" y="425128"/>
                    </a:cubicBezTo>
                    <a:lnTo>
                      <a:pt x="90511" y="573237"/>
                    </a:lnTo>
                    <a:lnTo>
                      <a:pt x="21942" y="573237"/>
                    </a:lnTo>
                    <a:cubicBezTo>
                      <a:pt x="10971" y="573237"/>
                      <a:pt x="0" y="584208"/>
                      <a:pt x="0" y="595179"/>
                    </a:cubicBezTo>
                    <a:lnTo>
                      <a:pt x="0" y="737803"/>
                    </a:lnTo>
                    <a:cubicBezTo>
                      <a:pt x="0" y="748774"/>
                      <a:pt x="10971" y="759745"/>
                      <a:pt x="21942" y="759745"/>
                    </a:cubicBezTo>
                    <a:lnTo>
                      <a:pt x="57598" y="759745"/>
                    </a:lnTo>
                    <a:lnTo>
                      <a:pt x="57598" y="1086134"/>
                    </a:lnTo>
                    <a:cubicBezTo>
                      <a:pt x="57598" y="1097105"/>
                      <a:pt x="68569" y="1108076"/>
                      <a:pt x="79540" y="1108076"/>
                    </a:cubicBezTo>
                    <a:lnTo>
                      <a:pt x="567753" y="1108076"/>
                    </a:lnTo>
                    <a:cubicBezTo>
                      <a:pt x="578724" y="1108076"/>
                      <a:pt x="589695" y="1097105"/>
                      <a:pt x="589695" y="1086134"/>
                    </a:cubicBezTo>
                    <a:lnTo>
                      <a:pt x="589695" y="759745"/>
                    </a:lnTo>
                    <a:lnTo>
                      <a:pt x="625351" y="759745"/>
                    </a:lnTo>
                    <a:cubicBezTo>
                      <a:pt x="636322" y="759745"/>
                      <a:pt x="647293" y="748774"/>
                      <a:pt x="647293" y="737803"/>
                    </a:cubicBezTo>
                    <a:lnTo>
                      <a:pt x="647293" y="595179"/>
                    </a:lnTo>
                    <a:cubicBezTo>
                      <a:pt x="641807" y="584208"/>
                      <a:pt x="630837" y="573237"/>
                      <a:pt x="619866" y="573237"/>
                    </a:cubicBezTo>
                    <a:lnTo>
                      <a:pt x="619866" y="573237"/>
                    </a:lnTo>
                    <a:close/>
                    <a:moveTo>
                      <a:pt x="183766" y="178280"/>
                    </a:moveTo>
                    <a:cubicBezTo>
                      <a:pt x="183766" y="104225"/>
                      <a:pt x="244106" y="43884"/>
                      <a:pt x="318161" y="43884"/>
                    </a:cubicBezTo>
                    <a:cubicBezTo>
                      <a:pt x="392215" y="43884"/>
                      <a:pt x="452557" y="104225"/>
                      <a:pt x="452557" y="178280"/>
                    </a:cubicBezTo>
                    <a:cubicBezTo>
                      <a:pt x="452557" y="252334"/>
                      <a:pt x="392215" y="312675"/>
                      <a:pt x="318161" y="312675"/>
                    </a:cubicBezTo>
                    <a:cubicBezTo>
                      <a:pt x="244106" y="312675"/>
                      <a:pt x="183766" y="252334"/>
                      <a:pt x="183766" y="178280"/>
                    </a:cubicBezTo>
                    <a:lnTo>
                      <a:pt x="183766" y="178280"/>
                    </a:lnTo>
                    <a:close/>
                    <a:moveTo>
                      <a:pt x="131653" y="425128"/>
                    </a:moveTo>
                    <a:cubicBezTo>
                      <a:pt x="131653" y="386730"/>
                      <a:pt x="161823" y="356559"/>
                      <a:pt x="200222" y="356559"/>
                    </a:cubicBezTo>
                    <a:lnTo>
                      <a:pt x="438843" y="356559"/>
                    </a:lnTo>
                    <a:cubicBezTo>
                      <a:pt x="477241" y="356559"/>
                      <a:pt x="507412" y="386730"/>
                      <a:pt x="507412" y="425128"/>
                    </a:cubicBezTo>
                    <a:lnTo>
                      <a:pt x="507412" y="573237"/>
                    </a:lnTo>
                    <a:lnTo>
                      <a:pt x="131653" y="573237"/>
                    </a:lnTo>
                    <a:lnTo>
                      <a:pt x="131653" y="425128"/>
                    </a:lnTo>
                    <a:close/>
                    <a:moveTo>
                      <a:pt x="597923" y="715861"/>
                    </a:moveTo>
                    <a:lnTo>
                      <a:pt x="425129" y="715861"/>
                    </a:lnTo>
                    <a:cubicBezTo>
                      <a:pt x="414158" y="715861"/>
                      <a:pt x="403187" y="726832"/>
                      <a:pt x="403187" y="737803"/>
                    </a:cubicBezTo>
                    <a:cubicBezTo>
                      <a:pt x="403187" y="748774"/>
                      <a:pt x="414158" y="759745"/>
                      <a:pt x="425129" y="759745"/>
                    </a:cubicBezTo>
                    <a:lnTo>
                      <a:pt x="540326" y="759745"/>
                    </a:lnTo>
                    <a:lnTo>
                      <a:pt x="540326" y="1064191"/>
                    </a:lnTo>
                    <a:lnTo>
                      <a:pt x="95997" y="1064191"/>
                    </a:lnTo>
                    <a:lnTo>
                      <a:pt x="95997" y="759745"/>
                    </a:lnTo>
                    <a:lnTo>
                      <a:pt x="230392" y="759745"/>
                    </a:lnTo>
                    <a:cubicBezTo>
                      <a:pt x="241363" y="759745"/>
                      <a:pt x="252335" y="748774"/>
                      <a:pt x="252335" y="737803"/>
                    </a:cubicBezTo>
                    <a:cubicBezTo>
                      <a:pt x="252335" y="726832"/>
                      <a:pt x="241363" y="715861"/>
                      <a:pt x="230392" y="715861"/>
                    </a:cubicBezTo>
                    <a:lnTo>
                      <a:pt x="41142" y="715861"/>
                    </a:lnTo>
                    <a:lnTo>
                      <a:pt x="41142" y="617122"/>
                    </a:lnTo>
                    <a:lnTo>
                      <a:pt x="597923" y="617122"/>
                    </a:lnTo>
                    <a:lnTo>
                      <a:pt x="597923" y="715861"/>
                    </a:lnTo>
                    <a:close/>
                  </a:path>
                </a:pathLst>
              </a:custGeom>
              <a:grpFill/>
              <a:ln w="27426"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26D22F7D-AA0D-7FEA-052D-BC4F7F1DDAD7}"/>
                  </a:ext>
                </a:extLst>
              </p:cNvPr>
              <p:cNvSpPr/>
              <p:nvPr/>
            </p:nvSpPr>
            <p:spPr>
              <a:xfrm>
                <a:off x="6797152" y="6025833"/>
                <a:ext cx="42217" cy="42942"/>
              </a:xfrm>
              <a:custGeom>
                <a:avLst/>
                <a:gdLst>
                  <a:gd name="connsiteX0" fmla="*/ 20275 w 42217"/>
                  <a:gd name="connsiteY0" fmla="*/ 42943 h 42942"/>
                  <a:gd name="connsiteX1" fmla="*/ 1076 w 42217"/>
                  <a:gd name="connsiteY1" fmla="*/ 29229 h 42942"/>
                  <a:gd name="connsiteX2" fmla="*/ 6562 w 42217"/>
                  <a:gd name="connsiteY2" fmla="*/ 4544 h 42942"/>
                  <a:gd name="connsiteX3" fmla="*/ 31246 w 42217"/>
                  <a:gd name="connsiteY3" fmla="*/ 1801 h 42942"/>
                  <a:gd name="connsiteX4" fmla="*/ 42217 w 42217"/>
                  <a:gd name="connsiteY4" fmla="*/ 23744 h 42942"/>
                  <a:gd name="connsiteX5" fmla="*/ 20275 w 42217"/>
                  <a:gd name="connsiteY5" fmla="*/ 42943 h 42942"/>
                  <a:gd name="connsiteX6" fmla="*/ 20275 w 42217"/>
                  <a:gd name="connsiteY6" fmla="*/ 42943 h 4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17" h="42942">
                    <a:moveTo>
                      <a:pt x="20275" y="42943"/>
                    </a:moveTo>
                    <a:cubicBezTo>
                      <a:pt x="12047" y="42943"/>
                      <a:pt x="3819" y="37458"/>
                      <a:pt x="1076" y="29229"/>
                    </a:cubicBezTo>
                    <a:cubicBezTo>
                      <a:pt x="-1666" y="21001"/>
                      <a:pt x="1076" y="10030"/>
                      <a:pt x="6562" y="4544"/>
                    </a:cubicBezTo>
                    <a:cubicBezTo>
                      <a:pt x="14790" y="-941"/>
                      <a:pt x="23018" y="-941"/>
                      <a:pt x="31246" y="1801"/>
                    </a:cubicBezTo>
                    <a:cubicBezTo>
                      <a:pt x="39475" y="7287"/>
                      <a:pt x="42217" y="15515"/>
                      <a:pt x="42217" y="23744"/>
                    </a:cubicBezTo>
                    <a:cubicBezTo>
                      <a:pt x="39475" y="34715"/>
                      <a:pt x="28503" y="42943"/>
                      <a:pt x="20275" y="42943"/>
                    </a:cubicBezTo>
                    <a:lnTo>
                      <a:pt x="20275" y="42943"/>
                    </a:lnTo>
                    <a:close/>
                  </a:path>
                </a:pathLst>
              </a:custGeom>
              <a:grpFill/>
              <a:ln w="2742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8DE6FF1-0B4F-4EE2-40A3-76F3449A639B}"/>
                  </a:ext>
                </a:extLst>
              </p:cNvPr>
              <p:cNvSpPr/>
              <p:nvPr/>
            </p:nvSpPr>
            <p:spPr>
              <a:xfrm>
                <a:off x="7184958" y="5479081"/>
                <a:ext cx="287990" cy="43884"/>
              </a:xfrm>
              <a:custGeom>
                <a:avLst/>
                <a:gdLst>
                  <a:gd name="connsiteX0" fmla="*/ 266049 w 287990"/>
                  <a:gd name="connsiteY0" fmla="*/ 43884 h 43884"/>
                  <a:gd name="connsiteX1" fmla="*/ 21943 w 287990"/>
                  <a:gd name="connsiteY1" fmla="*/ 43884 h 43884"/>
                  <a:gd name="connsiteX2" fmla="*/ 0 w 287990"/>
                  <a:gd name="connsiteY2" fmla="*/ 21943 h 43884"/>
                  <a:gd name="connsiteX3" fmla="*/ 21943 w 287990"/>
                  <a:gd name="connsiteY3" fmla="*/ 0 h 43884"/>
                  <a:gd name="connsiteX4" fmla="*/ 266049 w 287990"/>
                  <a:gd name="connsiteY4" fmla="*/ 0 h 43884"/>
                  <a:gd name="connsiteX5" fmla="*/ 287991 w 287990"/>
                  <a:gd name="connsiteY5" fmla="*/ 21943 h 43884"/>
                  <a:gd name="connsiteX6" fmla="*/ 266049 w 287990"/>
                  <a:gd name="connsiteY6" fmla="*/ 43884 h 43884"/>
                  <a:gd name="connsiteX7" fmla="*/ 266049 w 287990"/>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990" h="43884">
                    <a:moveTo>
                      <a:pt x="266049" y="43884"/>
                    </a:moveTo>
                    <a:lnTo>
                      <a:pt x="21943" y="43884"/>
                    </a:lnTo>
                    <a:cubicBezTo>
                      <a:pt x="10971" y="43884"/>
                      <a:pt x="0" y="32913"/>
                      <a:pt x="0" y="21943"/>
                    </a:cubicBezTo>
                    <a:cubicBezTo>
                      <a:pt x="0" y="10972"/>
                      <a:pt x="10971" y="0"/>
                      <a:pt x="21943" y="0"/>
                    </a:cubicBezTo>
                    <a:lnTo>
                      <a:pt x="266049" y="0"/>
                    </a:lnTo>
                    <a:cubicBezTo>
                      <a:pt x="277020" y="0"/>
                      <a:pt x="287991" y="10972"/>
                      <a:pt x="287991" y="21943"/>
                    </a:cubicBezTo>
                    <a:cubicBezTo>
                      <a:pt x="287991" y="32913"/>
                      <a:pt x="279763" y="43884"/>
                      <a:pt x="266049" y="43884"/>
                    </a:cubicBezTo>
                    <a:lnTo>
                      <a:pt x="266049" y="43884"/>
                    </a:lnTo>
                    <a:close/>
                  </a:path>
                </a:pathLst>
              </a:custGeom>
              <a:grpFill/>
              <a:ln w="2742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8B0949F4-B49C-85AD-83D9-56D41D8E1095}"/>
                  </a:ext>
                </a:extLst>
              </p:cNvPr>
              <p:cNvSpPr/>
              <p:nvPr/>
            </p:nvSpPr>
            <p:spPr>
              <a:xfrm>
                <a:off x="7184958" y="5569593"/>
                <a:ext cx="287990" cy="43884"/>
              </a:xfrm>
              <a:custGeom>
                <a:avLst/>
                <a:gdLst>
                  <a:gd name="connsiteX0" fmla="*/ 266049 w 287990"/>
                  <a:gd name="connsiteY0" fmla="*/ 43884 h 43884"/>
                  <a:gd name="connsiteX1" fmla="*/ 21943 w 287990"/>
                  <a:gd name="connsiteY1" fmla="*/ 43884 h 43884"/>
                  <a:gd name="connsiteX2" fmla="*/ 0 w 287990"/>
                  <a:gd name="connsiteY2" fmla="*/ 21942 h 43884"/>
                  <a:gd name="connsiteX3" fmla="*/ 21943 w 287990"/>
                  <a:gd name="connsiteY3" fmla="*/ 0 h 43884"/>
                  <a:gd name="connsiteX4" fmla="*/ 266049 w 287990"/>
                  <a:gd name="connsiteY4" fmla="*/ 0 h 43884"/>
                  <a:gd name="connsiteX5" fmla="*/ 287991 w 287990"/>
                  <a:gd name="connsiteY5" fmla="*/ 21942 h 43884"/>
                  <a:gd name="connsiteX6" fmla="*/ 266049 w 287990"/>
                  <a:gd name="connsiteY6" fmla="*/ 43884 h 43884"/>
                  <a:gd name="connsiteX7" fmla="*/ 266049 w 287990"/>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990" h="43884">
                    <a:moveTo>
                      <a:pt x="266049" y="43884"/>
                    </a:moveTo>
                    <a:lnTo>
                      <a:pt x="21943" y="43884"/>
                    </a:lnTo>
                    <a:cubicBezTo>
                      <a:pt x="10971" y="43884"/>
                      <a:pt x="0" y="32913"/>
                      <a:pt x="0" y="21942"/>
                    </a:cubicBezTo>
                    <a:cubicBezTo>
                      <a:pt x="0" y="10971"/>
                      <a:pt x="10971" y="0"/>
                      <a:pt x="21943" y="0"/>
                    </a:cubicBezTo>
                    <a:lnTo>
                      <a:pt x="266049" y="0"/>
                    </a:lnTo>
                    <a:cubicBezTo>
                      <a:pt x="277020" y="0"/>
                      <a:pt x="287991" y="10971"/>
                      <a:pt x="287991" y="21942"/>
                    </a:cubicBezTo>
                    <a:cubicBezTo>
                      <a:pt x="287991" y="35656"/>
                      <a:pt x="279763" y="43884"/>
                      <a:pt x="266049" y="43884"/>
                    </a:cubicBezTo>
                    <a:lnTo>
                      <a:pt x="266049" y="43884"/>
                    </a:lnTo>
                    <a:close/>
                  </a:path>
                </a:pathLst>
              </a:custGeom>
              <a:grpFill/>
              <a:ln w="2742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C2CA86B2-2AD3-AFC4-5D0F-4CBDDDD492F6}"/>
                  </a:ext>
                </a:extLst>
              </p:cNvPr>
              <p:cNvSpPr/>
              <p:nvPr/>
            </p:nvSpPr>
            <p:spPr>
              <a:xfrm>
                <a:off x="7088961" y="5363886"/>
                <a:ext cx="482727" cy="427871"/>
              </a:xfrm>
              <a:custGeom>
                <a:avLst/>
                <a:gdLst>
                  <a:gd name="connsiteX0" fmla="*/ 115197 w 482727"/>
                  <a:gd name="connsiteY0" fmla="*/ 427871 h 427871"/>
                  <a:gd name="connsiteX1" fmla="*/ 106968 w 482727"/>
                  <a:gd name="connsiteY1" fmla="*/ 425128 h 427871"/>
                  <a:gd name="connsiteX2" fmla="*/ 93254 w 482727"/>
                  <a:gd name="connsiteY2" fmla="*/ 408671 h 427871"/>
                  <a:gd name="connsiteX3" fmla="*/ 85026 w 482727"/>
                  <a:gd name="connsiteY3" fmla="*/ 367530 h 427871"/>
                  <a:gd name="connsiteX4" fmla="*/ 52112 w 482727"/>
                  <a:gd name="connsiteY4" fmla="*/ 367530 h 427871"/>
                  <a:gd name="connsiteX5" fmla="*/ 0 w 482727"/>
                  <a:gd name="connsiteY5" fmla="*/ 315418 h 427871"/>
                  <a:gd name="connsiteX6" fmla="*/ 0 w 482727"/>
                  <a:gd name="connsiteY6" fmla="*/ 52112 h 427871"/>
                  <a:gd name="connsiteX7" fmla="*/ 52112 w 482727"/>
                  <a:gd name="connsiteY7" fmla="*/ 0 h 427871"/>
                  <a:gd name="connsiteX8" fmla="*/ 430615 w 482727"/>
                  <a:gd name="connsiteY8" fmla="*/ 0 h 427871"/>
                  <a:gd name="connsiteX9" fmla="*/ 482727 w 482727"/>
                  <a:gd name="connsiteY9" fmla="*/ 52112 h 427871"/>
                  <a:gd name="connsiteX10" fmla="*/ 482727 w 482727"/>
                  <a:gd name="connsiteY10" fmla="*/ 315418 h 427871"/>
                  <a:gd name="connsiteX11" fmla="*/ 430615 w 482727"/>
                  <a:gd name="connsiteY11" fmla="*/ 367530 h 427871"/>
                  <a:gd name="connsiteX12" fmla="*/ 202965 w 482727"/>
                  <a:gd name="connsiteY12" fmla="*/ 367530 h 427871"/>
                  <a:gd name="connsiteX13" fmla="*/ 126167 w 482727"/>
                  <a:gd name="connsiteY13" fmla="*/ 422385 h 427871"/>
                  <a:gd name="connsiteX14" fmla="*/ 115197 w 482727"/>
                  <a:gd name="connsiteY14" fmla="*/ 427871 h 427871"/>
                  <a:gd name="connsiteX15" fmla="*/ 115197 w 482727"/>
                  <a:gd name="connsiteY15" fmla="*/ 427871 h 427871"/>
                  <a:gd name="connsiteX16" fmla="*/ 52112 w 482727"/>
                  <a:gd name="connsiteY16" fmla="*/ 43884 h 427871"/>
                  <a:gd name="connsiteX17" fmla="*/ 43884 w 482727"/>
                  <a:gd name="connsiteY17" fmla="*/ 52112 h 427871"/>
                  <a:gd name="connsiteX18" fmla="*/ 43884 w 482727"/>
                  <a:gd name="connsiteY18" fmla="*/ 315418 h 427871"/>
                  <a:gd name="connsiteX19" fmla="*/ 52112 w 482727"/>
                  <a:gd name="connsiteY19" fmla="*/ 323646 h 427871"/>
                  <a:gd name="connsiteX20" fmla="*/ 104226 w 482727"/>
                  <a:gd name="connsiteY20" fmla="*/ 323646 h 427871"/>
                  <a:gd name="connsiteX21" fmla="*/ 126167 w 482727"/>
                  <a:gd name="connsiteY21" fmla="*/ 342845 h 427871"/>
                  <a:gd name="connsiteX22" fmla="*/ 131653 w 482727"/>
                  <a:gd name="connsiteY22" fmla="*/ 367530 h 427871"/>
                  <a:gd name="connsiteX23" fmla="*/ 183766 w 482727"/>
                  <a:gd name="connsiteY23" fmla="*/ 329131 h 427871"/>
                  <a:gd name="connsiteX24" fmla="*/ 197480 w 482727"/>
                  <a:gd name="connsiteY24" fmla="*/ 323646 h 427871"/>
                  <a:gd name="connsiteX25" fmla="*/ 433358 w 482727"/>
                  <a:gd name="connsiteY25" fmla="*/ 323646 h 427871"/>
                  <a:gd name="connsiteX26" fmla="*/ 441586 w 482727"/>
                  <a:gd name="connsiteY26" fmla="*/ 315418 h 427871"/>
                  <a:gd name="connsiteX27" fmla="*/ 441586 w 482727"/>
                  <a:gd name="connsiteY27" fmla="*/ 52112 h 427871"/>
                  <a:gd name="connsiteX28" fmla="*/ 433358 w 482727"/>
                  <a:gd name="connsiteY28" fmla="*/ 43884 h 427871"/>
                  <a:gd name="connsiteX29" fmla="*/ 52112 w 482727"/>
                  <a:gd name="connsiteY29" fmla="*/ 43884 h 42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2727" h="427871">
                    <a:moveTo>
                      <a:pt x="115197" y="427871"/>
                    </a:moveTo>
                    <a:cubicBezTo>
                      <a:pt x="112454" y="427871"/>
                      <a:pt x="109711" y="427871"/>
                      <a:pt x="106968" y="425128"/>
                    </a:cubicBezTo>
                    <a:cubicBezTo>
                      <a:pt x="98740" y="422385"/>
                      <a:pt x="95997" y="416899"/>
                      <a:pt x="93254" y="408671"/>
                    </a:cubicBezTo>
                    <a:lnTo>
                      <a:pt x="85026" y="367530"/>
                    </a:lnTo>
                    <a:lnTo>
                      <a:pt x="52112" y="367530"/>
                    </a:lnTo>
                    <a:cubicBezTo>
                      <a:pt x="24685" y="367530"/>
                      <a:pt x="0" y="342845"/>
                      <a:pt x="0" y="315418"/>
                    </a:cubicBezTo>
                    <a:lnTo>
                      <a:pt x="0" y="52112"/>
                    </a:lnTo>
                    <a:cubicBezTo>
                      <a:pt x="0" y="24685"/>
                      <a:pt x="24685" y="0"/>
                      <a:pt x="52112" y="0"/>
                    </a:cubicBezTo>
                    <a:lnTo>
                      <a:pt x="430615" y="0"/>
                    </a:lnTo>
                    <a:cubicBezTo>
                      <a:pt x="458042" y="0"/>
                      <a:pt x="482727" y="24685"/>
                      <a:pt x="482727" y="52112"/>
                    </a:cubicBezTo>
                    <a:lnTo>
                      <a:pt x="482727" y="315418"/>
                    </a:lnTo>
                    <a:cubicBezTo>
                      <a:pt x="482727" y="342845"/>
                      <a:pt x="458042" y="367530"/>
                      <a:pt x="430615" y="367530"/>
                    </a:cubicBezTo>
                    <a:lnTo>
                      <a:pt x="202965" y="367530"/>
                    </a:lnTo>
                    <a:lnTo>
                      <a:pt x="126167" y="422385"/>
                    </a:lnTo>
                    <a:cubicBezTo>
                      <a:pt x="123425" y="425128"/>
                      <a:pt x="120682" y="427871"/>
                      <a:pt x="115197" y="427871"/>
                    </a:cubicBezTo>
                    <a:lnTo>
                      <a:pt x="115197" y="427871"/>
                    </a:lnTo>
                    <a:close/>
                    <a:moveTo>
                      <a:pt x="52112" y="43884"/>
                    </a:moveTo>
                    <a:cubicBezTo>
                      <a:pt x="46627" y="43884"/>
                      <a:pt x="43884" y="46626"/>
                      <a:pt x="43884" y="52112"/>
                    </a:cubicBezTo>
                    <a:lnTo>
                      <a:pt x="43884" y="315418"/>
                    </a:lnTo>
                    <a:cubicBezTo>
                      <a:pt x="43884" y="320903"/>
                      <a:pt x="46627" y="323646"/>
                      <a:pt x="52112" y="323646"/>
                    </a:cubicBezTo>
                    <a:lnTo>
                      <a:pt x="104226" y="323646"/>
                    </a:lnTo>
                    <a:cubicBezTo>
                      <a:pt x="115197" y="323646"/>
                      <a:pt x="123425" y="331874"/>
                      <a:pt x="126167" y="342845"/>
                    </a:cubicBezTo>
                    <a:lnTo>
                      <a:pt x="131653" y="367530"/>
                    </a:lnTo>
                    <a:lnTo>
                      <a:pt x="183766" y="329131"/>
                    </a:lnTo>
                    <a:cubicBezTo>
                      <a:pt x="186509" y="326389"/>
                      <a:pt x="191994" y="323646"/>
                      <a:pt x="197480" y="323646"/>
                    </a:cubicBezTo>
                    <a:lnTo>
                      <a:pt x="433358" y="323646"/>
                    </a:lnTo>
                    <a:cubicBezTo>
                      <a:pt x="438843" y="323646"/>
                      <a:pt x="441586" y="320903"/>
                      <a:pt x="441586" y="315418"/>
                    </a:cubicBezTo>
                    <a:lnTo>
                      <a:pt x="441586" y="52112"/>
                    </a:lnTo>
                    <a:cubicBezTo>
                      <a:pt x="441586" y="46626"/>
                      <a:pt x="438843" y="43884"/>
                      <a:pt x="433358" y="43884"/>
                    </a:cubicBezTo>
                    <a:lnTo>
                      <a:pt x="52112" y="43884"/>
                    </a:lnTo>
                    <a:close/>
                  </a:path>
                </a:pathLst>
              </a:custGeom>
              <a:grpFill/>
              <a:ln w="27426" cap="flat">
                <a:noFill/>
                <a:prstDash val="solid"/>
                <a:miter/>
              </a:ln>
            </p:spPr>
            <p:txBody>
              <a:bodyPr rtlCol="0" anchor="ctr"/>
              <a:lstStyle/>
              <a:p>
                <a:endParaRPr lang="en-US"/>
              </a:p>
            </p:txBody>
          </p:sp>
        </p:grpSp>
      </p:grpSp>
      <p:grpSp>
        <p:nvGrpSpPr>
          <p:cNvPr id="69" name="Graphic 3">
            <a:extLst>
              <a:ext uri="{FF2B5EF4-FFF2-40B4-BE49-F238E27FC236}">
                <a16:creationId xmlns:a16="http://schemas.microsoft.com/office/drawing/2014/main" id="{B745B6E0-45AE-7C75-F84C-2D5C504E54BE}"/>
              </a:ext>
            </a:extLst>
          </p:cNvPr>
          <p:cNvGrpSpPr/>
          <p:nvPr/>
        </p:nvGrpSpPr>
        <p:grpSpPr>
          <a:xfrm>
            <a:off x="1176046" y="5899413"/>
            <a:ext cx="703802" cy="512702"/>
            <a:chOff x="2616673" y="2155292"/>
            <a:chExt cx="1242473" cy="905111"/>
          </a:xfrm>
          <a:solidFill>
            <a:srgbClr val="F79037"/>
          </a:solidFill>
        </p:grpSpPr>
        <p:sp>
          <p:nvSpPr>
            <p:cNvPr id="70" name="Freeform 69">
              <a:extLst>
                <a:ext uri="{FF2B5EF4-FFF2-40B4-BE49-F238E27FC236}">
                  <a16:creationId xmlns:a16="http://schemas.microsoft.com/office/drawing/2014/main" id="{7204D6CF-F889-9A7C-B2D4-89FDF26522C4}"/>
                </a:ext>
              </a:extLst>
            </p:cNvPr>
            <p:cNvSpPr/>
            <p:nvPr/>
          </p:nvSpPr>
          <p:spPr>
            <a:xfrm>
              <a:off x="2655071" y="2371971"/>
              <a:ext cx="52113" cy="252334"/>
            </a:xfrm>
            <a:custGeom>
              <a:avLst/>
              <a:gdLst>
                <a:gd name="connsiteX0" fmla="*/ 52113 w 52113"/>
                <a:gd name="connsiteY0" fmla="*/ 238620 h 252334"/>
                <a:gd name="connsiteX1" fmla="*/ 38399 w 52113"/>
                <a:gd name="connsiteY1" fmla="*/ 252334 h 252334"/>
                <a:gd name="connsiteX2" fmla="*/ 13714 w 52113"/>
                <a:gd name="connsiteY2" fmla="*/ 252334 h 252334"/>
                <a:gd name="connsiteX3" fmla="*/ 0 w 52113"/>
                <a:gd name="connsiteY3" fmla="*/ 238620 h 252334"/>
                <a:gd name="connsiteX4" fmla="*/ 0 w 52113"/>
                <a:gd name="connsiteY4" fmla="*/ 238620 h 252334"/>
                <a:gd name="connsiteX5" fmla="*/ 0 w 52113"/>
                <a:gd name="connsiteY5" fmla="*/ 235877 h 252334"/>
                <a:gd name="connsiteX6" fmla="*/ 0 w 52113"/>
                <a:gd name="connsiteY6" fmla="*/ 13714 h 252334"/>
                <a:gd name="connsiteX7" fmla="*/ 13714 w 52113"/>
                <a:gd name="connsiteY7" fmla="*/ 0 h 252334"/>
                <a:gd name="connsiteX8" fmla="*/ 38399 w 52113"/>
                <a:gd name="connsiteY8" fmla="*/ 0 h 252334"/>
                <a:gd name="connsiteX9" fmla="*/ 52113 w 52113"/>
                <a:gd name="connsiteY9" fmla="*/ 13714 h 252334"/>
                <a:gd name="connsiteX10" fmla="*/ 52113 w 52113"/>
                <a:gd name="connsiteY10" fmla="*/ 238620 h 252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13" h="252334">
                  <a:moveTo>
                    <a:pt x="52113" y="238620"/>
                  </a:moveTo>
                  <a:cubicBezTo>
                    <a:pt x="52113" y="246849"/>
                    <a:pt x="46627" y="252334"/>
                    <a:pt x="38399" y="252334"/>
                  </a:cubicBezTo>
                  <a:lnTo>
                    <a:pt x="13714" y="252334"/>
                  </a:lnTo>
                  <a:cubicBezTo>
                    <a:pt x="5486" y="252334"/>
                    <a:pt x="0" y="246849"/>
                    <a:pt x="0" y="238620"/>
                  </a:cubicBezTo>
                  <a:cubicBezTo>
                    <a:pt x="0" y="238620"/>
                    <a:pt x="0" y="238620"/>
                    <a:pt x="0" y="238620"/>
                  </a:cubicBezTo>
                  <a:cubicBezTo>
                    <a:pt x="0" y="238620"/>
                    <a:pt x="0" y="238620"/>
                    <a:pt x="0" y="235877"/>
                  </a:cubicBezTo>
                  <a:lnTo>
                    <a:pt x="0" y="13714"/>
                  </a:lnTo>
                  <a:cubicBezTo>
                    <a:pt x="0" y="5485"/>
                    <a:pt x="5486" y="0"/>
                    <a:pt x="13714" y="0"/>
                  </a:cubicBezTo>
                  <a:lnTo>
                    <a:pt x="38399" y="0"/>
                  </a:lnTo>
                  <a:cubicBezTo>
                    <a:pt x="46627" y="0"/>
                    <a:pt x="52113" y="5485"/>
                    <a:pt x="52113" y="13714"/>
                  </a:cubicBezTo>
                  <a:lnTo>
                    <a:pt x="52113" y="238620"/>
                  </a:lnTo>
                  <a:close/>
                </a:path>
              </a:pathLst>
            </a:custGeom>
            <a:solidFill>
              <a:srgbClr val="DD1470"/>
            </a:solidFill>
            <a:ln w="27426"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0413AE71-8077-1A3A-BC5B-B8E3C54C7DFF}"/>
                </a:ext>
              </a:extLst>
            </p:cNvPr>
            <p:cNvSpPr/>
            <p:nvPr/>
          </p:nvSpPr>
          <p:spPr>
            <a:xfrm>
              <a:off x="3763150" y="2720302"/>
              <a:ext cx="52111" cy="252334"/>
            </a:xfrm>
            <a:custGeom>
              <a:avLst/>
              <a:gdLst>
                <a:gd name="connsiteX0" fmla="*/ 52112 w 52111"/>
                <a:gd name="connsiteY0" fmla="*/ 238620 h 252334"/>
                <a:gd name="connsiteX1" fmla="*/ 38398 w 52111"/>
                <a:gd name="connsiteY1" fmla="*/ 252334 h 252334"/>
                <a:gd name="connsiteX2" fmla="*/ 13714 w 52111"/>
                <a:gd name="connsiteY2" fmla="*/ 252334 h 252334"/>
                <a:gd name="connsiteX3" fmla="*/ 0 w 52111"/>
                <a:gd name="connsiteY3" fmla="*/ 238620 h 252334"/>
                <a:gd name="connsiteX4" fmla="*/ 0 w 52111"/>
                <a:gd name="connsiteY4" fmla="*/ 238620 h 252334"/>
                <a:gd name="connsiteX5" fmla="*/ 0 w 52111"/>
                <a:gd name="connsiteY5" fmla="*/ 235878 h 252334"/>
                <a:gd name="connsiteX6" fmla="*/ 0 w 52111"/>
                <a:gd name="connsiteY6" fmla="*/ 13714 h 252334"/>
                <a:gd name="connsiteX7" fmla="*/ 13714 w 52111"/>
                <a:gd name="connsiteY7" fmla="*/ 0 h 252334"/>
                <a:gd name="connsiteX8" fmla="*/ 38398 w 52111"/>
                <a:gd name="connsiteY8" fmla="*/ 0 h 252334"/>
                <a:gd name="connsiteX9" fmla="*/ 52112 w 52111"/>
                <a:gd name="connsiteY9" fmla="*/ 13714 h 252334"/>
                <a:gd name="connsiteX10" fmla="*/ 52112 w 52111"/>
                <a:gd name="connsiteY10" fmla="*/ 238620 h 252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11" h="252334">
                  <a:moveTo>
                    <a:pt x="52112" y="238620"/>
                  </a:moveTo>
                  <a:cubicBezTo>
                    <a:pt x="52112" y="246849"/>
                    <a:pt x="46627" y="252334"/>
                    <a:pt x="38398" y="252334"/>
                  </a:cubicBezTo>
                  <a:lnTo>
                    <a:pt x="13714" y="252334"/>
                  </a:lnTo>
                  <a:cubicBezTo>
                    <a:pt x="5486" y="252334"/>
                    <a:pt x="0" y="246849"/>
                    <a:pt x="0" y="238620"/>
                  </a:cubicBezTo>
                  <a:cubicBezTo>
                    <a:pt x="0" y="238620"/>
                    <a:pt x="0" y="238620"/>
                    <a:pt x="0" y="238620"/>
                  </a:cubicBezTo>
                  <a:cubicBezTo>
                    <a:pt x="0" y="238620"/>
                    <a:pt x="0" y="238620"/>
                    <a:pt x="0" y="235878"/>
                  </a:cubicBezTo>
                  <a:lnTo>
                    <a:pt x="0" y="13714"/>
                  </a:lnTo>
                  <a:cubicBezTo>
                    <a:pt x="0" y="5485"/>
                    <a:pt x="5486" y="0"/>
                    <a:pt x="13714" y="0"/>
                  </a:cubicBezTo>
                  <a:lnTo>
                    <a:pt x="38398" y="0"/>
                  </a:lnTo>
                  <a:cubicBezTo>
                    <a:pt x="46627" y="0"/>
                    <a:pt x="52112" y="5485"/>
                    <a:pt x="52112" y="13714"/>
                  </a:cubicBezTo>
                  <a:lnTo>
                    <a:pt x="52112" y="238620"/>
                  </a:lnTo>
                  <a:close/>
                </a:path>
              </a:pathLst>
            </a:custGeom>
            <a:solidFill>
              <a:srgbClr val="DD1470"/>
            </a:solidFill>
            <a:ln w="27426"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8FA1EFD9-D222-F51F-7D3B-A02EF39A2034}"/>
                </a:ext>
              </a:extLst>
            </p:cNvPr>
            <p:cNvSpPr/>
            <p:nvPr/>
          </p:nvSpPr>
          <p:spPr>
            <a:xfrm>
              <a:off x="3406590" y="2215633"/>
              <a:ext cx="109710" cy="109710"/>
            </a:xfrm>
            <a:custGeom>
              <a:avLst/>
              <a:gdLst>
                <a:gd name="connsiteX0" fmla="*/ 0 w 109710"/>
                <a:gd name="connsiteY0" fmla="*/ 74054 h 109710"/>
                <a:gd name="connsiteX1" fmla="*/ 0 w 109710"/>
                <a:gd name="connsiteY1" fmla="*/ 0 h 109710"/>
                <a:gd name="connsiteX2" fmla="*/ 109711 w 109710"/>
                <a:gd name="connsiteY2" fmla="*/ 109710 h 109710"/>
                <a:gd name="connsiteX3" fmla="*/ 35656 w 109710"/>
                <a:gd name="connsiteY3" fmla="*/ 109710 h 109710"/>
                <a:gd name="connsiteX4" fmla="*/ 0 w 109710"/>
                <a:gd name="connsiteY4" fmla="*/ 74054 h 109710"/>
                <a:gd name="connsiteX5" fmla="*/ 0 w 109710"/>
                <a:gd name="connsiteY5" fmla="*/ 74054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10" h="109710">
                  <a:moveTo>
                    <a:pt x="0" y="74054"/>
                  </a:moveTo>
                  <a:lnTo>
                    <a:pt x="0" y="0"/>
                  </a:lnTo>
                  <a:cubicBezTo>
                    <a:pt x="16456" y="16456"/>
                    <a:pt x="93253" y="93254"/>
                    <a:pt x="109711" y="109710"/>
                  </a:cubicBezTo>
                  <a:lnTo>
                    <a:pt x="35656" y="109710"/>
                  </a:lnTo>
                  <a:cubicBezTo>
                    <a:pt x="16456" y="109710"/>
                    <a:pt x="0" y="93254"/>
                    <a:pt x="0" y="74054"/>
                  </a:cubicBezTo>
                  <a:lnTo>
                    <a:pt x="0" y="74054"/>
                  </a:lnTo>
                  <a:close/>
                </a:path>
              </a:pathLst>
            </a:custGeom>
            <a:solidFill>
              <a:srgbClr val="DD1470"/>
            </a:solidFill>
            <a:ln w="27426" cap="flat">
              <a:noFill/>
              <a:prstDash val="solid"/>
              <a:miter/>
            </a:ln>
          </p:spPr>
          <p:txBody>
            <a:bodyPr rtlCol="0" anchor="ctr"/>
            <a:lstStyle/>
            <a:p>
              <a:endParaRPr lang="en-US"/>
            </a:p>
          </p:txBody>
        </p:sp>
        <p:grpSp>
          <p:nvGrpSpPr>
            <p:cNvPr id="73" name="Graphic 3">
              <a:extLst>
                <a:ext uri="{FF2B5EF4-FFF2-40B4-BE49-F238E27FC236}">
                  <a16:creationId xmlns:a16="http://schemas.microsoft.com/office/drawing/2014/main" id="{D6714E1A-7E03-80BC-6AB7-9EDA02701FF9}"/>
                </a:ext>
              </a:extLst>
            </p:cNvPr>
            <p:cNvGrpSpPr/>
            <p:nvPr/>
          </p:nvGrpSpPr>
          <p:grpSpPr>
            <a:xfrm>
              <a:off x="2616673" y="2155292"/>
              <a:ext cx="1242473" cy="905111"/>
              <a:chOff x="2616673" y="2155292"/>
              <a:chExt cx="1242473" cy="905111"/>
            </a:xfrm>
            <a:grpFill/>
          </p:grpSpPr>
          <p:sp>
            <p:nvSpPr>
              <p:cNvPr id="74" name="Freeform 73">
                <a:extLst>
                  <a:ext uri="{FF2B5EF4-FFF2-40B4-BE49-F238E27FC236}">
                    <a16:creationId xmlns:a16="http://schemas.microsoft.com/office/drawing/2014/main" id="{00B3887A-8CA1-A188-1327-D07C6C29AD3D}"/>
                  </a:ext>
                </a:extLst>
              </p:cNvPr>
              <p:cNvSpPr/>
              <p:nvPr/>
            </p:nvSpPr>
            <p:spPr>
              <a:xfrm>
                <a:off x="2992431" y="2805327"/>
                <a:ext cx="200223" cy="38398"/>
              </a:xfrm>
              <a:custGeom>
                <a:avLst/>
                <a:gdLst>
                  <a:gd name="connsiteX0" fmla="*/ 181024 w 200223"/>
                  <a:gd name="connsiteY0" fmla="*/ 0 h 38398"/>
                  <a:gd name="connsiteX1" fmla="*/ 19200 w 200223"/>
                  <a:gd name="connsiteY1" fmla="*/ 0 h 38398"/>
                  <a:gd name="connsiteX2" fmla="*/ 0 w 200223"/>
                  <a:gd name="connsiteY2" fmla="*/ 19199 h 38398"/>
                  <a:gd name="connsiteX3" fmla="*/ 19200 w 200223"/>
                  <a:gd name="connsiteY3" fmla="*/ 38399 h 38398"/>
                  <a:gd name="connsiteX4" fmla="*/ 181024 w 200223"/>
                  <a:gd name="connsiteY4" fmla="*/ 38399 h 38398"/>
                  <a:gd name="connsiteX5" fmla="*/ 200223 w 200223"/>
                  <a:gd name="connsiteY5" fmla="*/ 19199 h 38398"/>
                  <a:gd name="connsiteX6" fmla="*/ 181024 w 200223"/>
                  <a:gd name="connsiteY6" fmla="*/ 0 h 38398"/>
                  <a:gd name="connsiteX7" fmla="*/ 181024 w 200223"/>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223" h="38398">
                    <a:moveTo>
                      <a:pt x="181024" y="0"/>
                    </a:moveTo>
                    <a:lnTo>
                      <a:pt x="19200" y="0"/>
                    </a:lnTo>
                    <a:cubicBezTo>
                      <a:pt x="8230" y="0"/>
                      <a:pt x="0" y="8228"/>
                      <a:pt x="0" y="19199"/>
                    </a:cubicBezTo>
                    <a:cubicBezTo>
                      <a:pt x="0" y="30170"/>
                      <a:pt x="8230" y="38399"/>
                      <a:pt x="19200" y="38399"/>
                    </a:cubicBezTo>
                    <a:lnTo>
                      <a:pt x="181024" y="38399"/>
                    </a:lnTo>
                    <a:cubicBezTo>
                      <a:pt x="191994" y="38399"/>
                      <a:pt x="200223" y="30170"/>
                      <a:pt x="200223" y="19199"/>
                    </a:cubicBezTo>
                    <a:cubicBezTo>
                      <a:pt x="197480" y="8228"/>
                      <a:pt x="189252" y="0"/>
                      <a:pt x="181024" y="0"/>
                    </a:cubicBezTo>
                    <a:lnTo>
                      <a:pt x="181024" y="0"/>
                    </a:lnTo>
                    <a:close/>
                  </a:path>
                </a:pathLst>
              </a:custGeom>
              <a:grpFill/>
              <a:ln w="27426"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FA484804-AB22-C954-6082-6F3F7965A935}"/>
                  </a:ext>
                </a:extLst>
              </p:cNvPr>
              <p:cNvSpPr/>
              <p:nvPr/>
            </p:nvSpPr>
            <p:spPr>
              <a:xfrm>
                <a:off x="2992431" y="2882124"/>
                <a:ext cx="200223" cy="38398"/>
              </a:xfrm>
              <a:custGeom>
                <a:avLst/>
                <a:gdLst>
                  <a:gd name="connsiteX0" fmla="*/ 181024 w 200223"/>
                  <a:gd name="connsiteY0" fmla="*/ 0 h 38398"/>
                  <a:gd name="connsiteX1" fmla="*/ 19200 w 200223"/>
                  <a:gd name="connsiteY1" fmla="*/ 0 h 38398"/>
                  <a:gd name="connsiteX2" fmla="*/ 0 w 200223"/>
                  <a:gd name="connsiteY2" fmla="*/ 19200 h 38398"/>
                  <a:gd name="connsiteX3" fmla="*/ 19200 w 200223"/>
                  <a:gd name="connsiteY3" fmla="*/ 38399 h 38398"/>
                  <a:gd name="connsiteX4" fmla="*/ 181024 w 200223"/>
                  <a:gd name="connsiteY4" fmla="*/ 38399 h 38398"/>
                  <a:gd name="connsiteX5" fmla="*/ 200223 w 200223"/>
                  <a:gd name="connsiteY5" fmla="*/ 19200 h 38398"/>
                  <a:gd name="connsiteX6" fmla="*/ 181024 w 200223"/>
                  <a:gd name="connsiteY6" fmla="*/ 0 h 38398"/>
                  <a:gd name="connsiteX7" fmla="*/ 181024 w 200223"/>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223" h="38398">
                    <a:moveTo>
                      <a:pt x="181024" y="0"/>
                    </a:moveTo>
                    <a:lnTo>
                      <a:pt x="19200" y="0"/>
                    </a:lnTo>
                    <a:cubicBezTo>
                      <a:pt x="8230" y="0"/>
                      <a:pt x="0" y="8228"/>
                      <a:pt x="0" y="19200"/>
                    </a:cubicBezTo>
                    <a:cubicBezTo>
                      <a:pt x="0" y="30171"/>
                      <a:pt x="8230" y="38399"/>
                      <a:pt x="19200" y="38399"/>
                    </a:cubicBezTo>
                    <a:lnTo>
                      <a:pt x="181024" y="38399"/>
                    </a:lnTo>
                    <a:cubicBezTo>
                      <a:pt x="191994" y="38399"/>
                      <a:pt x="200223" y="30171"/>
                      <a:pt x="200223" y="19200"/>
                    </a:cubicBezTo>
                    <a:cubicBezTo>
                      <a:pt x="197480" y="8228"/>
                      <a:pt x="189252" y="0"/>
                      <a:pt x="181024" y="0"/>
                    </a:cubicBezTo>
                    <a:lnTo>
                      <a:pt x="181024" y="0"/>
                    </a:lnTo>
                    <a:close/>
                  </a:path>
                </a:pathLst>
              </a:custGeom>
              <a:grpFill/>
              <a:ln w="2742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3B91B348-9BEB-4748-05C6-9A77E7D0CE43}"/>
                  </a:ext>
                </a:extLst>
              </p:cNvPr>
              <p:cNvSpPr/>
              <p:nvPr/>
            </p:nvSpPr>
            <p:spPr>
              <a:xfrm>
                <a:off x="2616673" y="2155292"/>
                <a:ext cx="1242473" cy="905111"/>
              </a:xfrm>
              <a:custGeom>
                <a:avLst/>
                <a:gdLst>
                  <a:gd name="connsiteX0" fmla="*/ 1184874 w 1242473"/>
                  <a:gd name="connsiteY0" fmla="*/ 532096 h 905111"/>
                  <a:gd name="connsiteX1" fmla="*/ 1160190 w 1242473"/>
                  <a:gd name="connsiteY1" fmla="*/ 532096 h 905111"/>
                  <a:gd name="connsiteX2" fmla="*/ 1116305 w 1242473"/>
                  <a:gd name="connsiteY2" fmla="*/ 559524 h 905111"/>
                  <a:gd name="connsiteX3" fmla="*/ 1099849 w 1242473"/>
                  <a:gd name="connsiteY3" fmla="*/ 559524 h 905111"/>
                  <a:gd name="connsiteX4" fmla="*/ 968197 w 1242473"/>
                  <a:gd name="connsiteY4" fmla="*/ 471755 h 905111"/>
                  <a:gd name="connsiteX5" fmla="*/ 968197 w 1242473"/>
                  <a:gd name="connsiteY5" fmla="*/ 348331 h 905111"/>
                  <a:gd name="connsiteX6" fmla="*/ 948997 w 1242473"/>
                  <a:gd name="connsiteY6" fmla="*/ 329131 h 905111"/>
                  <a:gd name="connsiteX7" fmla="*/ 929797 w 1242473"/>
                  <a:gd name="connsiteY7" fmla="*/ 348331 h 905111"/>
                  <a:gd name="connsiteX8" fmla="*/ 929797 w 1242473"/>
                  <a:gd name="connsiteY8" fmla="*/ 507411 h 905111"/>
                  <a:gd name="connsiteX9" fmla="*/ 888656 w 1242473"/>
                  <a:gd name="connsiteY9" fmla="*/ 548552 h 905111"/>
                  <a:gd name="connsiteX10" fmla="*/ 828314 w 1242473"/>
                  <a:gd name="connsiteY10" fmla="*/ 548552 h 905111"/>
                  <a:gd name="connsiteX11" fmla="*/ 767975 w 1242473"/>
                  <a:gd name="connsiteY11" fmla="*/ 608894 h 905111"/>
                  <a:gd name="connsiteX12" fmla="*/ 828314 w 1242473"/>
                  <a:gd name="connsiteY12" fmla="*/ 669234 h 905111"/>
                  <a:gd name="connsiteX13" fmla="*/ 916083 w 1242473"/>
                  <a:gd name="connsiteY13" fmla="*/ 669234 h 905111"/>
                  <a:gd name="connsiteX14" fmla="*/ 929797 w 1242473"/>
                  <a:gd name="connsiteY14" fmla="*/ 671977 h 905111"/>
                  <a:gd name="connsiteX15" fmla="*/ 929797 w 1242473"/>
                  <a:gd name="connsiteY15" fmla="*/ 831057 h 905111"/>
                  <a:gd name="connsiteX16" fmla="*/ 894142 w 1242473"/>
                  <a:gd name="connsiteY16" fmla="*/ 866713 h 905111"/>
                  <a:gd name="connsiteX17" fmla="*/ 345588 w 1242473"/>
                  <a:gd name="connsiteY17" fmla="*/ 866713 h 905111"/>
                  <a:gd name="connsiteX18" fmla="*/ 309932 w 1242473"/>
                  <a:gd name="connsiteY18" fmla="*/ 831057 h 905111"/>
                  <a:gd name="connsiteX19" fmla="*/ 309932 w 1242473"/>
                  <a:gd name="connsiteY19" fmla="*/ 518382 h 905111"/>
                  <a:gd name="connsiteX20" fmla="*/ 436099 w 1242473"/>
                  <a:gd name="connsiteY20" fmla="*/ 521125 h 905111"/>
                  <a:gd name="connsiteX21" fmla="*/ 493698 w 1242473"/>
                  <a:gd name="connsiteY21" fmla="*/ 463527 h 905111"/>
                  <a:gd name="connsiteX22" fmla="*/ 485468 w 1242473"/>
                  <a:gd name="connsiteY22" fmla="*/ 433357 h 905111"/>
                  <a:gd name="connsiteX23" fmla="*/ 510154 w 1242473"/>
                  <a:gd name="connsiteY23" fmla="*/ 386730 h 905111"/>
                  <a:gd name="connsiteX24" fmla="*/ 501926 w 1242473"/>
                  <a:gd name="connsiteY24" fmla="*/ 356559 h 905111"/>
                  <a:gd name="connsiteX25" fmla="*/ 526610 w 1242473"/>
                  <a:gd name="connsiteY25" fmla="*/ 309932 h 905111"/>
                  <a:gd name="connsiteX26" fmla="*/ 512896 w 1242473"/>
                  <a:gd name="connsiteY26" fmla="*/ 271534 h 905111"/>
                  <a:gd name="connsiteX27" fmla="*/ 529354 w 1242473"/>
                  <a:gd name="connsiteY27" fmla="*/ 233135 h 905111"/>
                  <a:gd name="connsiteX28" fmla="*/ 529354 w 1242473"/>
                  <a:gd name="connsiteY28" fmla="*/ 233135 h 905111"/>
                  <a:gd name="connsiteX29" fmla="*/ 471755 w 1242473"/>
                  <a:gd name="connsiteY29" fmla="*/ 175537 h 905111"/>
                  <a:gd name="connsiteX30" fmla="*/ 326388 w 1242473"/>
                  <a:gd name="connsiteY30" fmla="*/ 175537 h 905111"/>
                  <a:gd name="connsiteX31" fmla="*/ 309932 w 1242473"/>
                  <a:gd name="connsiteY31" fmla="*/ 159080 h 905111"/>
                  <a:gd name="connsiteX32" fmla="*/ 309932 w 1242473"/>
                  <a:gd name="connsiteY32" fmla="*/ 71312 h 905111"/>
                  <a:gd name="connsiteX33" fmla="*/ 345588 w 1242473"/>
                  <a:gd name="connsiteY33" fmla="*/ 35656 h 905111"/>
                  <a:gd name="connsiteX34" fmla="*/ 757003 w 1242473"/>
                  <a:gd name="connsiteY34" fmla="*/ 35656 h 905111"/>
                  <a:gd name="connsiteX35" fmla="*/ 757003 w 1242473"/>
                  <a:gd name="connsiteY35" fmla="*/ 134396 h 905111"/>
                  <a:gd name="connsiteX36" fmla="*/ 831058 w 1242473"/>
                  <a:gd name="connsiteY36" fmla="*/ 208450 h 905111"/>
                  <a:gd name="connsiteX37" fmla="*/ 929797 w 1242473"/>
                  <a:gd name="connsiteY37" fmla="*/ 208450 h 905111"/>
                  <a:gd name="connsiteX38" fmla="*/ 929797 w 1242473"/>
                  <a:gd name="connsiteY38" fmla="*/ 263305 h 905111"/>
                  <a:gd name="connsiteX39" fmla="*/ 948997 w 1242473"/>
                  <a:gd name="connsiteY39" fmla="*/ 282505 h 905111"/>
                  <a:gd name="connsiteX40" fmla="*/ 968197 w 1242473"/>
                  <a:gd name="connsiteY40" fmla="*/ 263305 h 905111"/>
                  <a:gd name="connsiteX41" fmla="*/ 968197 w 1242473"/>
                  <a:gd name="connsiteY41" fmla="*/ 208450 h 905111"/>
                  <a:gd name="connsiteX42" fmla="*/ 951739 w 1242473"/>
                  <a:gd name="connsiteY42" fmla="*/ 170052 h 905111"/>
                  <a:gd name="connsiteX43" fmla="*/ 798145 w 1242473"/>
                  <a:gd name="connsiteY43" fmla="*/ 16457 h 905111"/>
                  <a:gd name="connsiteX44" fmla="*/ 759745 w 1242473"/>
                  <a:gd name="connsiteY44" fmla="*/ 0 h 905111"/>
                  <a:gd name="connsiteX45" fmla="*/ 345588 w 1242473"/>
                  <a:gd name="connsiteY45" fmla="*/ 0 h 905111"/>
                  <a:gd name="connsiteX46" fmla="*/ 271533 w 1242473"/>
                  <a:gd name="connsiteY46" fmla="*/ 74055 h 905111"/>
                  <a:gd name="connsiteX47" fmla="*/ 271533 w 1242473"/>
                  <a:gd name="connsiteY47" fmla="*/ 120682 h 905111"/>
                  <a:gd name="connsiteX48" fmla="*/ 137138 w 1242473"/>
                  <a:gd name="connsiteY48" fmla="*/ 208450 h 905111"/>
                  <a:gd name="connsiteX49" fmla="*/ 120681 w 1242473"/>
                  <a:gd name="connsiteY49" fmla="*/ 208450 h 905111"/>
                  <a:gd name="connsiteX50" fmla="*/ 76797 w 1242473"/>
                  <a:gd name="connsiteY50" fmla="*/ 181022 h 905111"/>
                  <a:gd name="connsiteX51" fmla="*/ 52112 w 1242473"/>
                  <a:gd name="connsiteY51" fmla="*/ 181022 h 905111"/>
                  <a:gd name="connsiteX52" fmla="*/ 0 w 1242473"/>
                  <a:gd name="connsiteY52" fmla="*/ 233135 h 905111"/>
                  <a:gd name="connsiteX53" fmla="*/ 0 w 1242473"/>
                  <a:gd name="connsiteY53" fmla="*/ 455299 h 905111"/>
                  <a:gd name="connsiteX54" fmla="*/ 52112 w 1242473"/>
                  <a:gd name="connsiteY54" fmla="*/ 507411 h 905111"/>
                  <a:gd name="connsiteX55" fmla="*/ 76797 w 1242473"/>
                  <a:gd name="connsiteY55" fmla="*/ 507411 h 905111"/>
                  <a:gd name="connsiteX56" fmla="*/ 123425 w 1242473"/>
                  <a:gd name="connsiteY56" fmla="*/ 479983 h 905111"/>
                  <a:gd name="connsiteX57" fmla="*/ 167308 w 1242473"/>
                  <a:gd name="connsiteY57" fmla="*/ 479983 h 905111"/>
                  <a:gd name="connsiteX58" fmla="*/ 241363 w 1242473"/>
                  <a:gd name="connsiteY58" fmla="*/ 504669 h 905111"/>
                  <a:gd name="connsiteX59" fmla="*/ 241363 w 1242473"/>
                  <a:gd name="connsiteY59" fmla="*/ 504669 h 905111"/>
                  <a:gd name="connsiteX60" fmla="*/ 274277 w 1242473"/>
                  <a:gd name="connsiteY60" fmla="*/ 512897 h 905111"/>
                  <a:gd name="connsiteX61" fmla="*/ 274277 w 1242473"/>
                  <a:gd name="connsiteY61" fmla="*/ 831057 h 905111"/>
                  <a:gd name="connsiteX62" fmla="*/ 348330 w 1242473"/>
                  <a:gd name="connsiteY62" fmla="*/ 905112 h 905111"/>
                  <a:gd name="connsiteX63" fmla="*/ 896884 w 1242473"/>
                  <a:gd name="connsiteY63" fmla="*/ 905112 h 905111"/>
                  <a:gd name="connsiteX64" fmla="*/ 959969 w 1242473"/>
                  <a:gd name="connsiteY64" fmla="*/ 866713 h 905111"/>
                  <a:gd name="connsiteX65" fmla="*/ 1055965 w 1242473"/>
                  <a:gd name="connsiteY65" fmla="*/ 833800 h 905111"/>
                  <a:gd name="connsiteX66" fmla="*/ 1119049 w 1242473"/>
                  <a:gd name="connsiteY66" fmla="*/ 831057 h 905111"/>
                  <a:gd name="connsiteX67" fmla="*/ 1165676 w 1242473"/>
                  <a:gd name="connsiteY67" fmla="*/ 858485 h 905111"/>
                  <a:gd name="connsiteX68" fmla="*/ 1190360 w 1242473"/>
                  <a:gd name="connsiteY68" fmla="*/ 858485 h 905111"/>
                  <a:gd name="connsiteX69" fmla="*/ 1242473 w 1242473"/>
                  <a:gd name="connsiteY69" fmla="*/ 806372 h 905111"/>
                  <a:gd name="connsiteX70" fmla="*/ 1242473 w 1242473"/>
                  <a:gd name="connsiteY70" fmla="*/ 584208 h 905111"/>
                  <a:gd name="connsiteX71" fmla="*/ 1184874 w 1242473"/>
                  <a:gd name="connsiteY71" fmla="*/ 532096 h 905111"/>
                  <a:gd name="connsiteX72" fmla="*/ 1184874 w 1242473"/>
                  <a:gd name="connsiteY72" fmla="*/ 532096 h 905111"/>
                  <a:gd name="connsiteX73" fmla="*/ 792659 w 1242473"/>
                  <a:gd name="connsiteY73" fmla="*/ 139881 h 905111"/>
                  <a:gd name="connsiteX74" fmla="*/ 792659 w 1242473"/>
                  <a:gd name="connsiteY74" fmla="*/ 65827 h 905111"/>
                  <a:gd name="connsiteX75" fmla="*/ 902369 w 1242473"/>
                  <a:gd name="connsiteY75" fmla="*/ 175537 h 905111"/>
                  <a:gd name="connsiteX76" fmla="*/ 828314 w 1242473"/>
                  <a:gd name="connsiteY76" fmla="*/ 175537 h 905111"/>
                  <a:gd name="connsiteX77" fmla="*/ 792659 w 1242473"/>
                  <a:gd name="connsiteY77" fmla="*/ 139881 h 905111"/>
                  <a:gd name="connsiteX78" fmla="*/ 792659 w 1242473"/>
                  <a:gd name="connsiteY78" fmla="*/ 139881 h 905111"/>
                  <a:gd name="connsiteX79" fmla="*/ 164566 w 1242473"/>
                  <a:gd name="connsiteY79" fmla="*/ 441585 h 905111"/>
                  <a:gd name="connsiteX80" fmla="*/ 126167 w 1242473"/>
                  <a:gd name="connsiteY80" fmla="*/ 441585 h 905111"/>
                  <a:gd name="connsiteX81" fmla="*/ 126167 w 1242473"/>
                  <a:gd name="connsiteY81" fmla="*/ 359302 h 905111"/>
                  <a:gd name="connsiteX82" fmla="*/ 106967 w 1242473"/>
                  <a:gd name="connsiteY82" fmla="*/ 340103 h 905111"/>
                  <a:gd name="connsiteX83" fmla="*/ 87767 w 1242473"/>
                  <a:gd name="connsiteY83" fmla="*/ 359302 h 905111"/>
                  <a:gd name="connsiteX84" fmla="*/ 87767 w 1242473"/>
                  <a:gd name="connsiteY84" fmla="*/ 455299 h 905111"/>
                  <a:gd name="connsiteX85" fmla="*/ 87767 w 1242473"/>
                  <a:gd name="connsiteY85" fmla="*/ 458042 h 905111"/>
                  <a:gd name="connsiteX86" fmla="*/ 87767 w 1242473"/>
                  <a:gd name="connsiteY86" fmla="*/ 458042 h 905111"/>
                  <a:gd name="connsiteX87" fmla="*/ 74053 w 1242473"/>
                  <a:gd name="connsiteY87" fmla="*/ 471755 h 905111"/>
                  <a:gd name="connsiteX88" fmla="*/ 49369 w 1242473"/>
                  <a:gd name="connsiteY88" fmla="*/ 471755 h 905111"/>
                  <a:gd name="connsiteX89" fmla="*/ 35656 w 1242473"/>
                  <a:gd name="connsiteY89" fmla="*/ 458042 h 905111"/>
                  <a:gd name="connsiteX90" fmla="*/ 35656 w 1242473"/>
                  <a:gd name="connsiteY90" fmla="*/ 235878 h 905111"/>
                  <a:gd name="connsiteX91" fmla="*/ 49369 w 1242473"/>
                  <a:gd name="connsiteY91" fmla="*/ 222164 h 905111"/>
                  <a:gd name="connsiteX92" fmla="*/ 74053 w 1242473"/>
                  <a:gd name="connsiteY92" fmla="*/ 222164 h 905111"/>
                  <a:gd name="connsiteX93" fmla="*/ 87767 w 1242473"/>
                  <a:gd name="connsiteY93" fmla="*/ 235878 h 905111"/>
                  <a:gd name="connsiteX94" fmla="*/ 87767 w 1242473"/>
                  <a:gd name="connsiteY94" fmla="*/ 277019 h 905111"/>
                  <a:gd name="connsiteX95" fmla="*/ 106967 w 1242473"/>
                  <a:gd name="connsiteY95" fmla="*/ 296218 h 905111"/>
                  <a:gd name="connsiteX96" fmla="*/ 126167 w 1242473"/>
                  <a:gd name="connsiteY96" fmla="*/ 277019 h 905111"/>
                  <a:gd name="connsiteX97" fmla="*/ 126167 w 1242473"/>
                  <a:gd name="connsiteY97" fmla="*/ 246849 h 905111"/>
                  <a:gd name="connsiteX98" fmla="*/ 137138 w 1242473"/>
                  <a:gd name="connsiteY98" fmla="*/ 246849 h 905111"/>
                  <a:gd name="connsiteX99" fmla="*/ 271533 w 1242473"/>
                  <a:gd name="connsiteY99" fmla="*/ 159080 h 905111"/>
                  <a:gd name="connsiteX100" fmla="*/ 271533 w 1242473"/>
                  <a:gd name="connsiteY100" fmla="*/ 161823 h 905111"/>
                  <a:gd name="connsiteX101" fmla="*/ 323646 w 1242473"/>
                  <a:gd name="connsiteY101" fmla="*/ 213936 h 905111"/>
                  <a:gd name="connsiteX102" fmla="*/ 469013 w 1242473"/>
                  <a:gd name="connsiteY102" fmla="*/ 213936 h 905111"/>
                  <a:gd name="connsiteX103" fmla="*/ 488212 w 1242473"/>
                  <a:gd name="connsiteY103" fmla="*/ 233135 h 905111"/>
                  <a:gd name="connsiteX104" fmla="*/ 488212 w 1242473"/>
                  <a:gd name="connsiteY104" fmla="*/ 233135 h 905111"/>
                  <a:gd name="connsiteX105" fmla="*/ 488212 w 1242473"/>
                  <a:gd name="connsiteY105" fmla="*/ 233135 h 905111"/>
                  <a:gd name="connsiteX106" fmla="*/ 469013 w 1242473"/>
                  <a:gd name="connsiteY106" fmla="*/ 252334 h 905111"/>
                  <a:gd name="connsiteX107" fmla="*/ 469013 w 1242473"/>
                  <a:gd name="connsiteY107" fmla="*/ 252334 h 905111"/>
                  <a:gd name="connsiteX108" fmla="*/ 469013 w 1242473"/>
                  <a:gd name="connsiteY108" fmla="*/ 252334 h 905111"/>
                  <a:gd name="connsiteX109" fmla="*/ 326388 w 1242473"/>
                  <a:gd name="connsiteY109" fmla="*/ 252334 h 905111"/>
                  <a:gd name="connsiteX110" fmla="*/ 307189 w 1242473"/>
                  <a:gd name="connsiteY110" fmla="*/ 271534 h 905111"/>
                  <a:gd name="connsiteX111" fmla="*/ 326388 w 1242473"/>
                  <a:gd name="connsiteY111" fmla="*/ 290733 h 905111"/>
                  <a:gd name="connsiteX112" fmla="*/ 469013 w 1242473"/>
                  <a:gd name="connsiteY112" fmla="*/ 290733 h 905111"/>
                  <a:gd name="connsiteX113" fmla="*/ 488212 w 1242473"/>
                  <a:gd name="connsiteY113" fmla="*/ 309932 h 905111"/>
                  <a:gd name="connsiteX114" fmla="*/ 469013 w 1242473"/>
                  <a:gd name="connsiteY114" fmla="*/ 329131 h 905111"/>
                  <a:gd name="connsiteX115" fmla="*/ 329132 w 1242473"/>
                  <a:gd name="connsiteY115" fmla="*/ 329131 h 905111"/>
                  <a:gd name="connsiteX116" fmla="*/ 309932 w 1242473"/>
                  <a:gd name="connsiteY116" fmla="*/ 348331 h 905111"/>
                  <a:gd name="connsiteX117" fmla="*/ 329132 w 1242473"/>
                  <a:gd name="connsiteY117" fmla="*/ 367530 h 905111"/>
                  <a:gd name="connsiteX118" fmla="*/ 452557 w 1242473"/>
                  <a:gd name="connsiteY118" fmla="*/ 367530 h 905111"/>
                  <a:gd name="connsiteX119" fmla="*/ 471755 w 1242473"/>
                  <a:gd name="connsiteY119" fmla="*/ 386730 h 905111"/>
                  <a:gd name="connsiteX120" fmla="*/ 452557 w 1242473"/>
                  <a:gd name="connsiteY120" fmla="*/ 405929 h 905111"/>
                  <a:gd name="connsiteX121" fmla="*/ 329132 w 1242473"/>
                  <a:gd name="connsiteY121" fmla="*/ 405929 h 905111"/>
                  <a:gd name="connsiteX122" fmla="*/ 309932 w 1242473"/>
                  <a:gd name="connsiteY122" fmla="*/ 425128 h 905111"/>
                  <a:gd name="connsiteX123" fmla="*/ 329132 w 1242473"/>
                  <a:gd name="connsiteY123" fmla="*/ 444328 h 905111"/>
                  <a:gd name="connsiteX124" fmla="*/ 436099 w 1242473"/>
                  <a:gd name="connsiteY124" fmla="*/ 444328 h 905111"/>
                  <a:gd name="connsiteX125" fmla="*/ 455299 w 1242473"/>
                  <a:gd name="connsiteY125" fmla="*/ 463527 h 905111"/>
                  <a:gd name="connsiteX126" fmla="*/ 436099 w 1242473"/>
                  <a:gd name="connsiteY126" fmla="*/ 482726 h 905111"/>
                  <a:gd name="connsiteX127" fmla="*/ 252333 w 1242473"/>
                  <a:gd name="connsiteY127" fmla="*/ 469013 h 905111"/>
                  <a:gd name="connsiteX128" fmla="*/ 164566 w 1242473"/>
                  <a:gd name="connsiteY128" fmla="*/ 441585 h 905111"/>
                  <a:gd name="connsiteX129" fmla="*/ 164566 w 1242473"/>
                  <a:gd name="connsiteY129" fmla="*/ 441585 h 905111"/>
                  <a:gd name="connsiteX130" fmla="*/ 1039508 w 1242473"/>
                  <a:gd name="connsiteY130" fmla="*/ 798144 h 905111"/>
                  <a:gd name="connsiteX131" fmla="*/ 965453 w 1242473"/>
                  <a:gd name="connsiteY131" fmla="*/ 825572 h 905111"/>
                  <a:gd name="connsiteX132" fmla="*/ 965453 w 1242473"/>
                  <a:gd name="connsiteY132" fmla="*/ 713118 h 905111"/>
                  <a:gd name="connsiteX133" fmla="*/ 1020308 w 1242473"/>
                  <a:gd name="connsiteY133" fmla="*/ 735060 h 905111"/>
                  <a:gd name="connsiteX134" fmla="*/ 1039508 w 1242473"/>
                  <a:gd name="connsiteY134" fmla="*/ 715861 h 905111"/>
                  <a:gd name="connsiteX135" fmla="*/ 1020308 w 1242473"/>
                  <a:gd name="connsiteY135" fmla="*/ 696662 h 905111"/>
                  <a:gd name="connsiteX136" fmla="*/ 979167 w 1242473"/>
                  <a:gd name="connsiteY136" fmla="*/ 671977 h 905111"/>
                  <a:gd name="connsiteX137" fmla="*/ 916083 w 1242473"/>
                  <a:gd name="connsiteY137" fmla="*/ 633578 h 905111"/>
                  <a:gd name="connsiteX138" fmla="*/ 828314 w 1242473"/>
                  <a:gd name="connsiteY138" fmla="*/ 633578 h 905111"/>
                  <a:gd name="connsiteX139" fmla="*/ 803631 w 1242473"/>
                  <a:gd name="connsiteY139" fmla="*/ 608894 h 905111"/>
                  <a:gd name="connsiteX140" fmla="*/ 828314 w 1242473"/>
                  <a:gd name="connsiteY140" fmla="*/ 584208 h 905111"/>
                  <a:gd name="connsiteX141" fmla="*/ 888656 w 1242473"/>
                  <a:gd name="connsiteY141" fmla="*/ 584208 h 905111"/>
                  <a:gd name="connsiteX142" fmla="*/ 965453 w 1242473"/>
                  <a:gd name="connsiteY142" fmla="*/ 507411 h 905111"/>
                  <a:gd name="connsiteX143" fmla="*/ 1097107 w 1242473"/>
                  <a:gd name="connsiteY143" fmla="*/ 595180 h 905111"/>
                  <a:gd name="connsiteX144" fmla="*/ 1108077 w 1242473"/>
                  <a:gd name="connsiteY144" fmla="*/ 595180 h 905111"/>
                  <a:gd name="connsiteX145" fmla="*/ 1108077 w 1242473"/>
                  <a:gd name="connsiteY145" fmla="*/ 789916 h 905111"/>
                  <a:gd name="connsiteX146" fmla="*/ 1039508 w 1242473"/>
                  <a:gd name="connsiteY146" fmla="*/ 798144 h 905111"/>
                  <a:gd name="connsiteX147" fmla="*/ 1039508 w 1242473"/>
                  <a:gd name="connsiteY147" fmla="*/ 798144 h 905111"/>
                  <a:gd name="connsiteX148" fmla="*/ 1201332 w 1242473"/>
                  <a:gd name="connsiteY148" fmla="*/ 806372 h 905111"/>
                  <a:gd name="connsiteX149" fmla="*/ 1187618 w 1242473"/>
                  <a:gd name="connsiteY149" fmla="*/ 820086 h 905111"/>
                  <a:gd name="connsiteX150" fmla="*/ 1162932 w 1242473"/>
                  <a:gd name="connsiteY150" fmla="*/ 820086 h 905111"/>
                  <a:gd name="connsiteX151" fmla="*/ 1149219 w 1242473"/>
                  <a:gd name="connsiteY151" fmla="*/ 806372 h 905111"/>
                  <a:gd name="connsiteX152" fmla="*/ 1149219 w 1242473"/>
                  <a:gd name="connsiteY152" fmla="*/ 806372 h 905111"/>
                  <a:gd name="connsiteX153" fmla="*/ 1149219 w 1242473"/>
                  <a:gd name="connsiteY153" fmla="*/ 803629 h 905111"/>
                  <a:gd name="connsiteX154" fmla="*/ 1149219 w 1242473"/>
                  <a:gd name="connsiteY154" fmla="*/ 581466 h 905111"/>
                  <a:gd name="connsiteX155" fmla="*/ 1162932 w 1242473"/>
                  <a:gd name="connsiteY155" fmla="*/ 567752 h 905111"/>
                  <a:gd name="connsiteX156" fmla="*/ 1187618 w 1242473"/>
                  <a:gd name="connsiteY156" fmla="*/ 567752 h 905111"/>
                  <a:gd name="connsiteX157" fmla="*/ 1201332 w 1242473"/>
                  <a:gd name="connsiteY157" fmla="*/ 581466 h 905111"/>
                  <a:gd name="connsiteX158" fmla="*/ 1201332 w 1242473"/>
                  <a:gd name="connsiteY158" fmla="*/ 806372 h 90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1242473" h="905111">
                    <a:moveTo>
                      <a:pt x="1184874" y="532096"/>
                    </a:moveTo>
                    <a:lnTo>
                      <a:pt x="1160190" y="532096"/>
                    </a:lnTo>
                    <a:cubicBezTo>
                      <a:pt x="1140991" y="532096"/>
                      <a:pt x="1124535" y="543067"/>
                      <a:pt x="1116305" y="559524"/>
                    </a:cubicBezTo>
                    <a:lnTo>
                      <a:pt x="1099849" y="559524"/>
                    </a:lnTo>
                    <a:cubicBezTo>
                      <a:pt x="1047736" y="559524"/>
                      <a:pt x="1055965" y="488212"/>
                      <a:pt x="968197" y="471755"/>
                    </a:cubicBezTo>
                    <a:lnTo>
                      <a:pt x="968197" y="348331"/>
                    </a:lnTo>
                    <a:cubicBezTo>
                      <a:pt x="968197" y="337360"/>
                      <a:pt x="959969" y="329131"/>
                      <a:pt x="948997" y="329131"/>
                    </a:cubicBezTo>
                    <a:cubicBezTo>
                      <a:pt x="938025" y="329131"/>
                      <a:pt x="929797" y="337360"/>
                      <a:pt x="929797" y="348331"/>
                    </a:cubicBezTo>
                    <a:lnTo>
                      <a:pt x="929797" y="507411"/>
                    </a:lnTo>
                    <a:cubicBezTo>
                      <a:pt x="929797" y="529353"/>
                      <a:pt x="910597" y="548552"/>
                      <a:pt x="888656" y="548552"/>
                    </a:cubicBezTo>
                    <a:lnTo>
                      <a:pt x="828314" y="548552"/>
                    </a:lnTo>
                    <a:cubicBezTo>
                      <a:pt x="795403" y="548552"/>
                      <a:pt x="767975" y="575980"/>
                      <a:pt x="767975" y="608894"/>
                    </a:cubicBezTo>
                    <a:cubicBezTo>
                      <a:pt x="767975" y="641807"/>
                      <a:pt x="795403" y="669234"/>
                      <a:pt x="828314" y="669234"/>
                    </a:cubicBezTo>
                    <a:lnTo>
                      <a:pt x="916083" y="669234"/>
                    </a:lnTo>
                    <a:cubicBezTo>
                      <a:pt x="921569" y="669234"/>
                      <a:pt x="924311" y="669234"/>
                      <a:pt x="929797" y="671977"/>
                    </a:cubicBezTo>
                    <a:lnTo>
                      <a:pt x="929797" y="831057"/>
                    </a:lnTo>
                    <a:cubicBezTo>
                      <a:pt x="929797" y="850256"/>
                      <a:pt x="913341" y="866713"/>
                      <a:pt x="894142" y="866713"/>
                    </a:cubicBezTo>
                    <a:lnTo>
                      <a:pt x="345588" y="866713"/>
                    </a:lnTo>
                    <a:cubicBezTo>
                      <a:pt x="326388" y="866713"/>
                      <a:pt x="309932" y="850256"/>
                      <a:pt x="309932" y="831057"/>
                    </a:cubicBezTo>
                    <a:lnTo>
                      <a:pt x="309932" y="518382"/>
                    </a:lnTo>
                    <a:cubicBezTo>
                      <a:pt x="334616" y="521125"/>
                      <a:pt x="389472" y="521125"/>
                      <a:pt x="436099" y="521125"/>
                    </a:cubicBezTo>
                    <a:cubicBezTo>
                      <a:pt x="466270" y="521125"/>
                      <a:pt x="493698" y="496440"/>
                      <a:pt x="493698" y="463527"/>
                    </a:cubicBezTo>
                    <a:cubicBezTo>
                      <a:pt x="493698" y="452556"/>
                      <a:pt x="490954" y="441585"/>
                      <a:pt x="485468" y="433357"/>
                    </a:cubicBezTo>
                    <a:cubicBezTo>
                      <a:pt x="499182" y="422386"/>
                      <a:pt x="510154" y="405929"/>
                      <a:pt x="510154" y="386730"/>
                    </a:cubicBezTo>
                    <a:cubicBezTo>
                      <a:pt x="510154" y="375759"/>
                      <a:pt x="507412" y="367530"/>
                      <a:pt x="501926" y="356559"/>
                    </a:cubicBezTo>
                    <a:cubicBezTo>
                      <a:pt x="518382" y="345588"/>
                      <a:pt x="526610" y="329131"/>
                      <a:pt x="526610" y="309932"/>
                    </a:cubicBezTo>
                    <a:cubicBezTo>
                      <a:pt x="526610" y="296218"/>
                      <a:pt x="521126" y="282505"/>
                      <a:pt x="512896" y="271534"/>
                    </a:cubicBezTo>
                    <a:cubicBezTo>
                      <a:pt x="523868" y="260562"/>
                      <a:pt x="529354" y="246849"/>
                      <a:pt x="529354" y="233135"/>
                    </a:cubicBezTo>
                    <a:cubicBezTo>
                      <a:pt x="529354" y="233135"/>
                      <a:pt x="529354" y="233135"/>
                      <a:pt x="529354" y="233135"/>
                    </a:cubicBezTo>
                    <a:cubicBezTo>
                      <a:pt x="529354" y="202965"/>
                      <a:pt x="504668" y="175537"/>
                      <a:pt x="471755" y="175537"/>
                    </a:cubicBezTo>
                    <a:lnTo>
                      <a:pt x="326388" y="175537"/>
                    </a:lnTo>
                    <a:cubicBezTo>
                      <a:pt x="318160" y="175537"/>
                      <a:pt x="309932" y="167309"/>
                      <a:pt x="309932" y="159080"/>
                    </a:cubicBezTo>
                    <a:cubicBezTo>
                      <a:pt x="309932" y="150852"/>
                      <a:pt x="309932" y="191993"/>
                      <a:pt x="309932" y="71312"/>
                    </a:cubicBezTo>
                    <a:cubicBezTo>
                      <a:pt x="309932" y="52113"/>
                      <a:pt x="326388" y="35656"/>
                      <a:pt x="345588" y="35656"/>
                    </a:cubicBezTo>
                    <a:lnTo>
                      <a:pt x="757003" y="35656"/>
                    </a:lnTo>
                    <a:lnTo>
                      <a:pt x="757003" y="134396"/>
                    </a:lnTo>
                    <a:cubicBezTo>
                      <a:pt x="757003" y="175537"/>
                      <a:pt x="789917" y="208450"/>
                      <a:pt x="831058" y="208450"/>
                    </a:cubicBezTo>
                    <a:lnTo>
                      <a:pt x="929797" y="208450"/>
                    </a:lnTo>
                    <a:lnTo>
                      <a:pt x="929797" y="263305"/>
                    </a:lnTo>
                    <a:cubicBezTo>
                      <a:pt x="929797" y="274276"/>
                      <a:pt x="938025" y="282505"/>
                      <a:pt x="948997" y="282505"/>
                    </a:cubicBezTo>
                    <a:cubicBezTo>
                      <a:pt x="959969" y="282505"/>
                      <a:pt x="968197" y="274276"/>
                      <a:pt x="968197" y="263305"/>
                    </a:cubicBezTo>
                    <a:lnTo>
                      <a:pt x="968197" y="208450"/>
                    </a:lnTo>
                    <a:cubicBezTo>
                      <a:pt x="968197" y="194736"/>
                      <a:pt x="962711" y="181022"/>
                      <a:pt x="951739" y="170052"/>
                    </a:cubicBezTo>
                    <a:lnTo>
                      <a:pt x="798145" y="16457"/>
                    </a:lnTo>
                    <a:cubicBezTo>
                      <a:pt x="789917" y="8228"/>
                      <a:pt x="776203" y="0"/>
                      <a:pt x="759745" y="0"/>
                    </a:cubicBezTo>
                    <a:lnTo>
                      <a:pt x="345588" y="0"/>
                    </a:lnTo>
                    <a:cubicBezTo>
                      <a:pt x="304447" y="0"/>
                      <a:pt x="271533" y="32913"/>
                      <a:pt x="271533" y="74055"/>
                    </a:cubicBezTo>
                    <a:lnTo>
                      <a:pt x="271533" y="120682"/>
                    </a:lnTo>
                    <a:cubicBezTo>
                      <a:pt x="183764" y="137138"/>
                      <a:pt x="189250" y="208450"/>
                      <a:pt x="137138" y="208450"/>
                    </a:cubicBezTo>
                    <a:lnTo>
                      <a:pt x="120681" y="208450"/>
                    </a:lnTo>
                    <a:cubicBezTo>
                      <a:pt x="112453" y="191993"/>
                      <a:pt x="95997" y="181022"/>
                      <a:pt x="76797" y="181022"/>
                    </a:cubicBezTo>
                    <a:lnTo>
                      <a:pt x="52112" y="181022"/>
                    </a:lnTo>
                    <a:cubicBezTo>
                      <a:pt x="24684" y="181022"/>
                      <a:pt x="0" y="202965"/>
                      <a:pt x="0" y="233135"/>
                    </a:cubicBezTo>
                    <a:lnTo>
                      <a:pt x="0" y="455299"/>
                    </a:lnTo>
                    <a:cubicBezTo>
                      <a:pt x="0" y="482726"/>
                      <a:pt x="21942" y="507411"/>
                      <a:pt x="52112" y="507411"/>
                    </a:cubicBezTo>
                    <a:lnTo>
                      <a:pt x="76797" y="507411"/>
                    </a:lnTo>
                    <a:cubicBezTo>
                      <a:pt x="95997" y="507411"/>
                      <a:pt x="115195" y="496440"/>
                      <a:pt x="123425" y="479983"/>
                    </a:cubicBezTo>
                    <a:lnTo>
                      <a:pt x="167308" y="479983"/>
                    </a:lnTo>
                    <a:cubicBezTo>
                      <a:pt x="183764" y="479983"/>
                      <a:pt x="189250" y="485469"/>
                      <a:pt x="241363" y="504669"/>
                    </a:cubicBezTo>
                    <a:cubicBezTo>
                      <a:pt x="241363" y="504669"/>
                      <a:pt x="241363" y="504669"/>
                      <a:pt x="241363" y="504669"/>
                    </a:cubicBezTo>
                    <a:cubicBezTo>
                      <a:pt x="252333" y="507411"/>
                      <a:pt x="263305" y="512897"/>
                      <a:pt x="274277" y="512897"/>
                    </a:cubicBezTo>
                    <a:lnTo>
                      <a:pt x="274277" y="831057"/>
                    </a:lnTo>
                    <a:cubicBezTo>
                      <a:pt x="274277" y="872198"/>
                      <a:pt x="307189" y="905112"/>
                      <a:pt x="348330" y="905112"/>
                    </a:cubicBezTo>
                    <a:lnTo>
                      <a:pt x="896884" y="905112"/>
                    </a:lnTo>
                    <a:cubicBezTo>
                      <a:pt x="924311" y="905112"/>
                      <a:pt x="948997" y="888655"/>
                      <a:pt x="959969" y="866713"/>
                    </a:cubicBezTo>
                    <a:cubicBezTo>
                      <a:pt x="1001110" y="858485"/>
                      <a:pt x="1017566" y="847514"/>
                      <a:pt x="1055965" y="833800"/>
                    </a:cubicBezTo>
                    <a:cubicBezTo>
                      <a:pt x="1069679" y="828315"/>
                      <a:pt x="1077907" y="831057"/>
                      <a:pt x="1119049" y="831057"/>
                    </a:cubicBezTo>
                    <a:cubicBezTo>
                      <a:pt x="1127277" y="847514"/>
                      <a:pt x="1143733" y="858485"/>
                      <a:pt x="1165676" y="858485"/>
                    </a:cubicBezTo>
                    <a:lnTo>
                      <a:pt x="1190360" y="858485"/>
                    </a:lnTo>
                    <a:cubicBezTo>
                      <a:pt x="1217788" y="858485"/>
                      <a:pt x="1242473" y="836542"/>
                      <a:pt x="1242473" y="806372"/>
                    </a:cubicBezTo>
                    <a:lnTo>
                      <a:pt x="1242473" y="584208"/>
                    </a:lnTo>
                    <a:cubicBezTo>
                      <a:pt x="1236987" y="556781"/>
                      <a:pt x="1212302" y="532096"/>
                      <a:pt x="1184874" y="532096"/>
                    </a:cubicBezTo>
                    <a:lnTo>
                      <a:pt x="1184874" y="532096"/>
                    </a:lnTo>
                    <a:close/>
                    <a:moveTo>
                      <a:pt x="792659" y="139881"/>
                    </a:moveTo>
                    <a:lnTo>
                      <a:pt x="792659" y="65827"/>
                    </a:lnTo>
                    <a:cubicBezTo>
                      <a:pt x="809116" y="82283"/>
                      <a:pt x="885914" y="159080"/>
                      <a:pt x="902369" y="175537"/>
                    </a:cubicBezTo>
                    <a:lnTo>
                      <a:pt x="828314" y="175537"/>
                    </a:lnTo>
                    <a:cubicBezTo>
                      <a:pt x="809116" y="175537"/>
                      <a:pt x="792659" y="159080"/>
                      <a:pt x="792659" y="139881"/>
                    </a:cubicBezTo>
                    <a:lnTo>
                      <a:pt x="792659" y="139881"/>
                    </a:lnTo>
                    <a:close/>
                    <a:moveTo>
                      <a:pt x="164566" y="441585"/>
                    </a:moveTo>
                    <a:lnTo>
                      <a:pt x="126167" y="441585"/>
                    </a:lnTo>
                    <a:lnTo>
                      <a:pt x="126167" y="359302"/>
                    </a:lnTo>
                    <a:cubicBezTo>
                      <a:pt x="126167" y="348331"/>
                      <a:pt x="117939" y="340103"/>
                      <a:pt x="106967" y="340103"/>
                    </a:cubicBezTo>
                    <a:cubicBezTo>
                      <a:pt x="95997" y="340103"/>
                      <a:pt x="87767" y="348331"/>
                      <a:pt x="87767" y="359302"/>
                    </a:cubicBezTo>
                    <a:lnTo>
                      <a:pt x="87767" y="455299"/>
                    </a:lnTo>
                    <a:cubicBezTo>
                      <a:pt x="87767" y="455299"/>
                      <a:pt x="87767" y="455299"/>
                      <a:pt x="87767" y="458042"/>
                    </a:cubicBezTo>
                    <a:cubicBezTo>
                      <a:pt x="87767" y="458042"/>
                      <a:pt x="87767" y="458042"/>
                      <a:pt x="87767" y="458042"/>
                    </a:cubicBezTo>
                    <a:cubicBezTo>
                      <a:pt x="87767" y="466270"/>
                      <a:pt x="79539" y="471755"/>
                      <a:pt x="74053" y="471755"/>
                    </a:cubicBezTo>
                    <a:lnTo>
                      <a:pt x="49369" y="471755"/>
                    </a:lnTo>
                    <a:cubicBezTo>
                      <a:pt x="41142" y="471755"/>
                      <a:pt x="35656" y="466270"/>
                      <a:pt x="35656" y="458042"/>
                    </a:cubicBezTo>
                    <a:lnTo>
                      <a:pt x="35656" y="235878"/>
                    </a:lnTo>
                    <a:cubicBezTo>
                      <a:pt x="35656" y="227649"/>
                      <a:pt x="41142" y="222164"/>
                      <a:pt x="49369" y="222164"/>
                    </a:cubicBezTo>
                    <a:lnTo>
                      <a:pt x="74053" y="222164"/>
                    </a:lnTo>
                    <a:cubicBezTo>
                      <a:pt x="82283" y="222164"/>
                      <a:pt x="87767" y="227649"/>
                      <a:pt x="87767" y="235878"/>
                    </a:cubicBezTo>
                    <a:lnTo>
                      <a:pt x="87767" y="277019"/>
                    </a:lnTo>
                    <a:cubicBezTo>
                      <a:pt x="87767" y="287990"/>
                      <a:pt x="95997" y="296218"/>
                      <a:pt x="106967" y="296218"/>
                    </a:cubicBezTo>
                    <a:cubicBezTo>
                      <a:pt x="117939" y="296218"/>
                      <a:pt x="126167" y="287990"/>
                      <a:pt x="126167" y="277019"/>
                    </a:cubicBezTo>
                    <a:lnTo>
                      <a:pt x="126167" y="246849"/>
                    </a:lnTo>
                    <a:lnTo>
                      <a:pt x="137138" y="246849"/>
                    </a:lnTo>
                    <a:cubicBezTo>
                      <a:pt x="213936" y="246849"/>
                      <a:pt x="202964" y="175537"/>
                      <a:pt x="271533" y="159080"/>
                    </a:cubicBezTo>
                    <a:lnTo>
                      <a:pt x="271533" y="161823"/>
                    </a:lnTo>
                    <a:cubicBezTo>
                      <a:pt x="271533" y="191993"/>
                      <a:pt x="296219" y="213936"/>
                      <a:pt x="323646" y="213936"/>
                    </a:cubicBezTo>
                    <a:lnTo>
                      <a:pt x="469013" y="213936"/>
                    </a:lnTo>
                    <a:cubicBezTo>
                      <a:pt x="479984" y="213936"/>
                      <a:pt x="488212" y="222164"/>
                      <a:pt x="488212" y="233135"/>
                    </a:cubicBezTo>
                    <a:cubicBezTo>
                      <a:pt x="488212" y="233135"/>
                      <a:pt x="488212" y="233135"/>
                      <a:pt x="488212" y="233135"/>
                    </a:cubicBezTo>
                    <a:cubicBezTo>
                      <a:pt x="488212" y="233135"/>
                      <a:pt x="488212" y="233135"/>
                      <a:pt x="488212" y="233135"/>
                    </a:cubicBezTo>
                    <a:cubicBezTo>
                      <a:pt x="488212" y="244106"/>
                      <a:pt x="479984" y="252334"/>
                      <a:pt x="469013" y="252334"/>
                    </a:cubicBezTo>
                    <a:lnTo>
                      <a:pt x="469013" y="252334"/>
                    </a:lnTo>
                    <a:cubicBezTo>
                      <a:pt x="469013" y="252334"/>
                      <a:pt x="469013" y="252334"/>
                      <a:pt x="469013" y="252334"/>
                    </a:cubicBezTo>
                    <a:cubicBezTo>
                      <a:pt x="466270" y="252334"/>
                      <a:pt x="477241" y="252334"/>
                      <a:pt x="326388" y="252334"/>
                    </a:cubicBezTo>
                    <a:cubicBezTo>
                      <a:pt x="315418" y="252334"/>
                      <a:pt x="307189" y="260562"/>
                      <a:pt x="307189" y="271534"/>
                    </a:cubicBezTo>
                    <a:cubicBezTo>
                      <a:pt x="307189" y="282505"/>
                      <a:pt x="315418" y="290733"/>
                      <a:pt x="326388" y="290733"/>
                    </a:cubicBezTo>
                    <a:cubicBezTo>
                      <a:pt x="362044" y="290733"/>
                      <a:pt x="466270" y="290733"/>
                      <a:pt x="469013" y="290733"/>
                    </a:cubicBezTo>
                    <a:cubicBezTo>
                      <a:pt x="479984" y="290733"/>
                      <a:pt x="488212" y="298961"/>
                      <a:pt x="488212" y="309932"/>
                    </a:cubicBezTo>
                    <a:cubicBezTo>
                      <a:pt x="488212" y="320904"/>
                      <a:pt x="479984" y="329131"/>
                      <a:pt x="469013" y="329131"/>
                    </a:cubicBezTo>
                    <a:cubicBezTo>
                      <a:pt x="438843" y="329131"/>
                      <a:pt x="359302" y="329131"/>
                      <a:pt x="329132" y="329131"/>
                    </a:cubicBezTo>
                    <a:cubicBezTo>
                      <a:pt x="318160" y="329131"/>
                      <a:pt x="309932" y="337360"/>
                      <a:pt x="309932" y="348331"/>
                    </a:cubicBezTo>
                    <a:cubicBezTo>
                      <a:pt x="309932" y="359302"/>
                      <a:pt x="318160" y="367530"/>
                      <a:pt x="329132" y="367530"/>
                    </a:cubicBezTo>
                    <a:lnTo>
                      <a:pt x="452557" y="367530"/>
                    </a:lnTo>
                    <a:cubicBezTo>
                      <a:pt x="463527" y="367530"/>
                      <a:pt x="471755" y="375759"/>
                      <a:pt x="471755" y="386730"/>
                    </a:cubicBezTo>
                    <a:cubicBezTo>
                      <a:pt x="471755" y="397701"/>
                      <a:pt x="463527" y="405929"/>
                      <a:pt x="452557" y="405929"/>
                    </a:cubicBezTo>
                    <a:cubicBezTo>
                      <a:pt x="425129" y="405929"/>
                      <a:pt x="373016" y="405929"/>
                      <a:pt x="329132" y="405929"/>
                    </a:cubicBezTo>
                    <a:cubicBezTo>
                      <a:pt x="318160" y="405929"/>
                      <a:pt x="309932" y="414157"/>
                      <a:pt x="309932" y="425128"/>
                    </a:cubicBezTo>
                    <a:cubicBezTo>
                      <a:pt x="309932" y="436099"/>
                      <a:pt x="318160" y="444328"/>
                      <a:pt x="329132" y="444328"/>
                    </a:cubicBezTo>
                    <a:lnTo>
                      <a:pt x="436099" y="444328"/>
                    </a:lnTo>
                    <a:cubicBezTo>
                      <a:pt x="447071" y="444328"/>
                      <a:pt x="455299" y="452556"/>
                      <a:pt x="455299" y="463527"/>
                    </a:cubicBezTo>
                    <a:cubicBezTo>
                      <a:pt x="455299" y="474498"/>
                      <a:pt x="447071" y="482726"/>
                      <a:pt x="436099" y="482726"/>
                    </a:cubicBezTo>
                    <a:cubicBezTo>
                      <a:pt x="334616" y="482726"/>
                      <a:pt x="301704" y="485469"/>
                      <a:pt x="252333" y="469013"/>
                    </a:cubicBezTo>
                    <a:cubicBezTo>
                      <a:pt x="202964" y="452556"/>
                      <a:pt x="191994" y="441585"/>
                      <a:pt x="164566" y="441585"/>
                    </a:cubicBezTo>
                    <a:lnTo>
                      <a:pt x="164566" y="441585"/>
                    </a:lnTo>
                    <a:close/>
                    <a:moveTo>
                      <a:pt x="1039508" y="798144"/>
                    </a:moveTo>
                    <a:cubicBezTo>
                      <a:pt x="995624" y="814601"/>
                      <a:pt x="990138" y="820086"/>
                      <a:pt x="965453" y="825572"/>
                    </a:cubicBezTo>
                    <a:lnTo>
                      <a:pt x="965453" y="713118"/>
                    </a:lnTo>
                    <a:cubicBezTo>
                      <a:pt x="979167" y="726832"/>
                      <a:pt x="1001110" y="735060"/>
                      <a:pt x="1020308" y="735060"/>
                    </a:cubicBezTo>
                    <a:cubicBezTo>
                      <a:pt x="1031280" y="735060"/>
                      <a:pt x="1039508" y="726832"/>
                      <a:pt x="1039508" y="715861"/>
                    </a:cubicBezTo>
                    <a:cubicBezTo>
                      <a:pt x="1039508" y="704890"/>
                      <a:pt x="1031280" y="696662"/>
                      <a:pt x="1020308" y="696662"/>
                    </a:cubicBezTo>
                    <a:cubicBezTo>
                      <a:pt x="1003852" y="696662"/>
                      <a:pt x="987396" y="685691"/>
                      <a:pt x="979167" y="671977"/>
                    </a:cubicBezTo>
                    <a:cubicBezTo>
                      <a:pt x="968197" y="647292"/>
                      <a:pt x="943511" y="633578"/>
                      <a:pt x="916083" y="633578"/>
                    </a:cubicBezTo>
                    <a:lnTo>
                      <a:pt x="828314" y="633578"/>
                    </a:lnTo>
                    <a:cubicBezTo>
                      <a:pt x="814601" y="633578"/>
                      <a:pt x="803631" y="622607"/>
                      <a:pt x="803631" y="608894"/>
                    </a:cubicBezTo>
                    <a:cubicBezTo>
                      <a:pt x="803631" y="595180"/>
                      <a:pt x="814601" y="584208"/>
                      <a:pt x="828314" y="584208"/>
                    </a:cubicBezTo>
                    <a:lnTo>
                      <a:pt x="888656" y="584208"/>
                    </a:lnTo>
                    <a:cubicBezTo>
                      <a:pt x="929797" y="584208"/>
                      <a:pt x="965453" y="548552"/>
                      <a:pt x="965453" y="507411"/>
                    </a:cubicBezTo>
                    <a:cubicBezTo>
                      <a:pt x="1031280" y="523868"/>
                      <a:pt x="1023052" y="595180"/>
                      <a:pt x="1097107" y="595180"/>
                    </a:cubicBezTo>
                    <a:lnTo>
                      <a:pt x="1108077" y="595180"/>
                    </a:lnTo>
                    <a:lnTo>
                      <a:pt x="1108077" y="789916"/>
                    </a:lnTo>
                    <a:cubicBezTo>
                      <a:pt x="1077907" y="792659"/>
                      <a:pt x="1061450" y="789916"/>
                      <a:pt x="1039508" y="798144"/>
                    </a:cubicBezTo>
                    <a:lnTo>
                      <a:pt x="1039508" y="798144"/>
                    </a:lnTo>
                    <a:close/>
                    <a:moveTo>
                      <a:pt x="1201332" y="806372"/>
                    </a:moveTo>
                    <a:cubicBezTo>
                      <a:pt x="1201332" y="814601"/>
                      <a:pt x="1195846" y="820086"/>
                      <a:pt x="1187618" y="820086"/>
                    </a:cubicBezTo>
                    <a:lnTo>
                      <a:pt x="1162932" y="820086"/>
                    </a:lnTo>
                    <a:cubicBezTo>
                      <a:pt x="1154704" y="820086"/>
                      <a:pt x="1149219" y="814601"/>
                      <a:pt x="1149219" y="806372"/>
                    </a:cubicBezTo>
                    <a:cubicBezTo>
                      <a:pt x="1149219" y="806372"/>
                      <a:pt x="1149219" y="806372"/>
                      <a:pt x="1149219" y="806372"/>
                    </a:cubicBezTo>
                    <a:cubicBezTo>
                      <a:pt x="1149219" y="806372"/>
                      <a:pt x="1149219" y="806372"/>
                      <a:pt x="1149219" y="803629"/>
                    </a:cubicBezTo>
                    <a:lnTo>
                      <a:pt x="1149219" y="581466"/>
                    </a:lnTo>
                    <a:cubicBezTo>
                      <a:pt x="1149219" y="573238"/>
                      <a:pt x="1154704" y="567752"/>
                      <a:pt x="1162932" y="567752"/>
                    </a:cubicBezTo>
                    <a:lnTo>
                      <a:pt x="1187618" y="567752"/>
                    </a:lnTo>
                    <a:cubicBezTo>
                      <a:pt x="1195846" y="567752"/>
                      <a:pt x="1201332" y="573238"/>
                      <a:pt x="1201332" y="581466"/>
                    </a:cubicBezTo>
                    <a:lnTo>
                      <a:pt x="1201332" y="806372"/>
                    </a:lnTo>
                    <a:close/>
                  </a:path>
                </a:pathLst>
              </a:custGeom>
              <a:grpFill/>
              <a:ln w="27426" cap="flat">
                <a:noFill/>
                <a:prstDash val="solid"/>
                <a:miter/>
              </a:ln>
            </p:spPr>
            <p:txBody>
              <a:bodyPr rtlCol="0" anchor="ctr"/>
              <a:lstStyle/>
              <a:p>
                <a:endParaRPr lang="en-US"/>
              </a:p>
            </p:txBody>
          </p:sp>
        </p:grpSp>
      </p:grpSp>
      <p:grpSp>
        <p:nvGrpSpPr>
          <p:cNvPr id="77" name="Group 76">
            <a:extLst>
              <a:ext uri="{FF2B5EF4-FFF2-40B4-BE49-F238E27FC236}">
                <a16:creationId xmlns:a16="http://schemas.microsoft.com/office/drawing/2014/main" id="{330C9279-063E-05CD-DD2A-46D8B8D6AF21}"/>
              </a:ext>
            </a:extLst>
          </p:cNvPr>
          <p:cNvGrpSpPr/>
          <p:nvPr/>
        </p:nvGrpSpPr>
        <p:grpSpPr>
          <a:xfrm>
            <a:off x="1257952" y="6557964"/>
            <a:ext cx="539991" cy="540020"/>
            <a:chOff x="3518987" y="1500844"/>
            <a:chExt cx="3648161" cy="3648358"/>
          </a:xfrm>
          <a:solidFill>
            <a:srgbClr val="F79037"/>
          </a:solidFill>
        </p:grpSpPr>
        <p:sp>
          <p:nvSpPr>
            <p:cNvPr id="78" name="Freeform 77">
              <a:extLst>
                <a:ext uri="{FF2B5EF4-FFF2-40B4-BE49-F238E27FC236}">
                  <a16:creationId xmlns:a16="http://schemas.microsoft.com/office/drawing/2014/main" id="{6192F9F8-95C7-803A-7AE6-2A56CACB8A96}"/>
                </a:ext>
              </a:extLst>
            </p:cNvPr>
            <p:cNvSpPr/>
            <p:nvPr/>
          </p:nvSpPr>
          <p:spPr>
            <a:xfrm>
              <a:off x="3572213" y="1658079"/>
              <a:ext cx="1217283" cy="3341596"/>
            </a:xfrm>
            <a:custGeom>
              <a:avLst/>
              <a:gdLst>
                <a:gd name="connsiteX0" fmla="*/ 1217283 w 1217283"/>
                <a:gd name="connsiteY0" fmla="*/ 1827836 h 3341596"/>
                <a:gd name="connsiteX1" fmla="*/ 1217283 w 1217283"/>
                <a:gd name="connsiteY1" fmla="*/ 3177724 h 3341596"/>
                <a:gd name="connsiteX2" fmla="*/ 1084990 w 1217283"/>
                <a:gd name="connsiteY2" fmla="*/ 3340510 h 3341596"/>
                <a:gd name="connsiteX3" fmla="*/ 1015513 w 1217283"/>
                <a:gd name="connsiteY3" fmla="*/ 3332895 h 3341596"/>
                <a:gd name="connsiteX4" fmla="*/ 118017 w 1217283"/>
                <a:gd name="connsiteY4" fmla="*/ 3033977 h 3341596"/>
                <a:gd name="connsiteX5" fmla="*/ 0 w 1217283"/>
                <a:gd name="connsiteY5" fmla="*/ 2872143 h 3341596"/>
                <a:gd name="connsiteX6" fmla="*/ 0 w 1217283"/>
                <a:gd name="connsiteY6" fmla="*/ 161895 h 3341596"/>
                <a:gd name="connsiteX7" fmla="*/ 211288 w 1217283"/>
                <a:gd name="connsiteY7" fmla="*/ 10532 h 3341596"/>
                <a:gd name="connsiteX8" fmla="*/ 1097363 w 1217283"/>
                <a:gd name="connsiteY8" fmla="*/ 305641 h 3341596"/>
                <a:gd name="connsiteX9" fmla="*/ 1216331 w 1217283"/>
                <a:gd name="connsiteY9" fmla="*/ 474139 h 3341596"/>
                <a:gd name="connsiteX10" fmla="*/ 1217283 w 1217283"/>
                <a:gd name="connsiteY10" fmla="*/ 1827836 h 3341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7283" h="3341596">
                  <a:moveTo>
                    <a:pt x="1217283" y="1827836"/>
                  </a:moveTo>
                  <a:cubicBezTo>
                    <a:pt x="1217283" y="2278116"/>
                    <a:pt x="1217283" y="2727444"/>
                    <a:pt x="1217283" y="3177724"/>
                  </a:cubicBezTo>
                  <a:cubicBezTo>
                    <a:pt x="1217283" y="3266257"/>
                    <a:pt x="1166840" y="3330039"/>
                    <a:pt x="1084990" y="3340510"/>
                  </a:cubicBezTo>
                  <a:cubicBezTo>
                    <a:pt x="1062148" y="3343366"/>
                    <a:pt x="1037403" y="3340510"/>
                    <a:pt x="1015513" y="3332895"/>
                  </a:cubicBezTo>
                  <a:cubicBezTo>
                    <a:pt x="716665" y="3233890"/>
                    <a:pt x="416865" y="3133934"/>
                    <a:pt x="118017" y="3033977"/>
                  </a:cubicBezTo>
                  <a:cubicBezTo>
                    <a:pt x="37118" y="3006370"/>
                    <a:pt x="0" y="2956868"/>
                    <a:pt x="0" y="2872143"/>
                  </a:cubicBezTo>
                  <a:cubicBezTo>
                    <a:pt x="0" y="1968727"/>
                    <a:pt x="0" y="1065311"/>
                    <a:pt x="0" y="161895"/>
                  </a:cubicBezTo>
                  <a:cubicBezTo>
                    <a:pt x="0" y="40995"/>
                    <a:pt x="96126" y="-27547"/>
                    <a:pt x="211288" y="10532"/>
                  </a:cubicBezTo>
                  <a:cubicBezTo>
                    <a:pt x="507281" y="108584"/>
                    <a:pt x="802322" y="206637"/>
                    <a:pt x="1097363" y="305641"/>
                  </a:cubicBezTo>
                  <a:cubicBezTo>
                    <a:pt x="1181117" y="334200"/>
                    <a:pt x="1216331" y="383703"/>
                    <a:pt x="1216331" y="474139"/>
                  </a:cubicBezTo>
                  <a:cubicBezTo>
                    <a:pt x="1217283" y="925372"/>
                    <a:pt x="1217283" y="1376604"/>
                    <a:pt x="1217283" y="1827836"/>
                  </a:cubicBezTo>
                  <a:close/>
                </a:path>
              </a:pathLst>
            </a:custGeom>
            <a:solidFill>
              <a:srgbClr val="DD147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79" name="Graphic 36">
              <a:extLst>
                <a:ext uri="{FF2B5EF4-FFF2-40B4-BE49-F238E27FC236}">
                  <a16:creationId xmlns:a16="http://schemas.microsoft.com/office/drawing/2014/main" id="{358EDECC-CFA9-52AB-0D04-87B42E6F7047}"/>
                </a:ext>
              </a:extLst>
            </p:cNvPr>
            <p:cNvGrpSpPr/>
            <p:nvPr/>
          </p:nvGrpSpPr>
          <p:grpSpPr>
            <a:xfrm>
              <a:off x="3518987" y="1500844"/>
              <a:ext cx="3648161" cy="3648358"/>
              <a:chOff x="3518987" y="1500844"/>
              <a:chExt cx="3648161" cy="3648358"/>
            </a:xfrm>
            <a:grpFill/>
          </p:grpSpPr>
          <p:sp>
            <p:nvSpPr>
              <p:cNvPr id="80" name="Freeform 79">
                <a:extLst>
                  <a:ext uri="{FF2B5EF4-FFF2-40B4-BE49-F238E27FC236}">
                    <a16:creationId xmlns:a16="http://schemas.microsoft.com/office/drawing/2014/main" id="{8F75CFAC-E8CF-C292-3521-2D99766E3456}"/>
                  </a:ext>
                </a:extLst>
              </p:cNvPr>
              <p:cNvSpPr/>
              <p:nvPr/>
            </p:nvSpPr>
            <p:spPr>
              <a:xfrm>
                <a:off x="3518987" y="1500844"/>
                <a:ext cx="2432332" cy="3648358"/>
              </a:xfrm>
              <a:custGeom>
                <a:avLst/>
                <a:gdLst>
                  <a:gd name="connsiteX0" fmla="*/ 0 w 2432332"/>
                  <a:gd name="connsiteY0" fmla="*/ 257454 h 3648358"/>
                  <a:gd name="connsiteX1" fmla="*/ 13325 w 2432332"/>
                  <a:gd name="connsiteY1" fmla="*/ 217471 h 3648358"/>
                  <a:gd name="connsiteX2" fmla="*/ 303607 w 2432332"/>
                  <a:gd name="connsiteY2" fmla="*/ 423 h 3648358"/>
                  <a:gd name="connsiteX3" fmla="*/ 2045302 w 2432332"/>
                  <a:gd name="connsiteY3" fmla="*/ 423 h 3648358"/>
                  <a:gd name="connsiteX4" fmla="*/ 2430759 w 2432332"/>
                  <a:gd name="connsiteY4" fmla="*/ 378354 h 3648358"/>
                  <a:gd name="connsiteX5" fmla="*/ 2431711 w 2432332"/>
                  <a:gd name="connsiteY5" fmla="*/ 1133263 h 3648358"/>
                  <a:gd name="connsiteX6" fmla="*/ 2357475 w 2432332"/>
                  <a:gd name="connsiteY6" fmla="*/ 1216084 h 3648358"/>
                  <a:gd name="connsiteX7" fmla="*/ 2280383 w 2432332"/>
                  <a:gd name="connsiteY7" fmla="*/ 1132311 h 3648358"/>
                  <a:gd name="connsiteX8" fmla="*/ 2280383 w 2432332"/>
                  <a:gd name="connsiteY8" fmla="*/ 402153 h 3648358"/>
                  <a:gd name="connsiteX9" fmla="*/ 2030074 w 2432332"/>
                  <a:gd name="connsiteY9" fmla="*/ 151786 h 3648358"/>
                  <a:gd name="connsiteX10" fmla="*/ 862282 w 2432332"/>
                  <a:gd name="connsiteY10" fmla="*/ 151786 h 3648358"/>
                  <a:gd name="connsiteX11" fmla="*/ 831826 w 2432332"/>
                  <a:gd name="connsiteY11" fmla="*/ 151786 h 3648358"/>
                  <a:gd name="connsiteX12" fmla="*/ 829923 w 2432332"/>
                  <a:gd name="connsiteY12" fmla="*/ 159401 h 3648358"/>
                  <a:gd name="connsiteX13" fmla="*/ 928904 w 2432332"/>
                  <a:gd name="connsiteY13" fmla="*/ 192720 h 3648358"/>
                  <a:gd name="connsiteX14" fmla="*/ 1302940 w 2432332"/>
                  <a:gd name="connsiteY14" fmla="*/ 317428 h 3648358"/>
                  <a:gd name="connsiteX15" fmla="*/ 1519938 w 2432332"/>
                  <a:gd name="connsiteY15" fmla="*/ 621105 h 3648358"/>
                  <a:gd name="connsiteX16" fmla="*/ 1519938 w 2432332"/>
                  <a:gd name="connsiteY16" fmla="*/ 1871037 h 3648358"/>
                  <a:gd name="connsiteX17" fmla="*/ 1519938 w 2432332"/>
                  <a:gd name="connsiteY17" fmla="*/ 2993405 h 3648358"/>
                  <a:gd name="connsiteX18" fmla="*/ 1519938 w 2432332"/>
                  <a:gd name="connsiteY18" fmla="*/ 3039100 h 3648358"/>
                  <a:gd name="connsiteX19" fmla="*/ 1560863 w 2432332"/>
                  <a:gd name="connsiteY19" fmla="*/ 3041004 h 3648358"/>
                  <a:gd name="connsiteX20" fmla="*/ 2027219 w 2432332"/>
                  <a:gd name="connsiteY20" fmla="*/ 3041004 h 3648358"/>
                  <a:gd name="connsiteX21" fmla="*/ 2280383 w 2432332"/>
                  <a:gd name="connsiteY21" fmla="*/ 2789685 h 3648358"/>
                  <a:gd name="connsiteX22" fmla="*/ 2280383 w 2432332"/>
                  <a:gd name="connsiteY22" fmla="*/ 2073806 h 3648358"/>
                  <a:gd name="connsiteX23" fmla="*/ 2287046 w 2432332"/>
                  <a:gd name="connsiteY23" fmla="*/ 2025256 h 3648358"/>
                  <a:gd name="connsiteX24" fmla="*/ 2366040 w 2432332"/>
                  <a:gd name="connsiteY24" fmla="*/ 1977657 h 3648358"/>
                  <a:gd name="connsiteX25" fmla="*/ 2430759 w 2432332"/>
                  <a:gd name="connsiteY25" fmla="*/ 2043343 h 3648358"/>
                  <a:gd name="connsiteX26" fmla="*/ 2431711 w 2432332"/>
                  <a:gd name="connsiteY26" fmla="*/ 2078566 h 3648358"/>
                  <a:gd name="connsiteX27" fmla="*/ 2431711 w 2432332"/>
                  <a:gd name="connsiteY27" fmla="*/ 2790637 h 3648358"/>
                  <a:gd name="connsiteX28" fmla="*/ 2029122 w 2432332"/>
                  <a:gd name="connsiteY28" fmla="*/ 3192366 h 3648358"/>
                  <a:gd name="connsiteX29" fmla="*/ 1562767 w 2432332"/>
                  <a:gd name="connsiteY29" fmla="*/ 3192366 h 3648358"/>
                  <a:gd name="connsiteX30" fmla="*/ 1519938 w 2432332"/>
                  <a:gd name="connsiteY30" fmla="*/ 3192366 h 3648358"/>
                  <a:gd name="connsiteX31" fmla="*/ 1519938 w 2432332"/>
                  <a:gd name="connsiteY31" fmla="*/ 3315170 h 3648358"/>
                  <a:gd name="connsiteX32" fmla="*/ 1266774 w 2432332"/>
                  <a:gd name="connsiteY32" fmla="*/ 3644550 h 3648358"/>
                  <a:gd name="connsiteX33" fmla="*/ 1261063 w 2432332"/>
                  <a:gd name="connsiteY33" fmla="*/ 3648359 h 3648358"/>
                  <a:gd name="connsiteX34" fmla="*/ 1168744 w 2432332"/>
                  <a:gd name="connsiteY34" fmla="*/ 3648359 h 3648358"/>
                  <a:gd name="connsiteX35" fmla="*/ 913676 w 2432332"/>
                  <a:gd name="connsiteY35" fmla="*/ 3562682 h 3648358"/>
                  <a:gd name="connsiteX36" fmla="*/ 216998 w 2432332"/>
                  <a:gd name="connsiteY36" fmla="*/ 3330402 h 3648358"/>
                  <a:gd name="connsiteX37" fmla="*/ 21890 w 2432332"/>
                  <a:gd name="connsiteY37" fmla="*/ 3151432 h 3648358"/>
                  <a:gd name="connsiteX38" fmla="*/ 0 w 2432332"/>
                  <a:gd name="connsiteY38" fmla="*/ 3084794 h 3648358"/>
                  <a:gd name="connsiteX39" fmla="*/ 0 w 2432332"/>
                  <a:gd name="connsiteY39" fmla="*/ 257454 h 3648358"/>
                  <a:gd name="connsiteX40" fmla="*/ 1367659 w 2432332"/>
                  <a:gd name="connsiteY40" fmla="*/ 1981465 h 3648358"/>
                  <a:gd name="connsiteX41" fmla="*/ 1367659 w 2432332"/>
                  <a:gd name="connsiteY41" fmla="*/ 627769 h 3648358"/>
                  <a:gd name="connsiteX42" fmla="*/ 1248691 w 2432332"/>
                  <a:gd name="connsiteY42" fmla="*/ 459271 h 3648358"/>
                  <a:gd name="connsiteX43" fmla="*/ 362615 w 2432332"/>
                  <a:gd name="connsiteY43" fmla="*/ 164161 h 3648358"/>
                  <a:gd name="connsiteX44" fmla="*/ 151328 w 2432332"/>
                  <a:gd name="connsiteY44" fmla="*/ 315524 h 3648358"/>
                  <a:gd name="connsiteX45" fmla="*/ 151328 w 2432332"/>
                  <a:gd name="connsiteY45" fmla="*/ 3025772 h 3648358"/>
                  <a:gd name="connsiteX46" fmla="*/ 269344 w 2432332"/>
                  <a:gd name="connsiteY46" fmla="*/ 3187607 h 3648358"/>
                  <a:gd name="connsiteX47" fmla="*/ 1166841 w 2432332"/>
                  <a:gd name="connsiteY47" fmla="*/ 3486524 h 3648358"/>
                  <a:gd name="connsiteX48" fmla="*/ 1236318 w 2432332"/>
                  <a:gd name="connsiteY48" fmla="*/ 3494140 h 3648358"/>
                  <a:gd name="connsiteX49" fmla="*/ 1368611 w 2432332"/>
                  <a:gd name="connsiteY49" fmla="*/ 3331354 h 3648358"/>
                  <a:gd name="connsiteX50" fmla="*/ 1367659 w 2432332"/>
                  <a:gd name="connsiteY50" fmla="*/ 1981465 h 364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432332" h="3648358">
                    <a:moveTo>
                      <a:pt x="0" y="257454"/>
                    </a:moveTo>
                    <a:cubicBezTo>
                      <a:pt x="4759" y="244126"/>
                      <a:pt x="9517" y="230799"/>
                      <a:pt x="13325" y="217471"/>
                    </a:cubicBezTo>
                    <a:cubicBezTo>
                      <a:pt x="52346" y="88956"/>
                      <a:pt x="169411" y="423"/>
                      <a:pt x="303607" y="423"/>
                    </a:cubicBezTo>
                    <a:cubicBezTo>
                      <a:pt x="884172" y="423"/>
                      <a:pt x="1464737" y="-529"/>
                      <a:pt x="2045302" y="423"/>
                    </a:cubicBezTo>
                    <a:cubicBezTo>
                      <a:pt x="2263252" y="423"/>
                      <a:pt x="2427904" y="161305"/>
                      <a:pt x="2430759" y="378354"/>
                    </a:cubicBezTo>
                    <a:cubicBezTo>
                      <a:pt x="2433614" y="629673"/>
                      <a:pt x="2431711" y="881944"/>
                      <a:pt x="2431711" y="1133263"/>
                    </a:cubicBezTo>
                    <a:cubicBezTo>
                      <a:pt x="2431711" y="1182765"/>
                      <a:pt x="2401255" y="1215132"/>
                      <a:pt x="2357475" y="1216084"/>
                    </a:cubicBezTo>
                    <a:cubicBezTo>
                      <a:pt x="2312743" y="1217036"/>
                      <a:pt x="2280383" y="1182765"/>
                      <a:pt x="2280383" y="1132311"/>
                    </a:cubicBezTo>
                    <a:cubicBezTo>
                      <a:pt x="2280383" y="888608"/>
                      <a:pt x="2280383" y="645856"/>
                      <a:pt x="2280383" y="402153"/>
                    </a:cubicBezTo>
                    <a:cubicBezTo>
                      <a:pt x="2280383" y="246030"/>
                      <a:pt x="2186160" y="151786"/>
                      <a:pt x="2030074" y="151786"/>
                    </a:cubicBezTo>
                    <a:cubicBezTo>
                      <a:pt x="1640810" y="151786"/>
                      <a:pt x="1251546" y="151786"/>
                      <a:pt x="862282" y="151786"/>
                    </a:cubicBezTo>
                    <a:cubicBezTo>
                      <a:pt x="851813" y="151786"/>
                      <a:pt x="842295" y="151786"/>
                      <a:pt x="831826" y="151786"/>
                    </a:cubicBezTo>
                    <a:cubicBezTo>
                      <a:pt x="830874" y="154642"/>
                      <a:pt x="830874" y="156546"/>
                      <a:pt x="829923" y="159401"/>
                    </a:cubicBezTo>
                    <a:cubicBezTo>
                      <a:pt x="863234" y="170825"/>
                      <a:pt x="895593" y="182249"/>
                      <a:pt x="928904" y="192720"/>
                    </a:cubicBezTo>
                    <a:cubicBezTo>
                      <a:pt x="1053583" y="234607"/>
                      <a:pt x="1178262" y="275541"/>
                      <a:pt x="1302940" y="317428"/>
                    </a:cubicBezTo>
                    <a:cubicBezTo>
                      <a:pt x="1443799" y="365978"/>
                      <a:pt x="1519938" y="471646"/>
                      <a:pt x="1519938" y="621105"/>
                    </a:cubicBezTo>
                    <a:cubicBezTo>
                      <a:pt x="1519938" y="1038066"/>
                      <a:pt x="1519938" y="1455028"/>
                      <a:pt x="1519938" y="1871037"/>
                    </a:cubicBezTo>
                    <a:cubicBezTo>
                      <a:pt x="1519938" y="2245160"/>
                      <a:pt x="1519938" y="2619283"/>
                      <a:pt x="1519938" y="2993405"/>
                    </a:cubicBezTo>
                    <a:cubicBezTo>
                      <a:pt x="1519938" y="3007685"/>
                      <a:pt x="1519938" y="3021012"/>
                      <a:pt x="1519938" y="3039100"/>
                    </a:cubicBezTo>
                    <a:cubicBezTo>
                      <a:pt x="1536118" y="3040052"/>
                      <a:pt x="1548491" y="3041004"/>
                      <a:pt x="1560863" y="3041004"/>
                    </a:cubicBezTo>
                    <a:cubicBezTo>
                      <a:pt x="1715998" y="3041004"/>
                      <a:pt x="1872084" y="3041004"/>
                      <a:pt x="2027219" y="3041004"/>
                    </a:cubicBezTo>
                    <a:cubicBezTo>
                      <a:pt x="2186160" y="3041004"/>
                      <a:pt x="2280383" y="2947711"/>
                      <a:pt x="2280383" y="2789685"/>
                    </a:cubicBezTo>
                    <a:cubicBezTo>
                      <a:pt x="2280383" y="2550741"/>
                      <a:pt x="2280383" y="2312750"/>
                      <a:pt x="2280383" y="2073806"/>
                    </a:cubicBezTo>
                    <a:cubicBezTo>
                      <a:pt x="2280383" y="2057623"/>
                      <a:pt x="2281335" y="2040487"/>
                      <a:pt x="2287046" y="2025256"/>
                    </a:cubicBezTo>
                    <a:cubicBezTo>
                      <a:pt x="2298466" y="1991937"/>
                      <a:pt x="2332729" y="1972898"/>
                      <a:pt x="2366040" y="1977657"/>
                    </a:cubicBezTo>
                    <a:cubicBezTo>
                      <a:pt x="2401255" y="1982417"/>
                      <a:pt x="2426952" y="2008120"/>
                      <a:pt x="2430759" y="2043343"/>
                    </a:cubicBezTo>
                    <a:cubicBezTo>
                      <a:pt x="2431711" y="2054766"/>
                      <a:pt x="2431711" y="2067142"/>
                      <a:pt x="2431711" y="2078566"/>
                    </a:cubicBezTo>
                    <a:cubicBezTo>
                      <a:pt x="2431711" y="2315606"/>
                      <a:pt x="2431711" y="2553597"/>
                      <a:pt x="2431711" y="2790637"/>
                    </a:cubicBezTo>
                    <a:cubicBezTo>
                      <a:pt x="2431711" y="3031484"/>
                      <a:pt x="2270866" y="3192366"/>
                      <a:pt x="2029122" y="3192366"/>
                    </a:cubicBezTo>
                    <a:cubicBezTo>
                      <a:pt x="1873988" y="3192366"/>
                      <a:pt x="1717901" y="3192366"/>
                      <a:pt x="1562767" y="3192366"/>
                    </a:cubicBezTo>
                    <a:cubicBezTo>
                      <a:pt x="1549442" y="3192366"/>
                      <a:pt x="1537070" y="3192366"/>
                      <a:pt x="1519938" y="3192366"/>
                    </a:cubicBezTo>
                    <a:cubicBezTo>
                      <a:pt x="1519938" y="3235205"/>
                      <a:pt x="1519938" y="3275188"/>
                      <a:pt x="1519938" y="3315170"/>
                    </a:cubicBezTo>
                    <a:cubicBezTo>
                      <a:pt x="1519938" y="3495092"/>
                      <a:pt x="1440943" y="3597904"/>
                      <a:pt x="1266774" y="3644550"/>
                    </a:cubicBezTo>
                    <a:cubicBezTo>
                      <a:pt x="1264870" y="3645502"/>
                      <a:pt x="1262967" y="3647406"/>
                      <a:pt x="1261063" y="3648359"/>
                    </a:cubicBezTo>
                    <a:cubicBezTo>
                      <a:pt x="1230608" y="3648359"/>
                      <a:pt x="1199200" y="3648359"/>
                      <a:pt x="1168744" y="3648359"/>
                    </a:cubicBezTo>
                    <a:cubicBezTo>
                      <a:pt x="1084039" y="3619800"/>
                      <a:pt x="999333" y="3591241"/>
                      <a:pt x="913676" y="3562682"/>
                    </a:cubicBezTo>
                    <a:cubicBezTo>
                      <a:pt x="681450" y="3485572"/>
                      <a:pt x="449224" y="3407511"/>
                      <a:pt x="216998" y="3330402"/>
                    </a:cubicBezTo>
                    <a:cubicBezTo>
                      <a:pt x="125631" y="3299939"/>
                      <a:pt x="59008" y="3241869"/>
                      <a:pt x="21890" y="3151432"/>
                    </a:cubicBezTo>
                    <a:cubicBezTo>
                      <a:pt x="13325" y="3129537"/>
                      <a:pt x="7614" y="3106689"/>
                      <a:pt x="0" y="3084794"/>
                    </a:cubicBezTo>
                    <a:cubicBezTo>
                      <a:pt x="0" y="2143300"/>
                      <a:pt x="0" y="1199901"/>
                      <a:pt x="0" y="257454"/>
                    </a:cubicBezTo>
                    <a:close/>
                    <a:moveTo>
                      <a:pt x="1367659" y="1981465"/>
                    </a:moveTo>
                    <a:cubicBezTo>
                      <a:pt x="1367659" y="1530233"/>
                      <a:pt x="1367659" y="1079001"/>
                      <a:pt x="1367659" y="627769"/>
                    </a:cubicBezTo>
                    <a:cubicBezTo>
                      <a:pt x="1367659" y="537332"/>
                      <a:pt x="1333396" y="487830"/>
                      <a:pt x="1248691" y="459271"/>
                    </a:cubicBezTo>
                    <a:cubicBezTo>
                      <a:pt x="953649" y="360266"/>
                      <a:pt x="657656" y="262214"/>
                      <a:pt x="362615" y="164161"/>
                    </a:cubicBezTo>
                    <a:cubicBezTo>
                      <a:pt x="247454" y="126083"/>
                      <a:pt x="151328" y="194624"/>
                      <a:pt x="151328" y="315524"/>
                    </a:cubicBezTo>
                    <a:cubicBezTo>
                      <a:pt x="151328" y="1218940"/>
                      <a:pt x="151328" y="2122356"/>
                      <a:pt x="151328" y="3025772"/>
                    </a:cubicBezTo>
                    <a:cubicBezTo>
                      <a:pt x="151328" y="3110498"/>
                      <a:pt x="187494" y="3160952"/>
                      <a:pt x="269344" y="3187607"/>
                    </a:cubicBezTo>
                    <a:cubicBezTo>
                      <a:pt x="568192" y="3287563"/>
                      <a:pt x="867041" y="3387520"/>
                      <a:pt x="1166841" y="3486524"/>
                    </a:cubicBezTo>
                    <a:cubicBezTo>
                      <a:pt x="1188731" y="3494140"/>
                      <a:pt x="1213476" y="3496996"/>
                      <a:pt x="1236318" y="3494140"/>
                    </a:cubicBezTo>
                    <a:cubicBezTo>
                      <a:pt x="1317216" y="3483668"/>
                      <a:pt x="1368611" y="3418935"/>
                      <a:pt x="1368611" y="3331354"/>
                    </a:cubicBezTo>
                    <a:cubicBezTo>
                      <a:pt x="1367659" y="2882026"/>
                      <a:pt x="1367659" y="2431745"/>
                      <a:pt x="1367659" y="1981465"/>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1" name="Freeform 80">
                <a:extLst>
                  <a:ext uri="{FF2B5EF4-FFF2-40B4-BE49-F238E27FC236}">
                    <a16:creationId xmlns:a16="http://schemas.microsoft.com/office/drawing/2014/main" id="{730B4A4B-EADA-45AE-D5A3-0BDFD1DE59FE}"/>
                  </a:ext>
                </a:extLst>
              </p:cNvPr>
              <p:cNvSpPr/>
              <p:nvPr/>
            </p:nvSpPr>
            <p:spPr>
              <a:xfrm>
                <a:off x="5493831" y="2411977"/>
                <a:ext cx="1673317" cy="1370133"/>
              </a:xfrm>
              <a:custGeom>
                <a:avLst/>
                <a:gdLst>
                  <a:gd name="connsiteX0" fmla="*/ 1410516 w 1673317"/>
                  <a:gd name="connsiteY0" fmla="*/ 761895 h 1370133"/>
                  <a:gd name="connsiteX1" fmla="*/ 1358170 w 1673317"/>
                  <a:gd name="connsiteY1" fmla="*/ 761895 h 1370133"/>
                  <a:gd name="connsiteX2" fmla="*/ 108528 w 1673317"/>
                  <a:gd name="connsiteY2" fmla="*/ 761895 h 1370133"/>
                  <a:gd name="connsiteX3" fmla="*/ 55230 w 1673317"/>
                  <a:gd name="connsiteY3" fmla="*/ 757135 h 1370133"/>
                  <a:gd name="connsiteX4" fmla="*/ 29 w 1673317"/>
                  <a:gd name="connsiteY4" fmla="*/ 686690 h 1370133"/>
                  <a:gd name="connsiteX5" fmla="*/ 56182 w 1673317"/>
                  <a:gd name="connsiteY5" fmla="*/ 613388 h 1370133"/>
                  <a:gd name="connsiteX6" fmla="*/ 109479 w 1673317"/>
                  <a:gd name="connsiteY6" fmla="*/ 608629 h 1370133"/>
                  <a:gd name="connsiteX7" fmla="*/ 1359122 w 1673317"/>
                  <a:gd name="connsiteY7" fmla="*/ 608629 h 1370133"/>
                  <a:gd name="connsiteX8" fmla="*/ 1410516 w 1673317"/>
                  <a:gd name="connsiteY8" fmla="*/ 608629 h 1370133"/>
                  <a:gd name="connsiteX9" fmla="*/ 1379108 w 1673317"/>
                  <a:gd name="connsiteY9" fmla="*/ 576262 h 1370133"/>
                  <a:gd name="connsiteX10" fmla="*/ 947016 w 1673317"/>
                  <a:gd name="connsiteY10" fmla="*/ 142165 h 1370133"/>
                  <a:gd name="connsiteX11" fmla="*/ 914656 w 1673317"/>
                  <a:gd name="connsiteY11" fmla="*/ 75527 h 1370133"/>
                  <a:gd name="connsiteX12" fmla="*/ 952726 w 1673317"/>
                  <a:gd name="connsiteY12" fmla="*/ 12698 h 1370133"/>
                  <a:gd name="connsiteX13" fmla="*/ 1028866 w 1673317"/>
                  <a:gd name="connsiteY13" fmla="*/ 14601 h 1370133"/>
                  <a:gd name="connsiteX14" fmla="*/ 1060274 w 1673317"/>
                  <a:gd name="connsiteY14" fmla="*/ 43160 h 1370133"/>
                  <a:gd name="connsiteX15" fmla="*/ 1642742 w 1673317"/>
                  <a:gd name="connsiteY15" fmla="*/ 624812 h 1370133"/>
                  <a:gd name="connsiteX16" fmla="*/ 1641791 w 1673317"/>
                  <a:gd name="connsiteY16" fmla="*/ 748567 h 1370133"/>
                  <a:gd name="connsiteX17" fmla="*/ 1059322 w 1673317"/>
                  <a:gd name="connsiteY17" fmla="*/ 1330219 h 1370133"/>
                  <a:gd name="connsiteX18" fmla="*/ 1026962 w 1673317"/>
                  <a:gd name="connsiteY18" fmla="*/ 1357826 h 1370133"/>
                  <a:gd name="connsiteX19" fmla="*/ 929884 w 1673317"/>
                  <a:gd name="connsiteY19" fmla="*/ 1344499 h 1370133"/>
                  <a:gd name="connsiteX20" fmla="*/ 927029 w 1673317"/>
                  <a:gd name="connsiteY20" fmla="*/ 1249302 h 1370133"/>
                  <a:gd name="connsiteX21" fmla="*/ 953678 w 1673317"/>
                  <a:gd name="connsiteY21" fmla="*/ 1220743 h 1370133"/>
                  <a:gd name="connsiteX22" fmla="*/ 1376253 w 1673317"/>
                  <a:gd name="connsiteY22" fmla="*/ 797118 h 1370133"/>
                  <a:gd name="connsiteX23" fmla="*/ 1410516 w 1673317"/>
                  <a:gd name="connsiteY23" fmla="*/ 761895 h 137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73317" h="1370133">
                    <a:moveTo>
                      <a:pt x="1410516" y="761895"/>
                    </a:moveTo>
                    <a:cubicBezTo>
                      <a:pt x="1386723" y="761895"/>
                      <a:pt x="1372446" y="761895"/>
                      <a:pt x="1358170" y="761895"/>
                    </a:cubicBezTo>
                    <a:cubicBezTo>
                      <a:pt x="941305" y="761895"/>
                      <a:pt x="524441" y="761895"/>
                      <a:pt x="108528" y="761895"/>
                    </a:cubicBezTo>
                    <a:cubicBezTo>
                      <a:pt x="90445" y="761895"/>
                      <a:pt x="72361" y="760943"/>
                      <a:pt x="55230" y="757135"/>
                    </a:cubicBezTo>
                    <a:cubicBezTo>
                      <a:pt x="22870" y="749520"/>
                      <a:pt x="980" y="719057"/>
                      <a:pt x="29" y="686690"/>
                    </a:cubicBezTo>
                    <a:cubicBezTo>
                      <a:pt x="-923" y="653371"/>
                      <a:pt x="21919" y="621004"/>
                      <a:pt x="56182" y="613388"/>
                    </a:cubicBezTo>
                    <a:cubicBezTo>
                      <a:pt x="73313" y="609580"/>
                      <a:pt x="91396" y="608629"/>
                      <a:pt x="109479" y="608629"/>
                    </a:cubicBezTo>
                    <a:cubicBezTo>
                      <a:pt x="526344" y="608629"/>
                      <a:pt x="943209" y="608629"/>
                      <a:pt x="1359122" y="608629"/>
                    </a:cubicBezTo>
                    <a:cubicBezTo>
                      <a:pt x="1373398" y="608629"/>
                      <a:pt x="1386723" y="608629"/>
                      <a:pt x="1410516" y="608629"/>
                    </a:cubicBezTo>
                    <a:cubicBezTo>
                      <a:pt x="1396240" y="593397"/>
                      <a:pt x="1387674" y="584829"/>
                      <a:pt x="1379108" y="576262"/>
                    </a:cubicBezTo>
                    <a:cubicBezTo>
                      <a:pt x="1234443" y="431563"/>
                      <a:pt x="1089778" y="287816"/>
                      <a:pt x="947016" y="142165"/>
                    </a:cubicBezTo>
                    <a:cubicBezTo>
                      <a:pt x="929884" y="125030"/>
                      <a:pt x="913705" y="97423"/>
                      <a:pt x="914656" y="75527"/>
                    </a:cubicBezTo>
                    <a:cubicBezTo>
                      <a:pt x="915608" y="53632"/>
                      <a:pt x="934643" y="27929"/>
                      <a:pt x="952726" y="12698"/>
                    </a:cubicBezTo>
                    <a:cubicBezTo>
                      <a:pt x="974616" y="-6342"/>
                      <a:pt x="1004121" y="-2534"/>
                      <a:pt x="1028866" y="14601"/>
                    </a:cubicBezTo>
                    <a:cubicBezTo>
                      <a:pt x="1040287" y="22217"/>
                      <a:pt x="1050756" y="32689"/>
                      <a:pt x="1060274" y="43160"/>
                    </a:cubicBezTo>
                    <a:cubicBezTo>
                      <a:pt x="1254430" y="236410"/>
                      <a:pt x="1448586" y="430611"/>
                      <a:pt x="1642742" y="624812"/>
                    </a:cubicBezTo>
                    <a:cubicBezTo>
                      <a:pt x="1683667" y="665747"/>
                      <a:pt x="1683667" y="706681"/>
                      <a:pt x="1641791" y="748567"/>
                    </a:cubicBezTo>
                    <a:cubicBezTo>
                      <a:pt x="1447634" y="942769"/>
                      <a:pt x="1253478" y="1136018"/>
                      <a:pt x="1059322" y="1330219"/>
                    </a:cubicBezTo>
                    <a:cubicBezTo>
                      <a:pt x="1048853" y="1340691"/>
                      <a:pt x="1039335" y="1350210"/>
                      <a:pt x="1026962" y="1357826"/>
                    </a:cubicBezTo>
                    <a:cubicBezTo>
                      <a:pt x="994603" y="1378769"/>
                      <a:pt x="954630" y="1372105"/>
                      <a:pt x="929884" y="1344499"/>
                    </a:cubicBezTo>
                    <a:cubicBezTo>
                      <a:pt x="906091" y="1317844"/>
                      <a:pt x="905139" y="1277861"/>
                      <a:pt x="927029" y="1249302"/>
                    </a:cubicBezTo>
                    <a:cubicBezTo>
                      <a:pt x="934643" y="1238830"/>
                      <a:pt x="944161" y="1230263"/>
                      <a:pt x="953678" y="1220743"/>
                    </a:cubicBezTo>
                    <a:cubicBezTo>
                      <a:pt x="1094536" y="1079852"/>
                      <a:pt x="1235395" y="938961"/>
                      <a:pt x="1376253" y="797118"/>
                    </a:cubicBezTo>
                    <a:cubicBezTo>
                      <a:pt x="1386723" y="787598"/>
                      <a:pt x="1395288" y="778078"/>
                      <a:pt x="1410516" y="761895"/>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pic>
        <p:nvPicPr>
          <p:cNvPr id="83" name="Picture Placeholder 33">
            <a:extLst>
              <a:ext uri="{FF2B5EF4-FFF2-40B4-BE49-F238E27FC236}">
                <a16:creationId xmlns:a16="http://schemas.microsoft.com/office/drawing/2014/main" id="{E4E75EE0-6F53-23C0-58D6-074F6FCB17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7968247"/>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1642581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08A1FA4-61E9-B44C-83C4-A6CE732733C1}"/>
              </a:ext>
            </a:extLst>
          </p:cNvPr>
          <p:cNvSpPr>
            <a:spLocks noGrp="1"/>
          </p:cNvSpPr>
          <p:nvPr>
            <p:ph type="body" sz="quarter" idx="13"/>
          </p:nvPr>
        </p:nvSpPr>
        <p:spPr/>
        <p:txBody>
          <a:bodyPr/>
          <a:lstStyle/>
          <a:p>
            <a:r>
              <a:rPr lang="en-US" dirty="0">
                <a:solidFill>
                  <a:srgbClr val="8E2F91"/>
                </a:solidFill>
              </a:rPr>
              <a:t>01</a:t>
            </a:r>
          </a:p>
        </p:txBody>
      </p:sp>
      <p:sp>
        <p:nvSpPr>
          <p:cNvPr id="18" name="Text Placeholder 17">
            <a:extLst>
              <a:ext uri="{FF2B5EF4-FFF2-40B4-BE49-F238E27FC236}">
                <a16:creationId xmlns:a16="http://schemas.microsoft.com/office/drawing/2014/main" id="{3D13EB9D-DE55-5D4D-BEA7-6A984DDA5380}"/>
              </a:ext>
            </a:extLst>
          </p:cNvPr>
          <p:cNvSpPr>
            <a:spLocks noGrp="1"/>
          </p:cNvSpPr>
          <p:nvPr>
            <p:ph type="body" sz="quarter" idx="14"/>
          </p:nvPr>
        </p:nvSpPr>
        <p:spPr>
          <a:xfrm>
            <a:off x="3059265" y="3865694"/>
            <a:ext cx="4305362" cy="2077905"/>
          </a:xfrm>
        </p:spPr>
        <p:txBody>
          <a:bodyPr/>
          <a:lstStyle/>
          <a:p>
            <a:r>
              <a:rPr lang="en-US" sz="3600" dirty="0">
                <a:solidFill>
                  <a:srgbClr val="F79037"/>
                </a:solidFill>
              </a:rPr>
              <a:t>MODU</a:t>
            </a:r>
            <a:r>
              <a:rPr lang="pl-PL" sz="3600" dirty="0">
                <a:solidFill>
                  <a:srgbClr val="F79037"/>
                </a:solidFill>
              </a:rPr>
              <a:t>Ł</a:t>
            </a:r>
            <a:r>
              <a:rPr lang="en-US" sz="3600" dirty="0">
                <a:solidFill>
                  <a:srgbClr val="F79037"/>
                </a:solidFill>
              </a:rPr>
              <a:t> 4</a:t>
            </a:r>
          </a:p>
          <a:p>
            <a:pPr>
              <a:spcBef>
                <a:spcPts val="0"/>
              </a:spcBef>
            </a:pPr>
            <a:r>
              <a:rPr lang="pl-PL" dirty="0"/>
              <a:t>Regulacje i polityka</a:t>
            </a:r>
            <a:endParaRPr lang="en-LB" dirty="0"/>
          </a:p>
        </p:txBody>
      </p:sp>
      <p:sp>
        <p:nvSpPr>
          <p:cNvPr id="2" name="Slide Number Placeholder 18">
            <a:extLst>
              <a:ext uri="{FF2B5EF4-FFF2-40B4-BE49-F238E27FC236}">
                <a16:creationId xmlns:a16="http://schemas.microsoft.com/office/drawing/2014/main" id="{D447D46A-2C5D-C312-FA75-55F08C7272A4}"/>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a:t>
            </a:fld>
            <a:endParaRPr lang="en-US" dirty="0"/>
          </a:p>
        </p:txBody>
      </p:sp>
      <p:grpSp>
        <p:nvGrpSpPr>
          <p:cNvPr id="5" name="Group 4">
            <a:extLst>
              <a:ext uri="{FF2B5EF4-FFF2-40B4-BE49-F238E27FC236}">
                <a16:creationId xmlns:a16="http://schemas.microsoft.com/office/drawing/2014/main" id="{B939924E-2C87-F405-38AB-B4D536B21A86}"/>
              </a:ext>
            </a:extLst>
          </p:cNvPr>
          <p:cNvGrpSpPr/>
          <p:nvPr/>
        </p:nvGrpSpPr>
        <p:grpSpPr>
          <a:xfrm>
            <a:off x="2358984" y="9840039"/>
            <a:ext cx="4502594" cy="461665"/>
            <a:chOff x="2358984" y="9840039"/>
            <a:chExt cx="4502594" cy="461665"/>
          </a:xfrm>
        </p:grpSpPr>
        <p:pic>
          <p:nvPicPr>
            <p:cNvPr id="6" name="Picture 5">
              <a:extLst>
                <a:ext uri="{FF2B5EF4-FFF2-40B4-BE49-F238E27FC236}">
                  <a16:creationId xmlns:a16="http://schemas.microsoft.com/office/drawing/2014/main" id="{D28A535E-6A7A-BEB3-23B5-C9D724D02B1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2358984" y="9934832"/>
              <a:ext cx="1184829" cy="27207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8D4BDC54-0CAE-04BD-84B8-9EC3D090D7BE}"/>
                </a:ext>
              </a:extLst>
            </p:cNvPr>
            <p:cNvSpPr/>
            <p:nvPr/>
          </p:nvSpPr>
          <p:spPr>
            <a:xfrm>
              <a:off x="3973077" y="9840039"/>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grpSp>
    </p:spTree>
    <p:extLst>
      <p:ext uri="{BB962C8B-B14F-4D97-AF65-F5344CB8AC3E}">
        <p14:creationId xmlns:p14="http://schemas.microsoft.com/office/powerpoint/2010/main" val="1870025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20</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432995"/>
            <a:ext cx="6036131" cy="1426285"/>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a:solidFill>
                  <a:srgbClr val="000000"/>
                </a:solidFill>
                <a:latin typeface="Calibri" panose="020F0502020204030204" pitchFamily="34" charset="0"/>
              </a:rPr>
              <a:t>Ponieważ dostawcy usług kryptograficznych odgrywają ważną rolę w ekosystemie kryptograficznym, druga kategoria określa wymogi regulacyjne dla dostawców usług kryptograficznych, a ochrona konsumentów i inwestorów jest oceniana na podstawie następujących czynników:</a:t>
            </a:r>
          </a:p>
          <a:p>
            <a:pPr algn="just"/>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 name="Text Placeholder 17">
            <a:extLst>
              <a:ext uri="{FF2B5EF4-FFF2-40B4-BE49-F238E27FC236}">
                <a16:creationId xmlns:a16="http://schemas.microsoft.com/office/drawing/2014/main" id="{9D27028C-3602-A559-FF2A-47A8FC912314}"/>
              </a:ext>
            </a:extLst>
          </p:cNvPr>
          <p:cNvSpPr txBox="1">
            <a:spLocks/>
          </p:cNvSpPr>
          <p:nvPr/>
        </p:nvSpPr>
        <p:spPr>
          <a:xfrm>
            <a:off x="2224884" y="2123972"/>
            <a:ext cx="4573019" cy="256627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dirty="0" err="1">
                <a:solidFill>
                  <a:srgbClr val="F79037"/>
                </a:solidFill>
                <a:cs typeface="+mn-cs"/>
              </a:rPr>
              <a:t>Uregulowane</a:t>
            </a:r>
            <a:r>
              <a:rPr lang="en-US" b="1" dirty="0">
                <a:solidFill>
                  <a:srgbClr val="F79037"/>
                </a:solidFill>
                <a:cs typeface="+mn-cs"/>
              </a:rPr>
              <a:t> </a:t>
            </a:r>
            <a:r>
              <a:rPr lang="en-US" b="1" dirty="0" err="1">
                <a:solidFill>
                  <a:srgbClr val="F79037"/>
                </a:solidFill>
                <a:cs typeface="+mn-cs"/>
              </a:rPr>
              <a:t>wymogi</a:t>
            </a:r>
            <a:r>
              <a:rPr lang="en-US" b="1" dirty="0">
                <a:solidFill>
                  <a:srgbClr val="F79037"/>
                </a:solidFill>
                <a:cs typeface="+mn-cs"/>
              </a:rPr>
              <a:t> </a:t>
            </a:r>
            <a:r>
              <a:rPr lang="en-US" b="1" dirty="0" err="1">
                <a:solidFill>
                  <a:srgbClr val="F79037"/>
                </a:solidFill>
                <a:cs typeface="+mn-cs"/>
              </a:rPr>
              <a:t>kapitałowe</a:t>
            </a:r>
            <a:endParaRPr lang="en-US" b="1" dirty="0">
              <a:solidFill>
                <a:srgbClr val="F79037"/>
              </a:solidFill>
              <a:cs typeface="+mn-cs"/>
            </a:endParaRPr>
          </a:p>
          <a:p>
            <a:pPr algn="just"/>
            <a:r>
              <a:rPr lang="pl-PL" dirty="0">
                <a:solidFill>
                  <a:srgbClr val="000000"/>
                </a:solidFill>
                <a:cs typeface="+mn-cs"/>
              </a:rPr>
              <a:t>Zobowiązania do utrzymywania kapitału w celu ograniczenia ryzyka kredytowego i niewykonania zobowiązania.</a:t>
            </a:r>
          </a:p>
          <a:p>
            <a:pPr algn="just"/>
            <a:r>
              <a:rPr lang="en-US" dirty="0">
                <a:solidFill>
                  <a:srgbClr val="000000"/>
                </a:solidFill>
                <a:cs typeface="+mn-cs"/>
              </a:rPr>
              <a:t> </a:t>
            </a:r>
          </a:p>
          <a:p>
            <a:pPr algn="just"/>
            <a:r>
              <a:rPr lang="pl-PL" b="1" dirty="0">
                <a:solidFill>
                  <a:srgbClr val="F79037"/>
                </a:solidFill>
                <a:cs typeface="+mn-cs"/>
              </a:rPr>
              <a:t>Uregulowana kwestia ryzyka i profilu inwestora detalicznego</a:t>
            </a:r>
          </a:p>
          <a:p>
            <a:pPr algn="just"/>
            <a:r>
              <a:rPr lang="pl-PL" dirty="0">
                <a:solidFill>
                  <a:srgbClr val="000000"/>
                </a:solidFill>
                <a:cs typeface="+mn-cs"/>
              </a:rPr>
              <a:t>Obowiązki informowania klientów o ryzyku związanym z obrotem aktywami kryptograficznymi oraz kategoryzacja klientów według klas ryzyka.</a:t>
            </a:r>
          </a:p>
          <a:p>
            <a:pPr algn="just"/>
            <a:r>
              <a:rPr lang="en-US" dirty="0">
                <a:solidFill>
                  <a:srgbClr val="000000"/>
                </a:solidFill>
                <a:cs typeface="+mn-cs"/>
              </a:rPr>
              <a:t> </a:t>
            </a:r>
          </a:p>
          <a:p>
            <a:pPr algn="just"/>
            <a:r>
              <a:rPr lang="en-US" b="1" dirty="0" err="1">
                <a:solidFill>
                  <a:srgbClr val="F79037"/>
                </a:solidFill>
                <a:cs typeface="+mn-cs"/>
              </a:rPr>
              <a:t>Uregulowane</a:t>
            </a:r>
            <a:r>
              <a:rPr lang="en-US" b="1" dirty="0">
                <a:solidFill>
                  <a:srgbClr val="F79037"/>
                </a:solidFill>
                <a:cs typeface="+mn-cs"/>
              </a:rPr>
              <a:t> </a:t>
            </a:r>
            <a:r>
              <a:rPr lang="en-US" b="1" dirty="0" err="1">
                <a:solidFill>
                  <a:srgbClr val="F79037"/>
                </a:solidFill>
                <a:cs typeface="+mn-cs"/>
              </a:rPr>
              <a:t>bezpieczeństwo</a:t>
            </a:r>
            <a:r>
              <a:rPr lang="en-US" b="1" dirty="0">
                <a:solidFill>
                  <a:srgbClr val="F79037"/>
                </a:solidFill>
                <a:cs typeface="+mn-cs"/>
              </a:rPr>
              <a:t> </a:t>
            </a:r>
            <a:r>
              <a:rPr lang="en-US" b="1" dirty="0" err="1">
                <a:solidFill>
                  <a:srgbClr val="F79037"/>
                </a:solidFill>
                <a:cs typeface="+mn-cs"/>
              </a:rPr>
              <a:t>depozytu</a:t>
            </a:r>
            <a:endParaRPr lang="en-US" b="1" dirty="0">
              <a:solidFill>
                <a:srgbClr val="F79037"/>
              </a:solidFill>
              <a:cs typeface="+mn-cs"/>
            </a:endParaRPr>
          </a:p>
          <a:p>
            <a:pPr algn="just"/>
            <a:r>
              <a:rPr lang="pl-PL" dirty="0">
                <a:solidFill>
                  <a:srgbClr val="000000"/>
                </a:solidFill>
                <a:cs typeface="+mn-cs"/>
              </a:rPr>
              <a:t>Regulacje dotyczące ochrony depozytów klientów, np. poprzez oddzielenie aktywów klientów od aktywów utrzymywanych na ich własny majątek.</a:t>
            </a:r>
          </a:p>
          <a:p>
            <a:pPr algn="just"/>
            <a:r>
              <a:rPr lang="en-US" dirty="0">
                <a:solidFill>
                  <a:srgbClr val="000000"/>
                </a:solidFill>
                <a:cs typeface="+mn-cs"/>
              </a:rPr>
              <a:t> </a:t>
            </a:r>
          </a:p>
          <a:p>
            <a:pPr algn="just"/>
            <a:r>
              <a:rPr lang="pl-PL" b="1" dirty="0">
                <a:solidFill>
                  <a:srgbClr val="F79037"/>
                </a:solidFill>
                <a:cs typeface="+mn-cs"/>
              </a:rPr>
              <a:t>Uregulowana ochrona danych istotnych dla klienta</a:t>
            </a:r>
          </a:p>
          <a:p>
            <a:pPr algn="just"/>
            <a:r>
              <a:rPr lang="pl-PL" dirty="0">
                <a:solidFill>
                  <a:srgbClr val="000000"/>
                </a:solidFill>
                <a:cs typeface="+mn-cs"/>
              </a:rPr>
              <a:t>Przepisy dotyczące ochrony danych dla aktywów kryptograficznych lub możliwość zastosowania istniejących przepisów do aktywów kryptograficznych.</a:t>
            </a:r>
          </a:p>
          <a:p>
            <a:pPr algn="just"/>
            <a:r>
              <a:rPr lang="en-US" dirty="0">
                <a:solidFill>
                  <a:srgbClr val="000000"/>
                </a:solidFill>
                <a:cs typeface="+mn-cs"/>
              </a:rPr>
              <a:t> </a:t>
            </a:r>
          </a:p>
          <a:p>
            <a:pPr algn="just"/>
            <a:endParaRPr lang="en-LB" dirty="0">
              <a:solidFill>
                <a:schemeClr val="tx1"/>
              </a:solidFill>
              <a:effectLst/>
              <a:ea typeface="Times New Roman" panose="02020603050405020304" pitchFamily="18" charset="0"/>
            </a:endParaRPr>
          </a:p>
          <a:p>
            <a:endParaRPr lang="en-LB" dirty="0">
              <a:solidFill>
                <a:srgbClr val="000000"/>
              </a:solidFill>
              <a:cs typeface="+mn-cs"/>
            </a:endParaRPr>
          </a:p>
          <a:p>
            <a:r>
              <a:rPr lang="en-US" dirty="0">
                <a:solidFill>
                  <a:srgbClr val="000000"/>
                </a:solidFill>
              </a:rPr>
              <a:t> </a:t>
            </a:r>
          </a:p>
          <a:p>
            <a:endParaRPr lang="en-US" dirty="0">
              <a:solidFill>
                <a:srgbClr val="000000"/>
              </a:solidFill>
            </a:endParaRPr>
          </a:p>
        </p:txBody>
      </p:sp>
      <p:grpSp>
        <p:nvGrpSpPr>
          <p:cNvPr id="70" name="Group 69">
            <a:extLst>
              <a:ext uri="{FF2B5EF4-FFF2-40B4-BE49-F238E27FC236}">
                <a16:creationId xmlns:a16="http://schemas.microsoft.com/office/drawing/2014/main" id="{6FDB9C8B-644E-A771-8C9C-D19039ADAE1D}"/>
              </a:ext>
            </a:extLst>
          </p:cNvPr>
          <p:cNvGrpSpPr/>
          <p:nvPr/>
        </p:nvGrpSpPr>
        <p:grpSpPr>
          <a:xfrm>
            <a:off x="1254282" y="1925680"/>
            <a:ext cx="635327" cy="634633"/>
            <a:chOff x="7257599" y="768348"/>
            <a:chExt cx="868457" cy="867509"/>
          </a:xfrm>
          <a:solidFill>
            <a:srgbClr val="F79037"/>
          </a:solidFill>
        </p:grpSpPr>
        <p:sp>
          <p:nvSpPr>
            <p:cNvPr id="71" name="Freeform 70">
              <a:extLst>
                <a:ext uri="{FF2B5EF4-FFF2-40B4-BE49-F238E27FC236}">
                  <a16:creationId xmlns:a16="http://schemas.microsoft.com/office/drawing/2014/main" id="{1FF312D7-6F87-47E3-FA6C-37D1B6592405}"/>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72" name="Graphic 2">
              <a:extLst>
                <a:ext uri="{FF2B5EF4-FFF2-40B4-BE49-F238E27FC236}">
                  <a16:creationId xmlns:a16="http://schemas.microsoft.com/office/drawing/2014/main" id="{5EB5026E-EF79-E328-46C7-C4E83C7F9EE4}"/>
                </a:ext>
              </a:extLst>
            </p:cNvPr>
            <p:cNvGrpSpPr/>
            <p:nvPr/>
          </p:nvGrpSpPr>
          <p:grpSpPr>
            <a:xfrm>
              <a:off x="7257599" y="768348"/>
              <a:ext cx="868457" cy="867509"/>
              <a:chOff x="7257599" y="768348"/>
              <a:chExt cx="868457" cy="867509"/>
            </a:xfrm>
            <a:grpFill/>
          </p:grpSpPr>
          <p:sp>
            <p:nvSpPr>
              <p:cNvPr id="73" name="Freeform 72">
                <a:extLst>
                  <a:ext uri="{FF2B5EF4-FFF2-40B4-BE49-F238E27FC236}">
                    <a16:creationId xmlns:a16="http://schemas.microsoft.com/office/drawing/2014/main" id="{62D9161A-882A-BFD2-CF32-40E27D437626}"/>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4" name="Freeform 73">
                <a:extLst>
                  <a:ext uri="{FF2B5EF4-FFF2-40B4-BE49-F238E27FC236}">
                    <a16:creationId xmlns:a16="http://schemas.microsoft.com/office/drawing/2014/main" id="{DDEBEB2D-747B-DB40-062C-F047D6CEDFFE}"/>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5" name="Freeform 74">
                <a:extLst>
                  <a:ext uri="{FF2B5EF4-FFF2-40B4-BE49-F238E27FC236}">
                    <a16:creationId xmlns:a16="http://schemas.microsoft.com/office/drawing/2014/main" id="{4BF0690B-6DB2-2161-5DEE-AA605AC258FE}"/>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6" name="Freeform 75">
                <a:extLst>
                  <a:ext uri="{FF2B5EF4-FFF2-40B4-BE49-F238E27FC236}">
                    <a16:creationId xmlns:a16="http://schemas.microsoft.com/office/drawing/2014/main" id="{F8AB70F5-CEE5-7505-A899-9A71DEDBB63E}"/>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7" name="Freeform 76">
                <a:extLst>
                  <a:ext uri="{FF2B5EF4-FFF2-40B4-BE49-F238E27FC236}">
                    <a16:creationId xmlns:a16="http://schemas.microsoft.com/office/drawing/2014/main" id="{1775E0EA-C828-A0EE-78DE-C5431F4CF00B}"/>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78" name="Group 77">
            <a:extLst>
              <a:ext uri="{FF2B5EF4-FFF2-40B4-BE49-F238E27FC236}">
                <a16:creationId xmlns:a16="http://schemas.microsoft.com/office/drawing/2014/main" id="{996692AD-85E9-F388-0045-3D32FC1F0CD4}"/>
              </a:ext>
            </a:extLst>
          </p:cNvPr>
          <p:cNvGrpSpPr/>
          <p:nvPr/>
        </p:nvGrpSpPr>
        <p:grpSpPr>
          <a:xfrm>
            <a:off x="1267006" y="2643989"/>
            <a:ext cx="609878" cy="559055"/>
            <a:chOff x="5632524" y="3887743"/>
            <a:chExt cx="867188" cy="794922"/>
          </a:xfrm>
          <a:solidFill>
            <a:srgbClr val="F79037"/>
          </a:solidFill>
        </p:grpSpPr>
        <p:sp>
          <p:nvSpPr>
            <p:cNvPr id="79" name="Freeform 78">
              <a:extLst>
                <a:ext uri="{FF2B5EF4-FFF2-40B4-BE49-F238E27FC236}">
                  <a16:creationId xmlns:a16="http://schemas.microsoft.com/office/drawing/2014/main" id="{316D868E-0566-EEEB-849C-B79A51303731}"/>
                </a:ext>
              </a:extLst>
            </p:cNvPr>
            <p:cNvSpPr/>
            <p:nvPr/>
          </p:nvSpPr>
          <p:spPr>
            <a:xfrm>
              <a:off x="6219683" y="3963622"/>
              <a:ext cx="173437" cy="160791"/>
            </a:xfrm>
            <a:custGeom>
              <a:avLst/>
              <a:gdLst>
                <a:gd name="connsiteX0" fmla="*/ 158985 w 173437"/>
                <a:gd name="connsiteY0" fmla="*/ 0 h 160791"/>
                <a:gd name="connsiteX1" fmla="*/ 173438 w 173437"/>
                <a:gd name="connsiteY1" fmla="*/ 14453 h 160791"/>
                <a:gd name="connsiteX2" fmla="*/ 173438 w 173437"/>
                <a:gd name="connsiteY2" fmla="*/ 101172 h 160791"/>
                <a:gd name="connsiteX3" fmla="*/ 158985 w 173437"/>
                <a:gd name="connsiteY3" fmla="*/ 115625 h 160791"/>
                <a:gd name="connsiteX4" fmla="*/ 144531 w 173437"/>
                <a:gd name="connsiteY4" fmla="*/ 130079 h 160791"/>
                <a:gd name="connsiteX5" fmla="*/ 144531 w 173437"/>
                <a:gd name="connsiteY5" fmla="*/ 160791 h 160791"/>
                <a:gd name="connsiteX6" fmla="*/ 80396 w 173437"/>
                <a:gd name="connsiteY6" fmla="*/ 118335 h 160791"/>
                <a:gd name="connsiteX7" fmla="*/ 72266 w 173437"/>
                <a:gd name="connsiteY7" fmla="*/ 115625 h 160791"/>
                <a:gd name="connsiteX8" fmla="*/ 14453 w 173437"/>
                <a:gd name="connsiteY8" fmla="*/ 115625 h 160791"/>
                <a:gd name="connsiteX9" fmla="*/ 0 w 173437"/>
                <a:gd name="connsiteY9" fmla="*/ 101172 h 160791"/>
                <a:gd name="connsiteX10" fmla="*/ 0 w 173437"/>
                <a:gd name="connsiteY10" fmla="*/ 89429 h 160791"/>
                <a:gd name="connsiteX11" fmla="*/ 4517 w 173437"/>
                <a:gd name="connsiteY11" fmla="*/ 86719 h 160791"/>
                <a:gd name="connsiteX12" fmla="*/ 57813 w 173437"/>
                <a:gd name="connsiteY12" fmla="*/ 86719 h 160791"/>
                <a:gd name="connsiteX13" fmla="*/ 101172 w 173437"/>
                <a:gd name="connsiteY13" fmla="*/ 43359 h 160791"/>
                <a:gd name="connsiteX14" fmla="*/ 101172 w 173437"/>
                <a:gd name="connsiteY14" fmla="*/ 0 h 160791"/>
                <a:gd name="connsiteX15" fmla="*/ 158985 w 173437"/>
                <a:gd name="connsiteY15" fmla="*/ 0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437" h="160791">
                  <a:moveTo>
                    <a:pt x="158985" y="0"/>
                  </a:moveTo>
                  <a:cubicBezTo>
                    <a:pt x="167114" y="0"/>
                    <a:pt x="173438" y="6323"/>
                    <a:pt x="173438" y="14453"/>
                  </a:cubicBezTo>
                  <a:lnTo>
                    <a:pt x="173438" y="101172"/>
                  </a:lnTo>
                  <a:cubicBezTo>
                    <a:pt x="173438" y="109302"/>
                    <a:pt x="167114" y="115625"/>
                    <a:pt x="158985" y="115625"/>
                  </a:cubicBezTo>
                  <a:cubicBezTo>
                    <a:pt x="150855" y="115625"/>
                    <a:pt x="144531" y="121948"/>
                    <a:pt x="144531" y="130079"/>
                  </a:cubicBezTo>
                  <a:lnTo>
                    <a:pt x="144531" y="160791"/>
                  </a:lnTo>
                  <a:lnTo>
                    <a:pt x="80396" y="118335"/>
                  </a:lnTo>
                  <a:cubicBezTo>
                    <a:pt x="77686" y="116529"/>
                    <a:pt x="74976" y="115625"/>
                    <a:pt x="72266" y="115625"/>
                  </a:cubicBezTo>
                  <a:lnTo>
                    <a:pt x="14453" y="115625"/>
                  </a:lnTo>
                  <a:cubicBezTo>
                    <a:pt x="6323" y="115625"/>
                    <a:pt x="0" y="109302"/>
                    <a:pt x="0" y="101172"/>
                  </a:cubicBezTo>
                  <a:lnTo>
                    <a:pt x="0" y="89429"/>
                  </a:lnTo>
                  <a:lnTo>
                    <a:pt x="4517" y="86719"/>
                  </a:lnTo>
                  <a:lnTo>
                    <a:pt x="57813" y="86719"/>
                  </a:lnTo>
                  <a:cubicBezTo>
                    <a:pt x="81299" y="86719"/>
                    <a:pt x="101172" y="66846"/>
                    <a:pt x="101172" y="43359"/>
                  </a:cubicBezTo>
                  <a:lnTo>
                    <a:pt x="101172" y="0"/>
                  </a:lnTo>
                  <a:lnTo>
                    <a:pt x="158985" y="0"/>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0" name="Freeform 79">
              <a:extLst>
                <a:ext uri="{FF2B5EF4-FFF2-40B4-BE49-F238E27FC236}">
                  <a16:creationId xmlns:a16="http://schemas.microsoft.com/office/drawing/2014/main" id="{5E3BDD22-BC20-CFA0-E36B-02D62D84A637}"/>
                </a:ext>
              </a:extLst>
            </p:cNvPr>
            <p:cNvSpPr/>
            <p:nvPr/>
          </p:nvSpPr>
          <p:spPr>
            <a:xfrm>
              <a:off x="6118511" y="3905809"/>
              <a:ext cx="173437" cy="160791"/>
            </a:xfrm>
            <a:custGeom>
              <a:avLst/>
              <a:gdLst>
                <a:gd name="connsiteX0" fmla="*/ 0 w 173437"/>
                <a:gd name="connsiteY0" fmla="*/ 14453 h 160791"/>
                <a:gd name="connsiteX1" fmla="*/ 14453 w 173437"/>
                <a:gd name="connsiteY1" fmla="*/ 0 h 160791"/>
                <a:gd name="connsiteX2" fmla="*/ 158985 w 173437"/>
                <a:gd name="connsiteY2" fmla="*/ 0 h 160791"/>
                <a:gd name="connsiteX3" fmla="*/ 173438 w 173437"/>
                <a:gd name="connsiteY3" fmla="*/ 14453 h 160791"/>
                <a:gd name="connsiteX4" fmla="*/ 173438 w 173437"/>
                <a:gd name="connsiteY4" fmla="*/ 28906 h 160791"/>
                <a:gd name="connsiteX5" fmla="*/ 115625 w 173437"/>
                <a:gd name="connsiteY5" fmla="*/ 28906 h 160791"/>
                <a:gd name="connsiteX6" fmla="*/ 72266 w 173437"/>
                <a:gd name="connsiteY6" fmla="*/ 72266 h 160791"/>
                <a:gd name="connsiteX7" fmla="*/ 72266 w 173437"/>
                <a:gd name="connsiteY7" fmla="*/ 131885 h 160791"/>
                <a:gd name="connsiteX8" fmla="*/ 28906 w 173437"/>
                <a:gd name="connsiteY8" fmla="*/ 160791 h 160791"/>
                <a:gd name="connsiteX9" fmla="*/ 28906 w 173437"/>
                <a:gd name="connsiteY9" fmla="*/ 130078 h 160791"/>
                <a:gd name="connsiteX10" fmla="*/ 14453 w 173437"/>
                <a:gd name="connsiteY10" fmla="*/ 115625 h 160791"/>
                <a:gd name="connsiteX11" fmla="*/ 0 w 173437"/>
                <a:gd name="connsiteY11" fmla="*/ 101172 h 160791"/>
                <a:gd name="connsiteX12" fmla="*/ 0 w 173437"/>
                <a:gd name="connsiteY12" fmla="*/ 14453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437" h="160791">
                  <a:moveTo>
                    <a:pt x="0" y="14453"/>
                  </a:moveTo>
                  <a:cubicBezTo>
                    <a:pt x="0" y="6323"/>
                    <a:pt x="6323" y="0"/>
                    <a:pt x="14453" y="0"/>
                  </a:cubicBezTo>
                  <a:lnTo>
                    <a:pt x="158985" y="0"/>
                  </a:lnTo>
                  <a:cubicBezTo>
                    <a:pt x="167114" y="0"/>
                    <a:pt x="173438" y="6323"/>
                    <a:pt x="173438" y="14453"/>
                  </a:cubicBezTo>
                  <a:lnTo>
                    <a:pt x="173438" y="28906"/>
                  </a:lnTo>
                  <a:lnTo>
                    <a:pt x="115625" y="28906"/>
                  </a:lnTo>
                  <a:cubicBezTo>
                    <a:pt x="92139" y="28906"/>
                    <a:pt x="72266" y="48779"/>
                    <a:pt x="72266" y="72266"/>
                  </a:cubicBezTo>
                  <a:lnTo>
                    <a:pt x="72266" y="131885"/>
                  </a:lnTo>
                  <a:lnTo>
                    <a:pt x="28906" y="160791"/>
                  </a:lnTo>
                  <a:lnTo>
                    <a:pt x="28906" y="130078"/>
                  </a:lnTo>
                  <a:cubicBezTo>
                    <a:pt x="28906" y="121948"/>
                    <a:pt x="22583" y="115625"/>
                    <a:pt x="14453" y="115625"/>
                  </a:cubicBezTo>
                  <a:cubicBezTo>
                    <a:pt x="6323" y="115625"/>
                    <a:pt x="0" y="109302"/>
                    <a:pt x="0" y="101172"/>
                  </a:cubicBezTo>
                  <a:lnTo>
                    <a:pt x="0" y="14453"/>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1" name="Freeform 80">
              <a:extLst>
                <a:ext uri="{FF2B5EF4-FFF2-40B4-BE49-F238E27FC236}">
                  <a16:creationId xmlns:a16="http://schemas.microsoft.com/office/drawing/2014/main" id="{9E155369-F3C6-7989-994B-D6F7DB96777C}"/>
                </a:ext>
              </a:extLst>
            </p:cNvPr>
            <p:cNvSpPr/>
            <p:nvPr/>
          </p:nvSpPr>
          <p:spPr>
            <a:xfrm>
              <a:off x="5699369" y="3949169"/>
              <a:ext cx="202343" cy="160791"/>
            </a:xfrm>
            <a:custGeom>
              <a:avLst/>
              <a:gdLst>
                <a:gd name="connsiteX0" fmla="*/ 0 w 202343"/>
                <a:gd name="connsiteY0" fmla="*/ 14453 h 160791"/>
                <a:gd name="connsiteX1" fmla="*/ 14453 w 202343"/>
                <a:gd name="connsiteY1" fmla="*/ 0 h 160791"/>
                <a:gd name="connsiteX2" fmla="*/ 187891 w 202343"/>
                <a:gd name="connsiteY2" fmla="*/ 0 h 160791"/>
                <a:gd name="connsiteX3" fmla="*/ 202344 w 202343"/>
                <a:gd name="connsiteY3" fmla="*/ 14453 h 160791"/>
                <a:gd name="connsiteX4" fmla="*/ 202344 w 202343"/>
                <a:gd name="connsiteY4" fmla="*/ 101172 h 160791"/>
                <a:gd name="connsiteX5" fmla="*/ 187891 w 202343"/>
                <a:gd name="connsiteY5" fmla="*/ 115625 h 160791"/>
                <a:gd name="connsiteX6" fmla="*/ 115625 w 202343"/>
                <a:gd name="connsiteY6" fmla="*/ 115625 h 160791"/>
                <a:gd name="connsiteX7" fmla="*/ 107495 w 202343"/>
                <a:gd name="connsiteY7" fmla="*/ 118335 h 160791"/>
                <a:gd name="connsiteX8" fmla="*/ 43360 w 202343"/>
                <a:gd name="connsiteY8" fmla="*/ 160791 h 160791"/>
                <a:gd name="connsiteX9" fmla="*/ 43360 w 202343"/>
                <a:gd name="connsiteY9" fmla="*/ 130078 h 160791"/>
                <a:gd name="connsiteX10" fmla="*/ 28906 w 202343"/>
                <a:gd name="connsiteY10" fmla="*/ 115625 h 160791"/>
                <a:gd name="connsiteX11" fmla="*/ 14453 w 202343"/>
                <a:gd name="connsiteY11" fmla="*/ 115625 h 160791"/>
                <a:gd name="connsiteX12" fmla="*/ 0 w 202343"/>
                <a:gd name="connsiteY12" fmla="*/ 101172 h 160791"/>
                <a:gd name="connsiteX13" fmla="*/ 0 w 202343"/>
                <a:gd name="connsiteY13" fmla="*/ 14453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343" h="160791">
                  <a:moveTo>
                    <a:pt x="0" y="14453"/>
                  </a:moveTo>
                  <a:cubicBezTo>
                    <a:pt x="0" y="6323"/>
                    <a:pt x="6323" y="0"/>
                    <a:pt x="14453" y="0"/>
                  </a:cubicBezTo>
                  <a:lnTo>
                    <a:pt x="187891" y="0"/>
                  </a:lnTo>
                  <a:cubicBezTo>
                    <a:pt x="196021" y="0"/>
                    <a:pt x="202344" y="6323"/>
                    <a:pt x="202344" y="14453"/>
                  </a:cubicBezTo>
                  <a:lnTo>
                    <a:pt x="202344" y="101172"/>
                  </a:lnTo>
                  <a:cubicBezTo>
                    <a:pt x="202344" y="109302"/>
                    <a:pt x="196021" y="115625"/>
                    <a:pt x="187891" y="115625"/>
                  </a:cubicBezTo>
                  <a:lnTo>
                    <a:pt x="115625" y="115625"/>
                  </a:lnTo>
                  <a:cubicBezTo>
                    <a:pt x="112915" y="115625"/>
                    <a:pt x="110205" y="116528"/>
                    <a:pt x="107495" y="118335"/>
                  </a:cubicBezTo>
                  <a:lnTo>
                    <a:pt x="43360" y="160791"/>
                  </a:lnTo>
                  <a:lnTo>
                    <a:pt x="43360" y="130078"/>
                  </a:lnTo>
                  <a:cubicBezTo>
                    <a:pt x="43360" y="121948"/>
                    <a:pt x="37036" y="115625"/>
                    <a:pt x="28906" y="115625"/>
                  </a:cubicBezTo>
                  <a:lnTo>
                    <a:pt x="14453" y="115625"/>
                  </a:lnTo>
                  <a:cubicBezTo>
                    <a:pt x="6323" y="115625"/>
                    <a:pt x="0" y="109302"/>
                    <a:pt x="0" y="101172"/>
                  </a:cubicBezTo>
                  <a:lnTo>
                    <a:pt x="0" y="14453"/>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82" name="Graphic 2">
              <a:extLst>
                <a:ext uri="{FF2B5EF4-FFF2-40B4-BE49-F238E27FC236}">
                  <a16:creationId xmlns:a16="http://schemas.microsoft.com/office/drawing/2014/main" id="{2E415B4F-2F88-35E5-A525-11D0EC69AAF2}"/>
                </a:ext>
              </a:extLst>
            </p:cNvPr>
            <p:cNvGrpSpPr/>
            <p:nvPr/>
          </p:nvGrpSpPr>
          <p:grpSpPr>
            <a:xfrm>
              <a:off x="5632524" y="3887743"/>
              <a:ext cx="867188" cy="794922"/>
              <a:chOff x="5632524" y="3887743"/>
              <a:chExt cx="867188" cy="794922"/>
            </a:xfrm>
            <a:grpFill/>
          </p:grpSpPr>
          <p:sp>
            <p:nvSpPr>
              <p:cNvPr id="83" name="Freeform 82">
                <a:extLst>
                  <a:ext uri="{FF2B5EF4-FFF2-40B4-BE49-F238E27FC236}">
                    <a16:creationId xmlns:a16="http://schemas.microsoft.com/office/drawing/2014/main" id="{4C84600E-AE27-D7AF-3A1F-3575545843C4}"/>
                  </a:ext>
                </a:extLst>
              </p:cNvPr>
              <p:cNvSpPr/>
              <p:nvPr/>
            </p:nvSpPr>
            <p:spPr>
              <a:xfrm>
                <a:off x="5632524" y="4290624"/>
                <a:ext cx="867188" cy="392041"/>
              </a:xfrm>
              <a:custGeom>
                <a:avLst/>
                <a:gdLst>
                  <a:gd name="connsiteX0" fmla="*/ 823829 w 867188"/>
                  <a:gd name="connsiteY0" fmla="*/ 30713 h 392041"/>
                  <a:gd name="connsiteX1" fmla="*/ 785890 w 867188"/>
                  <a:gd name="connsiteY1" fmla="*/ 47876 h 392041"/>
                  <a:gd name="connsiteX2" fmla="*/ 719044 w 867188"/>
                  <a:gd name="connsiteY2" fmla="*/ 88525 h 392041"/>
                  <a:gd name="connsiteX3" fmla="*/ 664845 w 867188"/>
                  <a:gd name="connsiteY3" fmla="*/ 88525 h 392041"/>
                  <a:gd name="connsiteX4" fmla="*/ 650391 w 867188"/>
                  <a:gd name="connsiteY4" fmla="*/ 102979 h 392041"/>
                  <a:gd name="connsiteX5" fmla="*/ 650391 w 867188"/>
                  <a:gd name="connsiteY5" fmla="*/ 131885 h 392041"/>
                  <a:gd name="connsiteX6" fmla="*/ 619679 w 867188"/>
                  <a:gd name="connsiteY6" fmla="*/ 131885 h 392041"/>
                  <a:gd name="connsiteX7" fmla="*/ 607032 w 867188"/>
                  <a:gd name="connsiteY7" fmla="*/ 56909 h 392041"/>
                  <a:gd name="connsiteX8" fmla="*/ 590772 w 867188"/>
                  <a:gd name="connsiteY8" fmla="*/ 45166 h 392041"/>
                  <a:gd name="connsiteX9" fmla="*/ 579029 w 867188"/>
                  <a:gd name="connsiteY9" fmla="*/ 61426 h 392041"/>
                  <a:gd name="connsiteX10" fmla="*/ 590772 w 867188"/>
                  <a:gd name="connsiteY10" fmla="*/ 130982 h 392041"/>
                  <a:gd name="connsiteX11" fmla="*/ 548316 w 867188"/>
                  <a:gd name="connsiteY11" fmla="*/ 130982 h 392041"/>
                  <a:gd name="connsiteX12" fmla="*/ 537476 w 867188"/>
                  <a:gd name="connsiteY12" fmla="*/ 56909 h 392041"/>
                  <a:gd name="connsiteX13" fmla="*/ 513990 w 867188"/>
                  <a:gd name="connsiteY13" fmla="*/ 24390 h 392041"/>
                  <a:gd name="connsiteX14" fmla="*/ 469727 w 867188"/>
                  <a:gd name="connsiteY14" fmla="*/ 1807 h 392041"/>
                  <a:gd name="connsiteX15" fmla="*/ 463404 w 867188"/>
                  <a:gd name="connsiteY15" fmla="*/ 0 h 392041"/>
                  <a:gd name="connsiteX16" fmla="*/ 405591 w 867188"/>
                  <a:gd name="connsiteY16" fmla="*/ 0 h 392041"/>
                  <a:gd name="connsiteX17" fmla="*/ 399268 w 867188"/>
                  <a:gd name="connsiteY17" fmla="*/ 1807 h 392041"/>
                  <a:gd name="connsiteX18" fmla="*/ 355005 w 867188"/>
                  <a:gd name="connsiteY18" fmla="*/ 24390 h 392041"/>
                  <a:gd name="connsiteX19" fmla="*/ 331519 w 867188"/>
                  <a:gd name="connsiteY19" fmla="*/ 56909 h 392041"/>
                  <a:gd name="connsiteX20" fmla="*/ 320679 w 867188"/>
                  <a:gd name="connsiteY20" fmla="*/ 130982 h 392041"/>
                  <a:gd name="connsiteX21" fmla="*/ 278223 w 867188"/>
                  <a:gd name="connsiteY21" fmla="*/ 130982 h 392041"/>
                  <a:gd name="connsiteX22" fmla="*/ 289966 w 867188"/>
                  <a:gd name="connsiteY22" fmla="*/ 61426 h 392041"/>
                  <a:gd name="connsiteX23" fmla="*/ 278223 w 867188"/>
                  <a:gd name="connsiteY23" fmla="*/ 45166 h 392041"/>
                  <a:gd name="connsiteX24" fmla="*/ 261963 w 867188"/>
                  <a:gd name="connsiteY24" fmla="*/ 56909 h 392041"/>
                  <a:gd name="connsiteX25" fmla="*/ 261963 w 867188"/>
                  <a:gd name="connsiteY25" fmla="*/ 56909 h 392041"/>
                  <a:gd name="connsiteX26" fmla="*/ 249317 w 867188"/>
                  <a:gd name="connsiteY26" fmla="*/ 131885 h 392041"/>
                  <a:gd name="connsiteX27" fmla="*/ 216797 w 867188"/>
                  <a:gd name="connsiteY27" fmla="*/ 131885 h 392041"/>
                  <a:gd name="connsiteX28" fmla="*/ 216797 w 867188"/>
                  <a:gd name="connsiteY28" fmla="*/ 102979 h 392041"/>
                  <a:gd name="connsiteX29" fmla="*/ 202344 w 867188"/>
                  <a:gd name="connsiteY29" fmla="*/ 88525 h 392041"/>
                  <a:gd name="connsiteX30" fmla="*/ 148145 w 867188"/>
                  <a:gd name="connsiteY30" fmla="*/ 88525 h 392041"/>
                  <a:gd name="connsiteX31" fmla="*/ 81299 w 867188"/>
                  <a:gd name="connsiteY31" fmla="*/ 47876 h 392041"/>
                  <a:gd name="connsiteX32" fmla="*/ 43359 w 867188"/>
                  <a:gd name="connsiteY32" fmla="*/ 30713 h 392041"/>
                  <a:gd name="connsiteX33" fmla="*/ 0 w 867188"/>
                  <a:gd name="connsiteY33" fmla="*/ 74072 h 392041"/>
                  <a:gd name="connsiteX34" fmla="*/ 0 w 867188"/>
                  <a:gd name="connsiteY34" fmla="*/ 247510 h 392041"/>
                  <a:gd name="connsiteX35" fmla="*/ 9937 w 867188"/>
                  <a:gd name="connsiteY35" fmla="*/ 261060 h 392041"/>
                  <a:gd name="connsiteX36" fmla="*/ 14453 w 867188"/>
                  <a:gd name="connsiteY36" fmla="*/ 262866 h 392041"/>
                  <a:gd name="connsiteX37" fmla="*/ 14453 w 867188"/>
                  <a:gd name="connsiteY37" fmla="*/ 363135 h 392041"/>
                  <a:gd name="connsiteX38" fmla="*/ 0 w 867188"/>
                  <a:gd name="connsiteY38" fmla="*/ 363135 h 392041"/>
                  <a:gd name="connsiteX39" fmla="*/ 0 w 867188"/>
                  <a:gd name="connsiteY39" fmla="*/ 392042 h 392041"/>
                  <a:gd name="connsiteX40" fmla="*/ 867189 w 867188"/>
                  <a:gd name="connsiteY40" fmla="*/ 392042 h 392041"/>
                  <a:gd name="connsiteX41" fmla="*/ 867189 w 867188"/>
                  <a:gd name="connsiteY41" fmla="*/ 363135 h 392041"/>
                  <a:gd name="connsiteX42" fmla="*/ 852735 w 867188"/>
                  <a:gd name="connsiteY42" fmla="*/ 363135 h 392041"/>
                  <a:gd name="connsiteX43" fmla="*/ 852735 w 867188"/>
                  <a:gd name="connsiteY43" fmla="*/ 233960 h 392041"/>
                  <a:gd name="connsiteX44" fmla="*/ 858155 w 867188"/>
                  <a:gd name="connsiteY44" fmla="*/ 231250 h 392041"/>
                  <a:gd name="connsiteX45" fmla="*/ 867189 w 867188"/>
                  <a:gd name="connsiteY45" fmla="*/ 217700 h 392041"/>
                  <a:gd name="connsiteX46" fmla="*/ 867189 w 867188"/>
                  <a:gd name="connsiteY46" fmla="*/ 73169 h 392041"/>
                  <a:gd name="connsiteX47" fmla="*/ 823829 w 867188"/>
                  <a:gd name="connsiteY47" fmla="*/ 30713 h 392041"/>
                  <a:gd name="connsiteX48" fmla="*/ 693751 w 867188"/>
                  <a:gd name="connsiteY48" fmla="*/ 303516 h 392041"/>
                  <a:gd name="connsiteX49" fmla="*/ 727174 w 867188"/>
                  <a:gd name="connsiteY49" fmla="*/ 363135 h 392041"/>
                  <a:gd name="connsiteX50" fmla="*/ 693751 w 867188"/>
                  <a:gd name="connsiteY50" fmla="*/ 363135 h 392041"/>
                  <a:gd name="connsiteX51" fmla="*/ 693751 w 867188"/>
                  <a:gd name="connsiteY51" fmla="*/ 303516 h 392041"/>
                  <a:gd name="connsiteX52" fmla="*/ 693751 w 867188"/>
                  <a:gd name="connsiteY52" fmla="*/ 160791 h 392041"/>
                  <a:gd name="connsiteX53" fmla="*/ 737110 w 867188"/>
                  <a:gd name="connsiteY53" fmla="*/ 160791 h 392041"/>
                  <a:gd name="connsiteX54" fmla="*/ 743433 w 867188"/>
                  <a:gd name="connsiteY54" fmla="*/ 158984 h 392041"/>
                  <a:gd name="connsiteX55" fmla="*/ 780470 w 867188"/>
                  <a:gd name="connsiteY55" fmla="*/ 140918 h 392041"/>
                  <a:gd name="connsiteX56" fmla="*/ 780470 w 867188"/>
                  <a:gd name="connsiteY56" fmla="*/ 167114 h 392041"/>
                  <a:gd name="connsiteX57" fmla="*/ 693751 w 867188"/>
                  <a:gd name="connsiteY57" fmla="*/ 221314 h 392041"/>
                  <a:gd name="connsiteX58" fmla="*/ 693751 w 867188"/>
                  <a:gd name="connsiteY58" fmla="*/ 160791 h 392041"/>
                  <a:gd name="connsiteX59" fmla="*/ 359522 w 867188"/>
                  <a:gd name="connsiteY59" fmla="*/ 62329 h 392041"/>
                  <a:gd name="connsiteX60" fmla="*/ 367652 w 867188"/>
                  <a:gd name="connsiteY60" fmla="*/ 51489 h 392041"/>
                  <a:gd name="connsiteX61" fmla="*/ 409205 w 867188"/>
                  <a:gd name="connsiteY61" fmla="*/ 30713 h 392041"/>
                  <a:gd name="connsiteX62" fmla="*/ 459791 w 867188"/>
                  <a:gd name="connsiteY62" fmla="*/ 30713 h 392041"/>
                  <a:gd name="connsiteX63" fmla="*/ 501343 w 867188"/>
                  <a:gd name="connsiteY63" fmla="*/ 51489 h 392041"/>
                  <a:gd name="connsiteX64" fmla="*/ 509473 w 867188"/>
                  <a:gd name="connsiteY64" fmla="*/ 62329 h 392041"/>
                  <a:gd name="connsiteX65" fmla="*/ 519410 w 867188"/>
                  <a:gd name="connsiteY65" fmla="*/ 131885 h 392041"/>
                  <a:gd name="connsiteX66" fmla="*/ 492310 w 867188"/>
                  <a:gd name="connsiteY66" fmla="*/ 131885 h 392041"/>
                  <a:gd name="connsiteX67" fmla="*/ 492310 w 867188"/>
                  <a:gd name="connsiteY67" fmla="*/ 74072 h 392041"/>
                  <a:gd name="connsiteX68" fmla="*/ 477857 w 867188"/>
                  <a:gd name="connsiteY68" fmla="*/ 59619 h 392041"/>
                  <a:gd name="connsiteX69" fmla="*/ 391138 w 867188"/>
                  <a:gd name="connsiteY69" fmla="*/ 59619 h 392041"/>
                  <a:gd name="connsiteX70" fmla="*/ 376685 w 867188"/>
                  <a:gd name="connsiteY70" fmla="*/ 74072 h 392041"/>
                  <a:gd name="connsiteX71" fmla="*/ 376685 w 867188"/>
                  <a:gd name="connsiteY71" fmla="*/ 131885 h 392041"/>
                  <a:gd name="connsiteX72" fmla="*/ 349586 w 867188"/>
                  <a:gd name="connsiteY72" fmla="*/ 131885 h 392041"/>
                  <a:gd name="connsiteX73" fmla="*/ 359522 w 867188"/>
                  <a:gd name="connsiteY73" fmla="*/ 62329 h 392041"/>
                  <a:gd name="connsiteX74" fmla="*/ 462501 w 867188"/>
                  <a:gd name="connsiteY74" fmla="*/ 131885 h 392041"/>
                  <a:gd name="connsiteX75" fmla="*/ 404688 w 867188"/>
                  <a:gd name="connsiteY75" fmla="*/ 131885 h 392041"/>
                  <a:gd name="connsiteX76" fmla="*/ 404688 w 867188"/>
                  <a:gd name="connsiteY76" fmla="*/ 88525 h 392041"/>
                  <a:gd name="connsiteX77" fmla="*/ 462501 w 867188"/>
                  <a:gd name="connsiteY77" fmla="*/ 88525 h 392041"/>
                  <a:gd name="connsiteX78" fmla="*/ 462501 w 867188"/>
                  <a:gd name="connsiteY78" fmla="*/ 131885 h 392041"/>
                  <a:gd name="connsiteX79" fmla="*/ 664845 w 867188"/>
                  <a:gd name="connsiteY79" fmla="*/ 160791 h 392041"/>
                  <a:gd name="connsiteX80" fmla="*/ 664845 w 867188"/>
                  <a:gd name="connsiteY80" fmla="*/ 189698 h 392041"/>
                  <a:gd name="connsiteX81" fmla="*/ 202344 w 867188"/>
                  <a:gd name="connsiteY81" fmla="*/ 189698 h 392041"/>
                  <a:gd name="connsiteX82" fmla="*/ 202344 w 867188"/>
                  <a:gd name="connsiteY82" fmla="*/ 160791 h 392041"/>
                  <a:gd name="connsiteX83" fmla="*/ 664845 w 867188"/>
                  <a:gd name="connsiteY83" fmla="*/ 160791 h 392041"/>
                  <a:gd name="connsiteX84" fmla="*/ 520313 w 867188"/>
                  <a:gd name="connsiteY84" fmla="*/ 221314 h 392041"/>
                  <a:gd name="connsiteX85" fmla="*/ 520313 w 867188"/>
                  <a:gd name="connsiteY85" fmla="*/ 218604 h 392041"/>
                  <a:gd name="connsiteX86" fmla="*/ 607032 w 867188"/>
                  <a:gd name="connsiteY86" fmla="*/ 218604 h 392041"/>
                  <a:gd name="connsiteX87" fmla="*/ 607032 w 867188"/>
                  <a:gd name="connsiteY87" fmla="*/ 363135 h 392041"/>
                  <a:gd name="connsiteX88" fmla="*/ 478760 w 867188"/>
                  <a:gd name="connsiteY88" fmla="*/ 363135 h 392041"/>
                  <a:gd name="connsiteX89" fmla="*/ 490503 w 867188"/>
                  <a:gd name="connsiteY89" fmla="*/ 268287 h 392041"/>
                  <a:gd name="connsiteX90" fmla="*/ 507667 w 867188"/>
                  <a:gd name="connsiteY90" fmla="*/ 251123 h 392041"/>
                  <a:gd name="connsiteX91" fmla="*/ 520313 w 867188"/>
                  <a:gd name="connsiteY91" fmla="*/ 221314 h 392041"/>
                  <a:gd name="connsiteX92" fmla="*/ 359522 w 867188"/>
                  <a:gd name="connsiteY92" fmla="*/ 252027 h 392041"/>
                  <a:gd name="connsiteX93" fmla="*/ 376685 w 867188"/>
                  <a:gd name="connsiteY93" fmla="*/ 269190 h 392041"/>
                  <a:gd name="connsiteX94" fmla="*/ 388428 w 867188"/>
                  <a:gd name="connsiteY94" fmla="*/ 364038 h 392041"/>
                  <a:gd name="connsiteX95" fmla="*/ 260156 w 867188"/>
                  <a:gd name="connsiteY95" fmla="*/ 364038 h 392041"/>
                  <a:gd name="connsiteX96" fmla="*/ 260156 w 867188"/>
                  <a:gd name="connsiteY96" fmla="*/ 219507 h 392041"/>
                  <a:gd name="connsiteX97" fmla="*/ 346875 w 867188"/>
                  <a:gd name="connsiteY97" fmla="*/ 219507 h 392041"/>
                  <a:gd name="connsiteX98" fmla="*/ 346875 w 867188"/>
                  <a:gd name="connsiteY98" fmla="*/ 222217 h 392041"/>
                  <a:gd name="connsiteX99" fmla="*/ 359522 w 867188"/>
                  <a:gd name="connsiteY99" fmla="*/ 252027 h 392041"/>
                  <a:gd name="connsiteX100" fmla="*/ 173438 w 867188"/>
                  <a:gd name="connsiteY100" fmla="*/ 279127 h 392041"/>
                  <a:gd name="connsiteX101" fmla="*/ 158081 w 867188"/>
                  <a:gd name="connsiteY101" fmla="*/ 228540 h 392041"/>
                  <a:gd name="connsiteX102" fmla="*/ 151758 w 867188"/>
                  <a:gd name="connsiteY102" fmla="*/ 220411 h 392041"/>
                  <a:gd name="connsiteX103" fmla="*/ 86719 w 867188"/>
                  <a:gd name="connsiteY103" fmla="*/ 181567 h 392041"/>
                  <a:gd name="connsiteX104" fmla="*/ 86719 w 867188"/>
                  <a:gd name="connsiteY104" fmla="*/ 140918 h 392041"/>
                  <a:gd name="connsiteX105" fmla="*/ 123755 w 867188"/>
                  <a:gd name="connsiteY105" fmla="*/ 158984 h 392041"/>
                  <a:gd name="connsiteX106" fmla="*/ 130078 w 867188"/>
                  <a:gd name="connsiteY106" fmla="*/ 160791 h 392041"/>
                  <a:gd name="connsiteX107" fmla="*/ 173438 w 867188"/>
                  <a:gd name="connsiteY107" fmla="*/ 160791 h 392041"/>
                  <a:gd name="connsiteX108" fmla="*/ 173438 w 867188"/>
                  <a:gd name="connsiteY108" fmla="*/ 279127 h 392041"/>
                  <a:gd name="connsiteX109" fmla="*/ 43359 w 867188"/>
                  <a:gd name="connsiteY109" fmla="*/ 272803 h 392041"/>
                  <a:gd name="connsiteX110" fmla="*/ 89429 w 867188"/>
                  <a:gd name="connsiteY110" fmla="*/ 288160 h 392041"/>
                  <a:gd name="connsiteX111" fmla="*/ 111108 w 867188"/>
                  <a:gd name="connsiteY111" fmla="*/ 363135 h 392041"/>
                  <a:gd name="connsiteX112" fmla="*/ 43359 w 867188"/>
                  <a:gd name="connsiteY112" fmla="*/ 363135 h 392041"/>
                  <a:gd name="connsiteX113" fmla="*/ 43359 w 867188"/>
                  <a:gd name="connsiteY113" fmla="*/ 272803 h 392041"/>
                  <a:gd name="connsiteX114" fmla="*/ 140918 w 867188"/>
                  <a:gd name="connsiteY114" fmla="*/ 363135 h 392041"/>
                  <a:gd name="connsiteX115" fmla="*/ 114722 w 867188"/>
                  <a:gd name="connsiteY115" fmla="*/ 272803 h 392041"/>
                  <a:gd name="connsiteX116" fmla="*/ 105689 w 867188"/>
                  <a:gd name="connsiteY116" fmla="*/ 262866 h 392041"/>
                  <a:gd name="connsiteX117" fmla="*/ 28906 w 867188"/>
                  <a:gd name="connsiteY117" fmla="*/ 237573 h 392041"/>
                  <a:gd name="connsiteX118" fmla="*/ 28906 w 867188"/>
                  <a:gd name="connsiteY118" fmla="*/ 74976 h 392041"/>
                  <a:gd name="connsiteX119" fmla="*/ 43359 w 867188"/>
                  <a:gd name="connsiteY119" fmla="*/ 60523 h 392041"/>
                  <a:gd name="connsiteX120" fmla="*/ 61426 w 867188"/>
                  <a:gd name="connsiteY120" fmla="*/ 70459 h 392041"/>
                  <a:gd name="connsiteX121" fmla="*/ 65039 w 867188"/>
                  <a:gd name="connsiteY121" fmla="*/ 73169 h 392041"/>
                  <a:gd name="connsiteX122" fmla="*/ 137305 w 867188"/>
                  <a:gd name="connsiteY122" fmla="*/ 116529 h 392041"/>
                  <a:gd name="connsiteX123" fmla="*/ 144531 w 867188"/>
                  <a:gd name="connsiteY123" fmla="*/ 118335 h 392041"/>
                  <a:gd name="connsiteX124" fmla="*/ 187891 w 867188"/>
                  <a:gd name="connsiteY124" fmla="*/ 118335 h 392041"/>
                  <a:gd name="connsiteX125" fmla="*/ 187891 w 867188"/>
                  <a:gd name="connsiteY125" fmla="*/ 132788 h 392041"/>
                  <a:gd name="connsiteX126" fmla="*/ 133691 w 867188"/>
                  <a:gd name="connsiteY126" fmla="*/ 132788 h 392041"/>
                  <a:gd name="connsiteX127" fmla="*/ 78589 w 867188"/>
                  <a:gd name="connsiteY127" fmla="*/ 105689 h 392041"/>
                  <a:gd name="connsiteX128" fmla="*/ 59619 w 867188"/>
                  <a:gd name="connsiteY128" fmla="*/ 112012 h 392041"/>
                  <a:gd name="connsiteX129" fmla="*/ 57813 w 867188"/>
                  <a:gd name="connsiteY129" fmla="*/ 118335 h 392041"/>
                  <a:gd name="connsiteX130" fmla="*/ 57813 w 867188"/>
                  <a:gd name="connsiteY130" fmla="*/ 190601 h 392041"/>
                  <a:gd name="connsiteX131" fmla="*/ 65039 w 867188"/>
                  <a:gd name="connsiteY131" fmla="*/ 203247 h 392041"/>
                  <a:gd name="connsiteX132" fmla="*/ 132788 w 867188"/>
                  <a:gd name="connsiteY132" fmla="*/ 243897 h 392041"/>
                  <a:gd name="connsiteX133" fmla="*/ 168921 w 867188"/>
                  <a:gd name="connsiteY133" fmla="*/ 364038 h 392041"/>
                  <a:gd name="connsiteX134" fmla="*/ 140918 w 867188"/>
                  <a:gd name="connsiteY134" fmla="*/ 364038 h 392041"/>
                  <a:gd name="connsiteX135" fmla="*/ 202344 w 867188"/>
                  <a:gd name="connsiteY135" fmla="*/ 363135 h 392041"/>
                  <a:gd name="connsiteX136" fmla="*/ 202344 w 867188"/>
                  <a:gd name="connsiteY136" fmla="*/ 218604 h 392041"/>
                  <a:gd name="connsiteX137" fmla="*/ 231250 w 867188"/>
                  <a:gd name="connsiteY137" fmla="*/ 218604 h 392041"/>
                  <a:gd name="connsiteX138" fmla="*/ 231250 w 867188"/>
                  <a:gd name="connsiteY138" fmla="*/ 363135 h 392041"/>
                  <a:gd name="connsiteX139" fmla="*/ 202344 w 867188"/>
                  <a:gd name="connsiteY139" fmla="*/ 363135 h 392041"/>
                  <a:gd name="connsiteX140" fmla="*/ 417335 w 867188"/>
                  <a:gd name="connsiteY140" fmla="*/ 363135 h 392041"/>
                  <a:gd name="connsiteX141" fmla="*/ 404688 w 867188"/>
                  <a:gd name="connsiteY141" fmla="*/ 260156 h 392041"/>
                  <a:gd name="connsiteX142" fmla="*/ 400171 w 867188"/>
                  <a:gd name="connsiteY142" fmla="*/ 252027 h 392041"/>
                  <a:gd name="connsiteX143" fmla="*/ 379395 w 867188"/>
                  <a:gd name="connsiteY143" fmla="*/ 231250 h 392041"/>
                  <a:gd name="connsiteX144" fmla="*/ 374878 w 867188"/>
                  <a:gd name="connsiteY144" fmla="*/ 221314 h 392041"/>
                  <a:gd name="connsiteX145" fmla="*/ 374878 w 867188"/>
                  <a:gd name="connsiteY145" fmla="*/ 218604 h 392041"/>
                  <a:gd name="connsiteX146" fmla="*/ 490503 w 867188"/>
                  <a:gd name="connsiteY146" fmla="*/ 218604 h 392041"/>
                  <a:gd name="connsiteX147" fmla="*/ 490503 w 867188"/>
                  <a:gd name="connsiteY147" fmla="*/ 221314 h 392041"/>
                  <a:gd name="connsiteX148" fmla="*/ 485987 w 867188"/>
                  <a:gd name="connsiteY148" fmla="*/ 231250 h 392041"/>
                  <a:gd name="connsiteX149" fmla="*/ 465211 w 867188"/>
                  <a:gd name="connsiteY149" fmla="*/ 252027 h 392041"/>
                  <a:gd name="connsiteX150" fmla="*/ 460694 w 867188"/>
                  <a:gd name="connsiteY150" fmla="*/ 260156 h 392041"/>
                  <a:gd name="connsiteX151" fmla="*/ 448048 w 867188"/>
                  <a:gd name="connsiteY151" fmla="*/ 363135 h 392041"/>
                  <a:gd name="connsiteX152" fmla="*/ 417335 w 867188"/>
                  <a:gd name="connsiteY152" fmla="*/ 363135 h 392041"/>
                  <a:gd name="connsiteX153" fmla="*/ 635938 w 867188"/>
                  <a:gd name="connsiteY153" fmla="*/ 363135 h 392041"/>
                  <a:gd name="connsiteX154" fmla="*/ 635938 w 867188"/>
                  <a:gd name="connsiteY154" fmla="*/ 218604 h 392041"/>
                  <a:gd name="connsiteX155" fmla="*/ 664845 w 867188"/>
                  <a:gd name="connsiteY155" fmla="*/ 218604 h 392041"/>
                  <a:gd name="connsiteX156" fmla="*/ 664845 w 867188"/>
                  <a:gd name="connsiteY156" fmla="*/ 363135 h 392041"/>
                  <a:gd name="connsiteX157" fmla="*/ 635938 w 867188"/>
                  <a:gd name="connsiteY157" fmla="*/ 363135 h 392041"/>
                  <a:gd name="connsiteX158" fmla="*/ 760597 w 867188"/>
                  <a:gd name="connsiteY158" fmla="*/ 363135 h 392041"/>
                  <a:gd name="connsiteX159" fmla="*/ 699171 w 867188"/>
                  <a:gd name="connsiteY159" fmla="*/ 252930 h 392041"/>
                  <a:gd name="connsiteX160" fmla="*/ 803053 w 867188"/>
                  <a:gd name="connsiteY160" fmla="*/ 187891 h 392041"/>
                  <a:gd name="connsiteX161" fmla="*/ 810279 w 867188"/>
                  <a:gd name="connsiteY161" fmla="*/ 175245 h 392041"/>
                  <a:gd name="connsiteX162" fmla="*/ 810279 w 867188"/>
                  <a:gd name="connsiteY162" fmla="*/ 117432 h 392041"/>
                  <a:gd name="connsiteX163" fmla="*/ 795826 w 867188"/>
                  <a:gd name="connsiteY163" fmla="*/ 102979 h 392041"/>
                  <a:gd name="connsiteX164" fmla="*/ 789503 w 867188"/>
                  <a:gd name="connsiteY164" fmla="*/ 104785 h 392041"/>
                  <a:gd name="connsiteX165" fmla="*/ 734400 w 867188"/>
                  <a:gd name="connsiteY165" fmla="*/ 131885 h 392041"/>
                  <a:gd name="connsiteX166" fmla="*/ 680201 w 867188"/>
                  <a:gd name="connsiteY166" fmla="*/ 131885 h 392041"/>
                  <a:gd name="connsiteX167" fmla="*/ 680201 w 867188"/>
                  <a:gd name="connsiteY167" fmla="*/ 117432 h 392041"/>
                  <a:gd name="connsiteX168" fmla="*/ 723561 w 867188"/>
                  <a:gd name="connsiteY168" fmla="*/ 117432 h 392041"/>
                  <a:gd name="connsiteX169" fmla="*/ 730787 w 867188"/>
                  <a:gd name="connsiteY169" fmla="*/ 115625 h 392041"/>
                  <a:gd name="connsiteX170" fmla="*/ 803053 w 867188"/>
                  <a:gd name="connsiteY170" fmla="*/ 72266 h 392041"/>
                  <a:gd name="connsiteX171" fmla="*/ 806666 w 867188"/>
                  <a:gd name="connsiteY171" fmla="*/ 69556 h 392041"/>
                  <a:gd name="connsiteX172" fmla="*/ 824732 w 867188"/>
                  <a:gd name="connsiteY172" fmla="*/ 59619 h 392041"/>
                  <a:gd name="connsiteX173" fmla="*/ 839186 w 867188"/>
                  <a:gd name="connsiteY173" fmla="*/ 74072 h 392041"/>
                  <a:gd name="connsiteX174" fmla="*/ 839186 w 867188"/>
                  <a:gd name="connsiteY174" fmla="*/ 208667 h 392041"/>
                  <a:gd name="connsiteX175" fmla="*/ 747047 w 867188"/>
                  <a:gd name="connsiteY175" fmla="*/ 248413 h 392041"/>
                  <a:gd name="connsiteX176" fmla="*/ 738917 w 867188"/>
                  <a:gd name="connsiteY176" fmla="*/ 265577 h 392041"/>
                  <a:gd name="connsiteX177" fmla="*/ 763307 w 867188"/>
                  <a:gd name="connsiteY177" fmla="*/ 363135 h 392041"/>
                  <a:gd name="connsiteX178" fmla="*/ 760597 w 867188"/>
                  <a:gd name="connsiteY178" fmla="*/ 363135 h 392041"/>
                  <a:gd name="connsiteX179" fmla="*/ 823829 w 867188"/>
                  <a:gd name="connsiteY179" fmla="*/ 363135 h 392041"/>
                  <a:gd name="connsiteX180" fmla="*/ 791310 w 867188"/>
                  <a:gd name="connsiteY180" fmla="*/ 363135 h 392041"/>
                  <a:gd name="connsiteX181" fmla="*/ 767823 w 867188"/>
                  <a:gd name="connsiteY181" fmla="*/ 270093 h 392041"/>
                  <a:gd name="connsiteX182" fmla="*/ 822926 w 867188"/>
                  <a:gd name="connsiteY182" fmla="*/ 246607 h 392041"/>
                  <a:gd name="connsiteX183" fmla="*/ 822926 w 867188"/>
                  <a:gd name="connsiteY183" fmla="*/ 363135 h 39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867188" h="392041">
                    <a:moveTo>
                      <a:pt x="823829" y="30713"/>
                    </a:moveTo>
                    <a:cubicBezTo>
                      <a:pt x="804860" y="30713"/>
                      <a:pt x="790406" y="43359"/>
                      <a:pt x="785890" y="47876"/>
                    </a:cubicBezTo>
                    <a:lnTo>
                      <a:pt x="719044" y="88525"/>
                    </a:lnTo>
                    <a:lnTo>
                      <a:pt x="664845" y="88525"/>
                    </a:lnTo>
                    <a:cubicBezTo>
                      <a:pt x="656715" y="88525"/>
                      <a:pt x="650391" y="94849"/>
                      <a:pt x="650391" y="102979"/>
                    </a:cubicBezTo>
                    <a:lnTo>
                      <a:pt x="650391" y="131885"/>
                    </a:lnTo>
                    <a:lnTo>
                      <a:pt x="619679" y="131885"/>
                    </a:lnTo>
                    <a:lnTo>
                      <a:pt x="607032" y="56909"/>
                    </a:lnTo>
                    <a:cubicBezTo>
                      <a:pt x="606129" y="48780"/>
                      <a:pt x="597999" y="43359"/>
                      <a:pt x="590772" y="45166"/>
                    </a:cubicBezTo>
                    <a:cubicBezTo>
                      <a:pt x="582642" y="46069"/>
                      <a:pt x="577222" y="54199"/>
                      <a:pt x="579029" y="61426"/>
                    </a:cubicBezTo>
                    <a:lnTo>
                      <a:pt x="590772" y="130982"/>
                    </a:lnTo>
                    <a:lnTo>
                      <a:pt x="548316" y="130982"/>
                    </a:lnTo>
                    <a:lnTo>
                      <a:pt x="537476" y="56909"/>
                    </a:lnTo>
                    <a:cubicBezTo>
                      <a:pt x="535670" y="42456"/>
                      <a:pt x="526636" y="30713"/>
                      <a:pt x="513990" y="24390"/>
                    </a:cubicBezTo>
                    <a:lnTo>
                      <a:pt x="469727" y="1807"/>
                    </a:lnTo>
                    <a:cubicBezTo>
                      <a:pt x="467920" y="903"/>
                      <a:pt x="465211" y="0"/>
                      <a:pt x="463404" y="0"/>
                    </a:cubicBezTo>
                    <a:lnTo>
                      <a:pt x="405591" y="0"/>
                    </a:lnTo>
                    <a:cubicBezTo>
                      <a:pt x="403785" y="0"/>
                      <a:pt x="401075" y="903"/>
                      <a:pt x="399268" y="1807"/>
                    </a:cubicBezTo>
                    <a:lnTo>
                      <a:pt x="355005" y="24390"/>
                    </a:lnTo>
                    <a:cubicBezTo>
                      <a:pt x="342359" y="30713"/>
                      <a:pt x="333326" y="43359"/>
                      <a:pt x="331519" y="56909"/>
                    </a:cubicBezTo>
                    <a:lnTo>
                      <a:pt x="320679" y="130982"/>
                    </a:lnTo>
                    <a:lnTo>
                      <a:pt x="278223" y="130982"/>
                    </a:lnTo>
                    <a:lnTo>
                      <a:pt x="289966" y="61426"/>
                    </a:lnTo>
                    <a:cubicBezTo>
                      <a:pt x="290870" y="53296"/>
                      <a:pt x="286353" y="46069"/>
                      <a:pt x="278223" y="45166"/>
                    </a:cubicBezTo>
                    <a:cubicBezTo>
                      <a:pt x="270093" y="44263"/>
                      <a:pt x="262867" y="48780"/>
                      <a:pt x="261963" y="56909"/>
                    </a:cubicBezTo>
                    <a:cubicBezTo>
                      <a:pt x="261963" y="56909"/>
                      <a:pt x="261963" y="56909"/>
                      <a:pt x="261963" y="56909"/>
                    </a:cubicBezTo>
                    <a:lnTo>
                      <a:pt x="249317" y="131885"/>
                    </a:lnTo>
                    <a:lnTo>
                      <a:pt x="216797" y="131885"/>
                    </a:lnTo>
                    <a:lnTo>
                      <a:pt x="216797" y="102979"/>
                    </a:lnTo>
                    <a:cubicBezTo>
                      <a:pt x="216797" y="94849"/>
                      <a:pt x="210474" y="88525"/>
                      <a:pt x="202344" y="88525"/>
                    </a:cubicBezTo>
                    <a:lnTo>
                      <a:pt x="148145" y="88525"/>
                    </a:lnTo>
                    <a:lnTo>
                      <a:pt x="81299" y="47876"/>
                    </a:lnTo>
                    <a:cubicBezTo>
                      <a:pt x="76782" y="43359"/>
                      <a:pt x="62329" y="30713"/>
                      <a:pt x="43359" y="30713"/>
                    </a:cubicBezTo>
                    <a:cubicBezTo>
                      <a:pt x="19873" y="30713"/>
                      <a:pt x="0" y="50586"/>
                      <a:pt x="0" y="74072"/>
                    </a:cubicBezTo>
                    <a:lnTo>
                      <a:pt x="0" y="247510"/>
                    </a:lnTo>
                    <a:cubicBezTo>
                      <a:pt x="0" y="253833"/>
                      <a:pt x="3613" y="259253"/>
                      <a:pt x="9937" y="261060"/>
                    </a:cubicBezTo>
                    <a:lnTo>
                      <a:pt x="14453" y="262866"/>
                    </a:lnTo>
                    <a:lnTo>
                      <a:pt x="14453" y="363135"/>
                    </a:lnTo>
                    <a:lnTo>
                      <a:pt x="0" y="363135"/>
                    </a:lnTo>
                    <a:lnTo>
                      <a:pt x="0" y="392042"/>
                    </a:lnTo>
                    <a:lnTo>
                      <a:pt x="867189" y="392042"/>
                    </a:lnTo>
                    <a:lnTo>
                      <a:pt x="867189" y="363135"/>
                    </a:lnTo>
                    <a:lnTo>
                      <a:pt x="852735" y="363135"/>
                    </a:lnTo>
                    <a:lnTo>
                      <a:pt x="852735" y="233960"/>
                    </a:lnTo>
                    <a:lnTo>
                      <a:pt x="858155" y="231250"/>
                    </a:lnTo>
                    <a:cubicBezTo>
                      <a:pt x="863575" y="228540"/>
                      <a:pt x="867189" y="224024"/>
                      <a:pt x="867189" y="217700"/>
                    </a:cubicBezTo>
                    <a:lnTo>
                      <a:pt x="867189" y="73169"/>
                    </a:lnTo>
                    <a:cubicBezTo>
                      <a:pt x="867189" y="50586"/>
                      <a:pt x="848219" y="30713"/>
                      <a:pt x="823829" y="30713"/>
                    </a:cubicBezTo>
                    <a:close/>
                    <a:moveTo>
                      <a:pt x="693751" y="303516"/>
                    </a:moveTo>
                    <a:lnTo>
                      <a:pt x="727174" y="363135"/>
                    </a:lnTo>
                    <a:lnTo>
                      <a:pt x="693751" y="363135"/>
                    </a:lnTo>
                    <a:lnTo>
                      <a:pt x="693751" y="303516"/>
                    </a:lnTo>
                    <a:close/>
                    <a:moveTo>
                      <a:pt x="693751" y="160791"/>
                    </a:moveTo>
                    <a:lnTo>
                      <a:pt x="737110" y="160791"/>
                    </a:lnTo>
                    <a:cubicBezTo>
                      <a:pt x="738917" y="160791"/>
                      <a:pt x="741627" y="159888"/>
                      <a:pt x="743433" y="158984"/>
                    </a:cubicBezTo>
                    <a:lnTo>
                      <a:pt x="780470" y="140918"/>
                    </a:lnTo>
                    <a:lnTo>
                      <a:pt x="780470" y="167114"/>
                    </a:lnTo>
                    <a:lnTo>
                      <a:pt x="693751" y="221314"/>
                    </a:lnTo>
                    <a:lnTo>
                      <a:pt x="693751" y="160791"/>
                    </a:lnTo>
                    <a:close/>
                    <a:moveTo>
                      <a:pt x="359522" y="62329"/>
                    </a:moveTo>
                    <a:cubicBezTo>
                      <a:pt x="360425" y="57813"/>
                      <a:pt x="363135" y="53296"/>
                      <a:pt x="367652" y="51489"/>
                    </a:cubicBezTo>
                    <a:lnTo>
                      <a:pt x="409205" y="30713"/>
                    </a:lnTo>
                    <a:lnTo>
                      <a:pt x="459791" y="30713"/>
                    </a:lnTo>
                    <a:lnTo>
                      <a:pt x="501343" y="51489"/>
                    </a:lnTo>
                    <a:cubicBezTo>
                      <a:pt x="505860" y="53296"/>
                      <a:pt x="508570" y="57813"/>
                      <a:pt x="509473" y="62329"/>
                    </a:cubicBezTo>
                    <a:lnTo>
                      <a:pt x="519410" y="131885"/>
                    </a:lnTo>
                    <a:lnTo>
                      <a:pt x="492310" y="131885"/>
                    </a:lnTo>
                    <a:lnTo>
                      <a:pt x="492310" y="74072"/>
                    </a:lnTo>
                    <a:cubicBezTo>
                      <a:pt x="492310" y="65942"/>
                      <a:pt x="485987" y="59619"/>
                      <a:pt x="477857" y="59619"/>
                    </a:cubicBezTo>
                    <a:lnTo>
                      <a:pt x="391138" y="59619"/>
                    </a:lnTo>
                    <a:cubicBezTo>
                      <a:pt x="383008" y="59619"/>
                      <a:pt x="376685" y="65942"/>
                      <a:pt x="376685" y="74072"/>
                    </a:cubicBezTo>
                    <a:lnTo>
                      <a:pt x="376685" y="131885"/>
                    </a:lnTo>
                    <a:lnTo>
                      <a:pt x="349586" y="131885"/>
                    </a:lnTo>
                    <a:lnTo>
                      <a:pt x="359522" y="62329"/>
                    </a:lnTo>
                    <a:close/>
                    <a:moveTo>
                      <a:pt x="462501" y="131885"/>
                    </a:moveTo>
                    <a:lnTo>
                      <a:pt x="404688" y="131885"/>
                    </a:lnTo>
                    <a:lnTo>
                      <a:pt x="404688" y="88525"/>
                    </a:lnTo>
                    <a:lnTo>
                      <a:pt x="462501" y="88525"/>
                    </a:lnTo>
                    <a:lnTo>
                      <a:pt x="462501" y="131885"/>
                    </a:lnTo>
                    <a:close/>
                    <a:moveTo>
                      <a:pt x="664845" y="160791"/>
                    </a:moveTo>
                    <a:lnTo>
                      <a:pt x="664845" y="189698"/>
                    </a:lnTo>
                    <a:lnTo>
                      <a:pt x="202344" y="189698"/>
                    </a:lnTo>
                    <a:lnTo>
                      <a:pt x="202344" y="160791"/>
                    </a:lnTo>
                    <a:lnTo>
                      <a:pt x="664845" y="160791"/>
                    </a:lnTo>
                    <a:close/>
                    <a:moveTo>
                      <a:pt x="520313" y="221314"/>
                    </a:moveTo>
                    <a:lnTo>
                      <a:pt x="520313" y="218604"/>
                    </a:lnTo>
                    <a:lnTo>
                      <a:pt x="607032" y="218604"/>
                    </a:lnTo>
                    <a:lnTo>
                      <a:pt x="607032" y="363135"/>
                    </a:lnTo>
                    <a:lnTo>
                      <a:pt x="478760" y="363135"/>
                    </a:lnTo>
                    <a:lnTo>
                      <a:pt x="490503" y="268287"/>
                    </a:lnTo>
                    <a:lnTo>
                      <a:pt x="507667" y="251123"/>
                    </a:lnTo>
                    <a:cubicBezTo>
                      <a:pt x="515797" y="243897"/>
                      <a:pt x="520313" y="233057"/>
                      <a:pt x="520313" y="221314"/>
                    </a:cubicBezTo>
                    <a:close/>
                    <a:moveTo>
                      <a:pt x="359522" y="252027"/>
                    </a:moveTo>
                    <a:lnTo>
                      <a:pt x="376685" y="269190"/>
                    </a:lnTo>
                    <a:lnTo>
                      <a:pt x="388428" y="364038"/>
                    </a:lnTo>
                    <a:lnTo>
                      <a:pt x="260156" y="364038"/>
                    </a:lnTo>
                    <a:lnTo>
                      <a:pt x="260156" y="219507"/>
                    </a:lnTo>
                    <a:lnTo>
                      <a:pt x="346875" y="219507"/>
                    </a:lnTo>
                    <a:lnTo>
                      <a:pt x="346875" y="222217"/>
                    </a:lnTo>
                    <a:cubicBezTo>
                      <a:pt x="346875" y="233057"/>
                      <a:pt x="351392" y="243897"/>
                      <a:pt x="359522" y="252027"/>
                    </a:cubicBezTo>
                    <a:close/>
                    <a:moveTo>
                      <a:pt x="173438" y="279127"/>
                    </a:moveTo>
                    <a:lnTo>
                      <a:pt x="158081" y="228540"/>
                    </a:lnTo>
                    <a:cubicBezTo>
                      <a:pt x="157178" y="224927"/>
                      <a:pt x="154468" y="222217"/>
                      <a:pt x="151758" y="220411"/>
                    </a:cubicBezTo>
                    <a:lnTo>
                      <a:pt x="86719" y="181567"/>
                    </a:lnTo>
                    <a:lnTo>
                      <a:pt x="86719" y="140918"/>
                    </a:lnTo>
                    <a:lnTo>
                      <a:pt x="123755" y="158984"/>
                    </a:lnTo>
                    <a:cubicBezTo>
                      <a:pt x="125562" y="159888"/>
                      <a:pt x="128272" y="160791"/>
                      <a:pt x="130078" y="160791"/>
                    </a:cubicBezTo>
                    <a:lnTo>
                      <a:pt x="173438" y="160791"/>
                    </a:lnTo>
                    <a:lnTo>
                      <a:pt x="173438" y="279127"/>
                    </a:lnTo>
                    <a:close/>
                    <a:moveTo>
                      <a:pt x="43359" y="272803"/>
                    </a:moveTo>
                    <a:lnTo>
                      <a:pt x="89429" y="288160"/>
                    </a:lnTo>
                    <a:lnTo>
                      <a:pt x="111108" y="363135"/>
                    </a:lnTo>
                    <a:lnTo>
                      <a:pt x="43359" y="363135"/>
                    </a:lnTo>
                    <a:lnTo>
                      <a:pt x="43359" y="272803"/>
                    </a:lnTo>
                    <a:close/>
                    <a:moveTo>
                      <a:pt x="140918" y="363135"/>
                    </a:moveTo>
                    <a:lnTo>
                      <a:pt x="114722" y="272803"/>
                    </a:lnTo>
                    <a:cubicBezTo>
                      <a:pt x="113819" y="268287"/>
                      <a:pt x="110205" y="264673"/>
                      <a:pt x="105689" y="262866"/>
                    </a:cubicBezTo>
                    <a:lnTo>
                      <a:pt x="28906" y="237573"/>
                    </a:lnTo>
                    <a:lnTo>
                      <a:pt x="28906" y="74976"/>
                    </a:lnTo>
                    <a:cubicBezTo>
                      <a:pt x="28906" y="66846"/>
                      <a:pt x="35229" y="60523"/>
                      <a:pt x="43359" y="60523"/>
                    </a:cubicBezTo>
                    <a:cubicBezTo>
                      <a:pt x="50586" y="60523"/>
                      <a:pt x="59619" y="67749"/>
                      <a:pt x="61426" y="70459"/>
                    </a:cubicBezTo>
                    <a:cubicBezTo>
                      <a:pt x="62329" y="71363"/>
                      <a:pt x="63233" y="72266"/>
                      <a:pt x="65039" y="73169"/>
                    </a:cubicBezTo>
                    <a:lnTo>
                      <a:pt x="137305" y="116529"/>
                    </a:lnTo>
                    <a:cubicBezTo>
                      <a:pt x="139111" y="117432"/>
                      <a:pt x="141822" y="118335"/>
                      <a:pt x="144531" y="118335"/>
                    </a:cubicBezTo>
                    <a:lnTo>
                      <a:pt x="187891" y="118335"/>
                    </a:lnTo>
                    <a:lnTo>
                      <a:pt x="187891" y="132788"/>
                    </a:lnTo>
                    <a:lnTo>
                      <a:pt x="133691" y="132788"/>
                    </a:lnTo>
                    <a:lnTo>
                      <a:pt x="78589" y="105689"/>
                    </a:lnTo>
                    <a:cubicBezTo>
                      <a:pt x="71362" y="102075"/>
                      <a:pt x="62329" y="104785"/>
                      <a:pt x="59619" y="112012"/>
                    </a:cubicBezTo>
                    <a:cubicBezTo>
                      <a:pt x="58716" y="113818"/>
                      <a:pt x="57813" y="116529"/>
                      <a:pt x="57813" y="118335"/>
                    </a:cubicBezTo>
                    <a:lnTo>
                      <a:pt x="57813" y="190601"/>
                    </a:lnTo>
                    <a:cubicBezTo>
                      <a:pt x="57813" y="196021"/>
                      <a:pt x="60523" y="200537"/>
                      <a:pt x="65039" y="203247"/>
                    </a:cubicBezTo>
                    <a:lnTo>
                      <a:pt x="132788" y="243897"/>
                    </a:lnTo>
                    <a:lnTo>
                      <a:pt x="168921" y="364038"/>
                    </a:lnTo>
                    <a:lnTo>
                      <a:pt x="140918" y="364038"/>
                    </a:lnTo>
                    <a:close/>
                    <a:moveTo>
                      <a:pt x="202344" y="363135"/>
                    </a:moveTo>
                    <a:lnTo>
                      <a:pt x="202344" y="218604"/>
                    </a:lnTo>
                    <a:lnTo>
                      <a:pt x="231250" y="218604"/>
                    </a:lnTo>
                    <a:lnTo>
                      <a:pt x="231250" y="363135"/>
                    </a:lnTo>
                    <a:lnTo>
                      <a:pt x="202344" y="363135"/>
                    </a:lnTo>
                    <a:close/>
                    <a:moveTo>
                      <a:pt x="417335" y="363135"/>
                    </a:moveTo>
                    <a:lnTo>
                      <a:pt x="404688" y="260156"/>
                    </a:lnTo>
                    <a:cubicBezTo>
                      <a:pt x="404688" y="256544"/>
                      <a:pt x="402881" y="253833"/>
                      <a:pt x="400171" y="252027"/>
                    </a:cubicBezTo>
                    <a:lnTo>
                      <a:pt x="379395" y="231250"/>
                    </a:lnTo>
                    <a:cubicBezTo>
                      <a:pt x="376685" y="228540"/>
                      <a:pt x="374878" y="224927"/>
                      <a:pt x="374878" y="221314"/>
                    </a:cubicBezTo>
                    <a:lnTo>
                      <a:pt x="374878" y="218604"/>
                    </a:lnTo>
                    <a:lnTo>
                      <a:pt x="490503" y="218604"/>
                    </a:lnTo>
                    <a:lnTo>
                      <a:pt x="490503" y="221314"/>
                    </a:lnTo>
                    <a:cubicBezTo>
                      <a:pt x="490503" y="224927"/>
                      <a:pt x="488697" y="228540"/>
                      <a:pt x="485987" y="231250"/>
                    </a:cubicBezTo>
                    <a:lnTo>
                      <a:pt x="465211" y="252027"/>
                    </a:lnTo>
                    <a:cubicBezTo>
                      <a:pt x="462501" y="254737"/>
                      <a:pt x="461597" y="257447"/>
                      <a:pt x="460694" y="260156"/>
                    </a:cubicBezTo>
                    <a:lnTo>
                      <a:pt x="448048" y="363135"/>
                    </a:lnTo>
                    <a:lnTo>
                      <a:pt x="417335" y="363135"/>
                    </a:lnTo>
                    <a:close/>
                    <a:moveTo>
                      <a:pt x="635938" y="363135"/>
                    </a:moveTo>
                    <a:lnTo>
                      <a:pt x="635938" y="218604"/>
                    </a:lnTo>
                    <a:lnTo>
                      <a:pt x="664845" y="218604"/>
                    </a:lnTo>
                    <a:lnTo>
                      <a:pt x="664845" y="363135"/>
                    </a:lnTo>
                    <a:lnTo>
                      <a:pt x="635938" y="363135"/>
                    </a:lnTo>
                    <a:close/>
                    <a:moveTo>
                      <a:pt x="760597" y="363135"/>
                    </a:moveTo>
                    <a:lnTo>
                      <a:pt x="699171" y="252930"/>
                    </a:lnTo>
                    <a:lnTo>
                      <a:pt x="803053" y="187891"/>
                    </a:lnTo>
                    <a:cubicBezTo>
                      <a:pt x="807569" y="185181"/>
                      <a:pt x="810279" y="180664"/>
                      <a:pt x="810279" y="175245"/>
                    </a:cubicBezTo>
                    <a:lnTo>
                      <a:pt x="810279" y="117432"/>
                    </a:lnTo>
                    <a:cubicBezTo>
                      <a:pt x="810279" y="109302"/>
                      <a:pt x="803956" y="102979"/>
                      <a:pt x="795826" y="102979"/>
                    </a:cubicBezTo>
                    <a:cubicBezTo>
                      <a:pt x="794020" y="102979"/>
                      <a:pt x="791310" y="103882"/>
                      <a:pt x="789503" y="104785"/>
                    </a:cubicBezTo>
                    <a:lnTo>
                      <a:pt x="734400" y="131885"/>
                    </a:lnTo>
                    <a:lnTo>
                      <a:pt x="680201" y="131885"/>
                    </a:lnTo>
                    <a:lnTo>
                      <a:pt x="680201" y="117432"/>
                    </a:lnTo>
                    <a:lnTo>
                      <a:pt x="723561" y="117432"/>
                    </a:lnTo>
                    <a:cubicBezTo>
                      <a:pt x="726270" y="117432"/>
                      <a:pt x="728981" y="116529"/>
                      <a:pt x="730787" y="115625"/>
                    </a:cubicBezTo>
                    <a:lnTo>
                      <a:pt x="803053" y="72266"/>
                    </a:lnTo>
                    <a:cubicBezTo>
                      <a:pt x="803956" y="71363"/>
                      <a:pt x="805763" y="70459"/>
                      <a:pt x="806666" y="69556"/>
                    </a:cubicBezTo>
                    <a:cubicBezTo>
                      <a:pt x="808473" y="67749"/>
                      <a:pt x="816603" y="59619"/>
                      <a:pt x="824732" y="59619"/>
                    </a:cubicBezTo>
                    <a:cubicBezTo>
                      <a:pt x="832863" y="59619"/>
                      <a:pt x="839186" y="65942"/>
                      <a:pt x="839186" y="74072"/>
                    </a:cubicBezTo>
                    <a:lnTo>
                      <a:pt x="839186" y="208667"/>
                    </a:lnTo>
                    <a:lnTo>
                      <a:pt x="747047" y="248413"/>
                    </a:lnTo>
                    <a:cubicBezTo>
                      <a:pt x="740724" y="251123"/>
                      <a:pt x="737110" y="258350"/>
                      <a:pt x="738917" y="265577"/>
                    </a:cubicBezTo>
                    <a:lnTo>
                      <a:pt x="763307" y="363135"/>
                    </a:lnTo>
                    <a:lnTo>
                      <a:pt x="760597" y="363135"/>
                    </a:lnTo>
                    <a:close/>
                    <a:moveTo>
                      <a:pt x="823829" y="363135"/>
                    </a:moveTo>
                    <a:lnTo>
                      <a:pt x="791310" y="363135"/>
                    </a:lnTo>
                    <a:lnTo>
                      <a:pt x="767823" y="270093"/>
                    </a:lnTo>
                    <a:lnTo>
                      <a:pt x="822926" y="246607"/>
                    </a:lnTo>
                    <a:lnTo>
                      <a:pt x="822926" y="36313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4" name="Freeform 83">
                <a:extLst>
                  <a:ext uri="{FF2B5EF4-FFF2-40B4-BE49-F238E27FC236}">
                    <a16:creationId xmlns:a16="http://schemas.microsoft.com/office/drawing/2014/main" id="{37631A87-58F5-B197-28AF-CD9FB6D301B1}"/>
                  </a:ext>
                </a:extLst>
              </p:cNvPr>
              <p:cNvSpPr/>
              <p:nvPr/>
            </p:nvSpPr>
            <p:spPr>
              <a:xfrm>
                <a:off x="6080571" y="3887743"/>
                <a:ext cx="332422" cy="288861"/>
              </a:xfrm>
              <a:custGeom>
                <a:avLst/>
                <a:gdLst>
                  <a:gd name="connsiteX0" fmla="*/ 28906 w 332422"/>
                  <a:gd name="connsiteY0" fmla="*/ 170727 h 288861"/>
                  <a:gd name="connsiteX1" fmla="*/ 28906 w 332422"/>
                  <a:gd name="connsiteY1" fmla="*/ 216797 h 288861"/>
                  <a:gd name="connsiteX2" fmla="*/ 43359 w 332422"/>
                  <a:gd name="connsiteY2" fmla="*/ 231250 h 288861"/>
                  <a:gd name="connsiteX3" fmla="*/ 51489 w 332422"/>
                  <a:gd name="connsiteY3" fmla="*/ 228540 h 288861"/>
                  <a:gd name="connsiteX4" fmla="*/ 102075 w 332422"/>
                  <a:gd name="connsiteY4" fmla="*/ 195117 h 288861"/>
                  <a:gd name="connsiteX5" fmla="*/ 144531 w 332422"/>
                  <a:gd name="connsiteY5" fmla="*/ 231250 h 288861"/>
                  <a:gd name="connsiteX6" fmla="*/ 197827 w 332422"/>
                  <a:gd name="connsiteY6" fmla="*/ 231250 h 288861"/>
                  <a:gd name="connsiteX7" fmla="*/ 280933 w 332422"/>
                  <a:gd name="connsiteY7" fmla="*/ 286352 h 288861"/>
                  <a:gd name="connsiteX8" fmla="*/ 300806 w 332422"/>
                  <a:gd name="connsiteY8" fmla="*/ 282740 h 288861"/>
                  <a:gd name="connsiteX9" fmla="*/ 303516 w 332422"/>
                  <a:gd name="connsiteY9" fmla="*/ 274609 h 288861"/>
                  <a:gd name="connsiteX10" fmla="*/ 303516 w 332422"/>
                  <a:gd name="connsiteY10" fmla="*/ 228540 h 288861"/>
                  <a:gd name="connsiteX11" fmla="*/ 332422 w 332422"/>
                  <a:gd name="connsiteY11" fmla="*/ 187891 h 288861"/>
                  <a:gd name="connsiteX12" fmla="*/ 332422 w 332422"/>
                  <a:gd name="connsiteY12" fmla="*/ 101172 h 288861"/>
                  <a:gd name="connsiteX13" fmla="*/ 289063 w 332422"/>
                  <a:gd name="connsiteY13" fmla="*/ 57812 h 288861"/>
                  <a:gd name="connsiteX14" fmla="*/ 231250 w 332422"/>
                  <a:gd name="connsiteY14" fmla="*/ 57812 h 288861"/>
                  <a:gd name="connsiteX15" fmla="*/ 231250 w 332422"/>
                  <a:gd name="connsiteY15" fmla="*/ 43359 h 288861"/>
                  <a:gd name="connsiteX16" fmla="*/ 187891 w 332422"/>
                  <a:gd name="connsiteY16" fmla="*/ 0 h 288861"/>
                  <a:gd name="connsiteX17" fmla="*/ 43359 w 332422"/>
                  <a:gd name="connsiteY17" fmla="*/ 0 h 288861"/>
                  <a:gd name="connsiteX18" fmla="*/ 0 w 332422"/>
                  <a:gd name="connsiteY18" fmla="*/ 43359 h 288861"/>
                  <a:gd name="connsiteX19" fmla="*/ 0 w 332422"/>
                  <a:gd name="connsiteY19" fmla="*/ 130078 h 288861"/>
                  <a:gd name="connsiteX20" fmla="*/ 28906 w 332422"/>
                  <a:gd name="connsiteY20" fmla="*/ 170727 h 288861"/>
                  <a:gd name="connsiteX21" fmla="*/ 289063 w 332422"/>
                  <a:gd name="connsiteY21" fmla="*/ 86719 h 288861"/>
                  <a:gd name="connsiteX22" fmla="*/ 303516 w 332422"/>
                  <a:gd name="connsiteY22" fmla="*/ 101172 h 288861"/>
                  <a:gd name="connsiteX23" fmla="*/ 303516 w 332422"/>
                  <a:gd name="connsiteY23" fmla="*/ 187891 h 288861"/>
                  <a:gd name="connsiteX24" fmla="*/ 289063 w 332422"/>
                  <a:gd name="connsiteY24" fmla="*/ 202344 h 288861"/>
                  <a:gd name="connsiteX25" fmla="*/ 274610 w 332422"/>
                  <a:gd name="connsiteY25" fmla="*/ 216797 h 288861"/>
                  <a:gd name="connsiteX26" fmla="*/ 274610 w 332422"/>
                  <a:gd name="connsiteY26" fmla="*/ 247510 h 288861"/>
                  <a:gd name="connsiteX27" fmla="*/ 210474 w 332422"/>
                  <a:gd name="connsiteY27" fmla="*/ 205054 h 288861"/>
                  <a:gd name="connsiteX28" fmla="*/ 202344 w 332422"/>
                  <a:gd name="connsiteY28" fmla="*/ 202344 h 288861"/>
                  <a:gd name="connsiteX29" fmla="*/ 144531 w 332422"/>
                  <a:gd name="connsiteY29" fmla="*/ 202344 h 288861"/>
                  <a:gd name="connsiteX30" fmla="*/ 130078 w 332422"/>
                  <a:gd name="connsiteY30" fmla="*/ 187891 h 288861"/>
                  <a:gd name="connsiteX31" fmla="*/ 130078 w 332422"/>
                  <a:gd name="connsiteY31" fmla="*/ 176148 h 288861"/>
                  <a:gd name="connsiteX32" fmla="*/ 134595 w 332422"/>
                  <a:gd name="connsiteY32" fmla="*/ 173437 h 288861"/>
                  <a:gd name="connsiteX33" fmla="*/ 187891 w 332422"/>
                  <a:gd name="connsiteY33" fmla="*/ 173437 h 288861"/>
                  <a:gd name="connsiteX34" fmla="*/ 231250 w 332422"/>
                  <a:gd name="connsiteY34" fmla="*/ 130078 h 288861"/>
                  <a:gd name="connsiteX35" fmla="*/ 231250 w 332422"/>
                  <a:gd name="connsiteY35" fmla="*/ 86719 h 288861"/>
                  <a:gd name="connsiteX36" fmla="*/ 289063 w 332422"/>
                  <a:gd name="connsiteY36" fmla="*/ 86719 h 288861"/>
                  <a:gd name="connsiteX37" fmla="*/ 130078 w 332422"/>
                  <a:gd name="connsiteY37" fmla="*/ 144531 h 288861"/>
                  <a:gd name="connsiteX38" fmla="*/ 130078 w 332422"/>
                  <a:gd name="connsiteY38" fmla="*/ 101172 h 288861"/>
                  <a:gd name="connsiteX39" fmla="*/ 144531 w 332422"/>
                  <a:gd name="connsiteY39" fmla="*/ 86719 h 288861"/>
                  <a:gd name="connsiteX40" fmla="*/ 202344 w 332422"/>
                  <a:gd name="connsiteY40" fmla="*/ 86719 h 288861"/>
                  <a:gd name="connsiteX41" fmla="*/ 202344 w 332422"/>
                  <a:gd name="connsiteY41" fmla="*/ 130078 h 288861"/>
                  <a:gd name="connsiteX42" fmla="*/ 187891 w 332422"/>
                  <a:gd name="connsiteY42" fmla="*/ 144531 h 288861"/>
                  <a:gd name="connsiteX43" fmla="*/ 130078 w 332422"/>
                  <a:gd name="connsiteY43" fmla="*/ 144531 h 288861"/>
                  <a:gd name="connsiteX44" fmla="*/ 28906 w 332422"/>
                  <a:gd name="connsiteY44" fmla="*/ 43359 h 288861"/>
                  <a:gd name="connsiteX45" fmla="*/ 43359 w 332422"/>
                  <a:gd name="connsiteY45" fmla="*/ 28906 h 288861"/>
                  <a:gd name="connsiteX46" fmla="*/ 187891 w 332422"/>
                  <a:gd name="connsiteY46" fmla="*/ 28906 h 288861"/>
                  <a:gd name="connsiteX47" fmla="*/ 202344 w 332422"/>
                  <a:gd name="connsiteY47" fmla="*/ 43359 h 288861"/>
                  <a:gd name="connsiteX48" fmla="*/ 202344 w 332422"/>
                  <a:gd name="connsiteY48" fmla="*/ 57812 h 288861"/>
                  <a:gd name="connsiteX49" fmla="*/ 144531 w 332422"/>
                  <a:gd name="connsiteY49" fmla="*/ 57812 h 288861"/>
                  <a:gd name="connsiteX50" fmla="*/ 101172 w 332422"/>
                  <a:gd name="connsiteY50" fmla="*/ 101172 h 288861"/>
                  <a:gd name="connsiteX51" fmla="*/ 101172 w 332422"/>
                  <a:gd name="connsiteY51" fmla="*/ 160791 h 288861"/>
                  <a:gd name="connsiteX52" fmla="*/ 57813 w 332422"/>
                  <a:gd name="connsiteY52" fmla="*/ 189698 h 288861"/>
                  <a:gd name="connsiteX53" fmla="*/ 57813 w 332422"/>
                  <a:gd name="connsiteY53" fmla="*/ 158984 h 288861"/>
                  <a:gd name="connsiteX54" fmla="*/ 43359 w 332422"/>
                  <a:gd name="connsiteY54" fmla="*/ 144531 h 288861"/>
                  <a:gd name="connsiteX55" fmla="*/ 28906 w 332422"/>
                  <a:gd name="connsiteY55" fmla="*/ 130078 h 288861"/>
                  <a:gd name="connsiteX56" fmla="*/ 28906 w 332422"/>
                  <a:gd name="connsiteY56" fmla="*/ 43359 h 28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32422" h="288861">
                    <a:moveTo>
                      <a:pt x="28906" y="170727"/>
                    </a:moveTo>
                    <a:lnTo>
                      <a:pt x="28906" y="216797"/>
                    </a:lnTo>
                    <a:cubicBezTo>
                      <a:pt x="28906" y="224927"/>
                      <a:pt x="35229" y="231250"/>
                      <a:pt x="43359" y="231250"/>
                    </a:cubicBezTo>
                    <a:cubicBezTo>
                      <a:pt x="46069" y="231250"/>
                      <a:pt x="48779" y="230347"/>
                      <a:pt x="51489" y="228540"/>
                    </a:cubicBezTo>
                    <a:lnTo>
                      <a:pt x="102075" y="195117"/>
                    </a:lnTo>
                    <a:cubicBezTo>
                      <a:pt x="105688" y="215894"/>
                      <a:pt x="123755" y="231250"/>
                      <a:pt x="144531" y="231250"/>
                    </a:cubicBezTo>
                    <a:lnTo>
                      <a:pt x="197827" y="231250"/>
                    </a:lnTo>
                    <a:lnTo>
                      <a:pt x="280933" y="286352"/>
                    </a:lnTo>
                    <a:cubicBezTo>
                      <a:pt x="287256" y="290869"/>
                      <a:pt x="296289" y="289063"/>
                      <a:pt x="300806" y="282740"/>
                    </a:cubicBezTo>
                    <a:cubicBezTo>
                      <a:pt x="302613" y="280030"/>
                      <a:pt x="303516" y="277319"/>
                      <a:pt x="303516" y="274609"/>
                    </a:cubicBezTo>
                    <a:lnTo>
                      <a:pt x="303516" y="228540"/>
                    </a:lnTo>
                    <a:cubicBezTo>
                      <a:pt x="320679" y="222217"/>
                      <a:pt x="332422" y="205957"/>
                      <a:pt x="332422" y="187891"/>
                    </a:cubicBezTo>
                    <a:lnTo>
                      <a:pt x="332422" y="101172"/>
                    </a:lnTo>
                    <a:cubicBezTo>
                      <a:pt x="332422" y="77685"/>
                      <a:pt x="312549" y="57812"/>
                      <a:pt x="289063" y="57812"/>
                    </a:cubicBezTo>
                    <a:lnTo>
                      <a:pt x="231250" y="57812"/>
                    </a:lnTo>
                    <a:lnTo>
                      <a:pt x="231250" y="43359"/>
                    </a:lnTo>
                    <a:cubicBezTo>
                      <a:pt x="231250" y="19873"/>
                      <a:pt x="211377" y="0"/>
                      <a:pt x="187891" y="0"/>
                    </a:cubicBezTo>
                    <a:lnTo>
                      <a:pt x="43359" y="0"/>
                    </a:lnTo>
                    <a:cubicBezTo>
                      <a:pt x="19873" y="0"/>
                      <a:pt x="0" y="19873"/>
                      <a:pt x="0" y="43359"/>
                    </a:cubicBezTo>
                    <a:lnTo>
                      <a:pt x="0" y="130078"/>
                    </a:lnTo>
                    <a:cubicBezTo>
                      <a:pt x="0" y="148144"/>
                      <a:pt x="11743" y="165308"/>
                      <a:pt x="28906" y="170727"/>
                    </a:cubicBezTo>
                    <a:close/>
                    <a:moveTo>
                      <a:pt x="289063" y="86719"/>
                    </a:moveTo>
                    <a:cubicBezTo>
                      <a:pt x="297193" y="86719"/>
                      <a:pt x="303516" y="93042"/>
                      <a:pt x="303516" y="101172"/>
                    </a:cubicBezTo>
                    <a:lnTo>
                      <a:pt x="303516" y="187891"/>
                    </a:lnTo>
                    <a:cubicBezTo>
                      <a:pt x="303516" y="196020"/>
                      <a:pt x="297193" y="202344"/>
                      <a:pt x="289063" y="202344"/>
                    </a:cubicBezTo>
                    <a:cubicBezTo>
                      <a:pt x="280933" y="202344"/>
                      <a:pt x="274610" y="208667"/>
                      <a:pt x="274610" y="216797"/>
                    </a:cubicBezTo>
                    <a:lnTo>
                      <a:pt x="274610" y="247510"/>
                    </a:lnTo>
                    <a:lnTo>
                      <a:pt x="210474" y="205054"/>
                    </a:lnTo>
                    <a:cubicBezTo>
                      <a:pt x="207764" y="203247"/>
                      <a:pt x="205054" y="202344"/>
                      <a:pt x="202344" y="202344"/>
                    </a:cubicBezTo>
                    <a:lnTo>
                      <a:pt x="144531" y="202344"/>
                    </a:lnTo>
                    <a:cubicBezTo>
                      <a:pt x="136402" y="202344"/>
                      <a:pt x="130078" y="196020"/>
                      <a:pt x="130078" y="187891"/>
                    </a:cubicBezTo>
                    <a:lnTo>
                      <a:pt x="130078" y="176148"/>
                    </a:lnTo>
                    <a:lnTo>
                      <a:pt x="134595" y="173437"/>
                    </a:lnTo>
                    <a:lnTo>
                      <a:pt x="187891" y="173437"/>
                    </a:lnTo>
                    <a:cubicBezTo>
                      <a:pt x="211377" y="173437"/>
                      <a:pt x="231250" y="153565"/>
                      <a:pt x="231250" y="130078"/>
                    </a:cubicBezTo>
                    <a:lnTo>
                      <a:pt x="231250" y="86719"/>
                    </a:lnTo>
                    <a:lnTo>
                      <a:pt x="289063" y="86719"/>
                    </a:lnTo>
                    <a:close/>
                    <a:moveTo>
                      <a:pt x="130078" y="144531"/>
                    </a:moveTo>
                    <a:lnTo>
                      <a:pt x="130078" y="101172"/>
                    </a:lnTo>
                    <a:cubicBezTo>
                      <a:pt x="130078" y="93042"/>
                      <a:pt x="136402" y="86719"/>
                      <a:pt x="144531" y="86719"/>
                    </a:cubicBezTo>
                    <a:lnTo>
                      <a:pt x="202344" y="86719"/>
                    </a:lnTo>
                    <a:lnTo>
                      <a:pt x="202344" y="130078"/>
                    </a:lnTo>
                    <a:cubicBezTo>
                      <a:pt x="202344" y="138208"/>
                      <a:pt x="196021" y="144531"/>
                      <a:pt x="187891" y="144531"/>
                    </a:cubicBezTo>
                    <a:lnTo>
                      <a:pt x="130078" y="144531"/>
                    </a:lnTo>
                    <a:close/>
                    <a:moveTo>
                      <a:pt x="28906" y="43359"/>
                    </a:moveTo>
                    <a:cubicBezTo>
                      <a:pt x="28906" y="35229"/>
                      <a:pt x="35229" y="28906"/>
                      <a:pt x="43359" y="28906"/>
                    </a:cubicBezTo>
                    <a:lnTo>
                      <a:pt x="187891" y="28906"/>
                    </a:lnTo>
                    <a:cubicBezTo>
                      <a:pt x="196021" y="28906"/>
                      <a:pt x="202344" y="35229"/>
                      <a:pt x="202344" y="43359"/>
                    </a:cubicBezTo>
                    <a:lnTo>
                      <a:pt x="202344" y="57812"/>
                    </a:lnTo>
                    <a:lnTo>
                      <a:pt x="144531" y="57812"/>
                    </a:lnTo>
                    <a:cubicBezTo>
                      <a:pt x="121045" y="57812"/>
                      <a:pt x="101172" y="77685"/>
                      <a:pt x="101172" y="101172"/>
                    </a:cubicBezTo>
                    <a:lnTo>
                      <a:pt x="101172" y="160791"/>
                    </a:lnTo>
                    <a:lnTo>
                      <a:pt x="57813" y="189698"/>
                    </a:lnTo>
                    <a:lnTo>
                      <a:pt x="57813" y="158984"/>
                    </a:lnTo>
                    <a:cubicBezTo>
                      <a:pt x="57813" y="150854"/>
                      <a:pt x="51489" y="144531"/>
                      <a:pt x="43359" y="144531"/>
                    </a:cubicBezTo>
                    <a:cubicBezTo>
                      <a:pt x="35229" y="144531"/>
                      <a:pt x="28906" y="138208"/>
                      <a:pt x="28906" y="130078"/>
                    </a:cubicBezTo>
                    <a:lnTo>
                      <a:pt x="28906" y="43359"/>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5" name="Freeform 84">
                <a:extLst>
                  <a:ext uri="{FF2B5EF4-FFF2-40B4-BE49-F238E27FC236}">
                    <a16:creationId xmlns:a16="http://schemas.microsoft.com/office/drawing/2014/main" id="{E873E38B-7FC3-3E2F-15DD-093938CD7CFD}"/>
                  </a:ext>
                </a:extLst>
              </p:cNvPr>
              <p:cNvSpPr/>
              <p:nvPr/>
            </p:nvSpPr>
            <p:spPr>
              <a:xfrm>
                <a:off x="5661430" y="3931102"/>
                <a:ext cx="260156" cy="231250"/>
              </a:xfrm>
              <a:custGeom>
                <a:avLst/>
                <a:gdLst>
                  <a:gd name="connsiteX0" fmla="*/ 43359 w 260156"/>
                  <a:gd name="connsiteY0" fmla="*/ 173438 h 231250"/>
                  <a:gd name="connsiteX1" fmla="*/ 43359 w 260156"/>
                  <a:gd name="connsiteY1" fmla="*/ 216797 h 231250"/>
                  <a:gd name="connsiteX2" fmla="*/ 57813 w 260156"/>
                  <a:gd name="connsiteY2" fmla="*/ 231250 h 231250"/>
                  <a:gd name="connsiteX3" fmla="*/ 65942 w 260156"/>
                  <a:gd name="connsiteY3" fmla="*/ 228540 h 231250"/>
                  <a:gd name="connsiteX4" fmla="*/ 149048 w 260156"/>
                  <a:gd name="connsiteY4" fmla="*/ 173438 h 231250"/>
                  <a:gd name="connsiteX5" fmla="*/ 216797 w 260156"/>
                  <a:gd name="connsiteY5" fmla="*/ 173438 h 231250"/>
                  <a:gd name="connsiteX6" fmla="*/ 260156 w 260156"/>
                  <a:gd name="connsiteY6" fmla="*/ 130078 h 231250"/>
                  <a:gd name="connsiteX7" fmla="*/ 260156 w 260156"/>
                  <a:gd name="connsiteY7" fmla="*/ 43359 h 231250"/>
                  <a:gd name="connsiteX8" fmla="*/ 216797 w 260156"/>
                  <a:gd name="connsiteY8" fmla="*/ 0 h 231250"/>
                  <a:gd name="connsiteX9" fmla="*/ 43359 w 260156"/>
                  <a:gd name="connsiteY9" fmla="*/ 0 h 231250"/>
                  <a:gd name="connsiteX10" fmla="*/ 0 w 260156"/>
                  <a:gd name="connsiteY10" fmla="*/ 43359 h 231250"/>
                  <a:gd name="connsiteX11" fmla="*/ 0 w 260156"/>
                  <a:gd name="connsiteY11" fmla="*/ 130078 h 231250"/>
                  <a:gd name="connsiteX12" fmla="*/ 43359 w 260156"/>
                  <a:gd name="connsiteY12" fmla="*/ 173438 h 231250"/>
                  <a:gd name="connsiteX13" fmla="*/ 28906 w 260156"/>
                  <a:gd name="connsiteY13" fmla="*/ 43359 h 231250"/>
                  <a:gd name="connsiteX14" fmla="*/ 43359 w 260156"/>
                  <a:gd name="connsiteY14" fmla="*/ 28906 h 231250"/>
                  <a:gd name="connsiteX15" fmla="*/ 216797 w 260156"/>
                  <a:gd name="connsiteY15" fmla="*/ 28906 h 231250"/>
                  <a:gd name="connsiteX16" fmla="*/ 231250 w 260156"/>
                  <a:gd name="connsiteY16" fmla="*/ 43359 h 231250"/>
                  <a:gd name="connsiteX17" fmla="*/ 231250 w 260156"/>
                  <a:gd name="connsiteY17" fmla="*/ 130078 h 231250"/>
                  <a:gd name="connsiteX18" fmla="*/ 216797 w 260156"/>
                  <a:gd name="connsiteY18" fmla="*/ 144531 h 231250"/>
                  <a:gd name="connsiteX19" fmla="*/ 144531 w 260156"/>
                  <a:gd name="connsiteY19" fmla="*/ 144531 h 231250"/>
                  <a:gd name="connsiteX20" fmla="*/ 136401 w 260156"/>
                  <a:gd name="connsiteY20" fmla="*/ 147241 h 231250"/>
                  <a:gd name="connsiteX21" fmla="*/ 72266 w 260156"/>
                  <a:gd name="connsiteY21" fmla="*/ 189698 h 231250"/>
                  <a:gd name="connsiteX22" fmla="*/ 72266 w 260156"/>
                  <a:gd name="connsiteY22" fmla="*/ 158984 h 231250"/>
                  <a:gd name="connsiteX23" fmla="*/ 57813 w 260156"/>
                  <a:gd name="connsiteY23" fmla="*/ 144531 h 231250"/>
                  <a:gd name="connsiteX24" fmla="*/ 43359 w 260156"/>
                  <a:gd name="connsiteY24" fmla="*/ 144531 h 231250"/>
                  <a:gd name="connsiteX25" fmla="*/ 28906 w 260156"/>
                  <a:gd name="connsiteY25" fmla="*/ 130078 h 231250"/>
                  <a:gd name="connsiteX26" fmla="*/ 28906 w 260156"/>
                  <a:gd name="connsiteY26" fmla="*/ 43359 h 23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0156" h="231250">
                    <a:moveTo>
                      <a:pt x="43359" y="173438"/>
                    </a:moveTo>
                    <a:lnTo>
                      <a:pt x="43359" y="216797"/>
                    </a:lnTo>
                    <a:cubicBezTo>
                      <a:pt x="43359" y="224927"/>
                      <a:pt x="49683" y="231250"/>
                      <a:pt x="57813" y="231250"/>
                    </a:cubicBezTo>
                    <a:cubicBezTo>
                      <a:pt x="60522" y="231250"/>
                      <a:pt x="63233" y="230347"/>
                      <a:pt x="65942" y="228540"/>
                    </a:cubicBezTo>
                    <a:lnTo>
                      <a:pt x="149048" y="173438"/>
                    </a:lnTo>
                    <a:lnTo>
                      <a:pt x="216797" y="173438"/>
                    </a:lnTo>
                    <a:cubicBezTo>
                      <a:pt x="240283" y="173438"/>
                      <a:pt x="260156" y="153565"/>
                      <a:pt x="260156" y="130078"/>
                    </a:cubicBezTo>
                    <a:lnTo>
                      <a:pt x="260156" y="43359"/>
                    </a:lnTo>
                    <a:cubicBezTo>
                      <a:pt x="260156" y="19873"/>
                      <a:pt x="240283" y="0"/>
                      <a:pt x="216797" y="0"/>
                    </a:cubicBezTo>
                    <a:lnTo>
                      <a:pt x="43359" y="0"/>
                    </a:lnTo>
                    <a:cubicBezTo>
                      <a:pt x="19873" y="0"/>
                      <a:pt x="0" y="19873"/>
                      <a:pt x="0" y="43359"/>
                    </a:cubicBezTo>
                    <a:lnTo>
                      <a:pt x="0" y="130078"/>
                    </a:lnTo>
                    <a:cubicBezTo>
                      <a:pt x="0" y="154468"/>
                      <a:pt x="19873" y="173438"/>
                      <a:pt x="43359" y="173438"/>
                    </a:cubicBezTo>
                    <a:close/>
                    <a:moveTo>
                      <a:pt x="28906" y="43359"/>
                    </a:moveTo>
                    <a:cubicBezTo>
                      <a:pt x="28906" y="35229"/>
                      <a:pt x="35229" y="28906"/>
                      <a:pt x="43359" y="28906"/>
                    </a:cubicBezTo>
                    <a:lnTo>
                      <a:pt x="216797" y="28906"/>
                    </a:lnTo>
                    <a:cubicBezTo>
                      <a:pt x="224927" y="28906"/>
                      <a:pt x="231250" y="35229"/>
                      <a:pt x="231250" y="43359"/>
                    </a:cubicBezTo>
                    <a:lnTo>
                      <a:pt x="231250" y="130078"/>
                    </a:lnTo>
                    <a:cubicBezTo>
                      <a:pt x="231250" y="138208"/>
                      <a:pt x="224927" y="144531"/>
                      <a:pt x="216797" y="144531"/>
                    </a:cubicBezTo>
                    <a:lnTo>
                      <a:pt x="144531" y="144531"/>
                    </a:lnTo>
                    <a:cubicBezTo>
                      <a:pt x="141821" y="144531"/>
                      <a:pt x="139111" y="145435"/>
                      <a:pt x="136401" y="147241"/>
                    </a:cubicBezTo>
                    <a:lnTo>
                      <a:pt x="72266" y="189698"/>
                    </a:lnTo>
                    <a:lnTo>
                      <a:pt x="72266" y="158984"/>
                    </a:lnTo>
                    <a:cubicBezTo>
                      <a:pt x="72266" y="150855"/>
                      <a:pt x="65942" y="144531"/>
                      <a:pt x="57813" y="144531"/>
                    </a:cubicBezTo>
                    <a:lnTo>
                      <a:pt x="43359" y="144531"/>
                    </a:lnTo>
                    <a:cubicBezTo>
                      <a:pt x="35229" y="144531"/>
                      <a:pt x="28906" y="138208"/>
                      <a:pt x="28906" y="130078"/>
                    </a:cubicBezTo>
                    <a:lnTo>
                      <a:pt x="28906" y="43359"/>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6" name="Freeform 85">
                <a:extLst>
                  <a:ext uri="{FF2B5EF4-FFF2-40B4-BE49-F238E27FC236}">
                    <a16:creationId xmlns:a16="http://schemas.microsoft.com/office/drawing/2014/main" id="{0B883001-C41A-A683-D54B-92707757EA99}"/>
                  </a:ext>
                </a:extLst>
              </p:cNvPr>
              <p:cNvSpPr/>
              <p:nvPr/>
            </p:nvSpPr>
            <p:spPr>
              <a:xfrm>
                <a:off x="5719243"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7" name="Freeform 86">
                <a:extLst>
                  <a:ext uri="{FF2B5EF4-FFF2-40B4-BE49-F238E27FC236}">
                    <a16:creationId xmlns:a16="http://schemas.microsoft.com/office/drawing/2014/main" id="{4B57A82B-EA63-47E2-BFE4-5EC342379223}"/>
                  </a:ext>
                </a:extLst>
              </p:cNvPr>
              <p:cNvSpPr/>
              <p:nvPr/>
            </p:nvSpPr>
            <p:spPr>
              <a:xfrm>
                <a:off x="5777055"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8" name="Freeform 87">
                <a:extLst>
                  <a:ext uri="{FF2B5EF4-FFF2-40B4-BE49-F238E27FC236}">
                    <a16:creationId xmlns:a16="http://schemas.microsoft.com/office/drawing/2014/main" id="{32D83EF9-E35A-50B0-BED7-127572AAF22B}"/>
                  </a:ext>
                </a:extLst>
              </p:cNvPr>
              <p:cNvSpPr/>
              <p:nvPr/>
            </p:nvSpPr>
            <p:spPr>
              <a:xfrm>
                <a:off x="5834868"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9" name="Freeform 88">
                <a:extLst>
                  <a:ext uri="{FF2B5EF4-FFF2-40B4-BE49-F238E27FC236}">
                    <a16:creationId xmlns:a16="http://schemas.microsoft.com/office/drawing/2014/main" id="{4BFEFF6F-C822-7BCC-D88C-4F129E05AF6A}"/>
                  </a:ext>
                </a:extLst>
              </p:cNvPr>
              <p:cNvSpPr/>
              <p:nvPr/>
            </p:nvSpPr>
            <p:spPr>
              <a:xfrm>
                <a:off x="6008306" y="4162352"/>
                <a:ext cx="115625" cy="115625"/>
              </a:xfrm>
              <a:custGeom>
                <a:avLst/>
                <a:gdLst>
                  <a:gd name="connsiteX0" fmla="*/ 57813 w 115625"/>
                  <a:gd name="connsiteY0" fmla="*/ 115625 h 115625"/>
                  <a:gd name="connsiteX1" fmla="*/ 115625 w 115625"/>
                  <a:gd name="connsiteY1" fmla="*/ 57813 h 115625"/>
                  <a:gd name="connsiteX2" fmla="*/ 57813 w 115625"/>
                  <a:gd name="connsiteY2" fmla="*/ 0 h 115625"/>
                  <a:gd name="connsiteX3" fmla="*/ 0 w 115625"/>
                  <a:gd name="connsiteY3" fmla="*/ 57813 h 115625"/>
                  <a:gd name="connsiteX4" fmla="*/ 57813 w 115625"/>
                  <a:gd name="connsiteY4" fmla="*/ 115625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0" name="Freeform 89">
                <a:extLst>
                  <a:ext uri="{FF2B5EF4-FFF2-40B4-BE49-F238E27FC236}">
                    <a16:creationId xmlns:a16="http://schemas.microsoft.com/office/drawing/2014/main" id="{A9843FE7-E4D6-66F8-E256-5B4380C2A704}"/>
                  </a:ext>
                </a:extLst>
              </p:cNvPr>
              <p:cNvSpPr/>
              <p:nvPr/>
            </p:nvSpPr>
            <p:spPr>
              <a:xfrm>
                <a:off x="6384087" y="4191259"/>
                <a:ext cx="115625" cy="115625"/>
              </a:xfrm>
              <a:custGeom>
                <a:avLst/>
                <a:gdLst>
                  <a:gd name="connsiteX0" fmla="*/ 0 w 115625"/>
                  <a:gd name="connsiteY0" fmla="*/ 57813 h 115625"/>
                  <a:gd name="connsiteX1" fmla="*/ 57813 w 115625"/>
                  <a:gd name="connsiteY1" fmla="*/ 115625 h 115625"/>
                  <a:gd name="connsiteX2" fmla="*/ 115625 w 115625"/>
                  <a:gd name="connsiteY2" fmla="*/ 57813 h 115625"/>
                  <a:gd name="connsiteX3" fmla="*/ 57813 w 115625"/>
                  <a:gd name="connsiteY3" fmla="*/ 0 h 115625"/>
                  <a:gd name="connsiteX4" fmla="*/ 0 w 115625"/>
                  <a:gd name="connsiteY4" fmla="*/ 57813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0" y="57813"/>
                    </a:moveTo>
                    <a:cubicBezTo>
                      <a:pt x="0" y="89429"/>
                      <a:pt x="26196" y="115625"/>
                      <a:pt x="57813" y="115625"/>
                    </a:cubicBezTo>
                    <a:cubicBezTo>
                      <a:pt x="89429" y="115625"/>
                      <a:pt x="115625" y="89429"/>
                      <a:pt x="115625" y="57813"/>
                    </a:cubicBezTo>
                    <a:cubicBezTo>
                      <a:pt x="115625" y="26197"/>
                      <a:pt x="89429" y="0"/>
                      <a:pt x="57813" y="0"/>
                    </a:cubicBezTo>
                    <a:cubicBezTo>
                      <a:pt x="26196" y="0"/>
                      <a:pt x="0" y="26197"/>
                      <a:pt x="0" y="57813"/>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1" name="Freeform 90">
                <a:extLst>
                  <a:ext uri="{FF2B5EF4-FFF2-40B4-BE49-F238E27FC236}">
                    <a16:creationId xmlns:a16="http://schemas.microsoft.com/office/drawing/2014/main" id="{FA37B43F-F1CA-B909-C942-9E552A678E79}"/>
                  </a:ext>
                </a:extLst>
              </p:cNvPr>
              <p:cNvSpPr/>
              <p:nvPr/>
            </p:nvSpPr>
            <p:spPr>
              <a:xfrm>
                <a:off x="5632524" y="4191259"/>
                <a:ext cx="115625" cy="115625"/>
              </a:xfrm>
              <a:custGeom>
                <a:avLst/>
                <a:gdLst>
                  <a:gd name="connsiteX0" fmla="*/ 57813 w 115625"/>
                  <a:gd name="connsiteY0" fmla="*/ 115625 h 115625"/>
                  <a:gd name="connsiteX1" fmla="*/ 115625 w 115625"/>
                  <a:gd name="connsiteY1" fmla="*/ 57813 h 115625"/>
                  <a:gd name="connsiteX2" fmla="*/ 57813 w 115625"/>
                  <a:gd name="connsiteY2" fmla="*/ 0 h 115625"/>
                  <a:gd name="connsiteX3" fmla="*/ 0 w 115625"/>
                  <a:gd name="connsiteY3" fmla="*/ 57813 h 115625"/>
                  <a:gd name="connsiteX4" fmla="*/ 57813 w 115625"/>
                  <a:gd name="connsiteY4" fmla="*/ 115625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92" name="Group 91">
            <a:extLst>
              <a:ext uri="{FF2B5EF4-FFF2-40B4-BE49-F238E27FC236}">
                <a16:creationId xmlns:a16="http://schemas.microsoft.com/office/drawing/2014/main" id="{87000BDF-0F94-D6D5-B7EC-17AD3B9AD2A7}"/>
              </a:ext>
            </a:extLst>
          </p:cNvPr>
          <p:cNvGrpSpPr/>
          <p:nvPr/>
        </p:nvGrpSpPr>
        <p:grpSpPr>
          <a:xfrm>
            <a:off x="1302915" y="3274371"/>
            <a:ext cx="538061" cy="544377"/>
            <a:chOff x="7190753" y="5365577"/>
            <a:chExt cx="745522" cy="754273"/>
          </a:xfrm>
          <a:solidFill>
            <a:srgbClr val="F79037"/>
          </a:solidFill>
        </p:grpSpPr>
        <p:grpSp>
          <p:nvGrpSpPr>
            <p:cNvPr id="93" name="Graphic 2">
              <a:extLst>
                <a:ext uri="{FF2B5EF4-FFF2-40B4-BE49-F238E27FC236}">
                  <a16:creationId xmlns:a16="http://schemas.microsoft.com/office/drawing/2014/main" id="{CAA46BD3-BE5A-8478-0007-6ABC3D78F298}"/>
                </a:ext>
              </a:extLst>
            </p:cNvPr>
            <p:cNvGrpSpPr/>
            <p:nvPr/>
          </p:nvGrpSpPr>
          <p:grpSpPr>
            <a:xfrm>
              <a:off x="7353351" y="5647412"/>
              <a:ext cx="420044" cy="75879"/>
              <a:chOff x="7353351" y="5647412"/>
              <a:chExt cx="420044" cy="75879"/>
            </a:xfrm>
            <a:grpFill/>
          </p:grpSpPr>
          <p:sp>
            <p:nvSpPr>
              <p:cNvPr id="106" name="Freeform 105">
                <a:extLst>
                  <a:ext uri="{FF2B5EF4-FFF2-40B4-BE49-F238E27FC236}">
                    <a16:creationId xmlns:a16="http://schemas.microsoft.com/office/drawing/2014/main" id="{5752F3BB-627E-5FDB-971D-0C140567B6D9}"/>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7" name="Freeform 106">
                <a:extLst>
                  <a:ext uri="{FF2B5EF4-FFF2-40B4-BE49-F238E27FC236}">
                    <a16:creationId xmlns:a16="http://schemas.microsoft.com/office/drawing/2014/main" id="{61666EBD-F90A-6D1A-A5B1-2B271271F6D4}"/>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94" name="Graphic 2">
              <a:extLst>
                <a:ext uri="{FF2B5EF4-FFF2-40B4-BE49-F238E27FC236}">
                  <a16:creationId xmlns:a16="http://schemas.microsoft.com/office/drawing/2014/main" id="{FE33DE73-8600-3DDA-64B5-1C50762B3147}"/>
                </a:ext>
              </a:extLst>
            </p:cNvPr>
            <p:cNvGrpSpPr/>
            <p:nvPr/>
          </p:nvGrpSpPr>
          <p:grpSpPr>
            <a:xfrm>
              <a:off x="7190753" y="5365577"/>
              <a:ext cx="745522" cy="754273"/>
              <a:chOff x="7190753" y="5365577"/>
              <a:chExt cx="745522" cy="754273"/>
            </a:xfrm>
            <a:grpFill/>
          </p:grpSpPr>
          <p:sp>
            <p:nvSpPr>
              <p:cNvPr id="95" name="Freeform 94">
                <a:extLst>
                  <a:ext uri="{FF2B5EF4-FFF2-40B4-BE49-F238E27FC236}">
                    <a16:creationId xmlns:a16="http://schemas.microsoft.com/office/drawing/2014/main" id="{E08F58F0-A740-8CB7-172F-14083DCACDC4}"/>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8" name="Freeform 97">
                <a:extLst>
                  <a:ext uri="{FF2B5EF4-FFF2-40B4-BE49-F238E27FC236}">
                    <a16:creationId xmlns:a16="http://schemas.microsoft.com/office/drawing/2014/main" id="{05D9072F-52F5-D72A-564C-27878E077DE8}"/>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9" name="Freeform 98">
                <a:extLst>
                  <a:ext uri="{FF2B5EF4-FFF2-40B4-BE49-F238E27FC236}">
                    <a16:creationId xmlns:a16="http://schemas.microsoft.com/office/drawing/2014/main" id="{902B62D6-470E-480C-1455-BD8DF5C1D32E}"/>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0" name="Freeform 99">
                <a:extLst>
                  <a:ext uri="{FF2B5EF4-FFF2-40B4-BE49-F238E27FC236}">
                    <a16:creationId xmlns:a16="http://schemas.microsoft.com/office/drawing/2014/main" id="{FB34EBEA-BDC4-8E67-43AC-B26857DEBA66}"/>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1" name="Freeform 100">
                <a:extLst>
                  <a:ext uri="{FF2B5EF4-FFF2-40B4-BE49-F238E27FC236}">
                    <a16:creationId xmlns:a16="http://schemas.microsoft.com/office/drawing/2014/main" id="{4D9E60A2-3E71-A0E6-E302-09E1ECDA6013}"/>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2" name="Freeform 101">
                <a:extLst>
                  <a:ext uri="{FF2B5EF4-FFF2-40B4-BE49-F238E27FC236}">
                    <a16:creationId xmlns:a16="http://schemas.microsoft.com/office/drawing/2014/main" id="{D2A2F747-0135-EB33-80D8-A25E247A92FC}"/>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3" name="Freeform 102">
                <a:extLst>
                  <a:ext uri="{FF2B5EF4-FFF2-40B4-BE49-F238E27FC236}">
                    <a16:creationId xmlns:a16="http://schemas.microsoft.com/office/drawing/2014/main" id="{FD8FA348-0605-76D7-802B-AD5C950654E7}"/>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4" name="Freeform 103">
                <a:extLst>
                  <a:ext uri="{FF2B5EF4-FFF2-40B4-BE49-F238E27FC236}">
                    <a16:creationId xmlns:a16="http://schemas.microsoft.com/office/drawing/2014/main" id="{91C9EF50-928C-A959-F751-A2607F714B12}"/>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5" name="Freeform 104">
                <a:extLst>
                  <a:ext uri="{FF2B5EF4-FFF2-40B4-BE49-F238E27FC236}">
                    <a16:creationId xmlns:a16="http://schemas.microsoft.com/office/drawing/2014/main" id="{F4DAD8C6-8B51-B5F6-1D86-7D5D15997F2F}"/>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08" name="Group 107">
            <a:extLst>
              <a:ext uri="{FF2B5EF4-FFF2-40B4-BE49-F238E27FC236}">
                <a16:creationId xmlns:a16="http://schemas.microsoft.com/office/drawing/2014/main" id="{4D71D242-DEE0-981B-176B-E22C457B9515}"/>
              </a:ext>
            </a:extLst>
          </p:cNvPr>
          <p:cNvGrpSpPr/>
          <p:nvPr/>
        </p:nvGrpSpPr>
        <p:grpSpPr>
          <a:xfrm>
            <a:off x="1305942" y="3943371"/>
            <a:ext cx="532007" cy="614346"/>
            <a:chOff x="8823055" y="3850915"/>
            <a:chExt cx="751563" cy="867883"/>
          </a:xfrm>
          <a:solidFill>
            <a:srgbClr val="F79037"/>
          </a:solidFill>
        </p:grpSpPr>
        <p:sp>
          <p:nvSpPr>
            <p:cNvPr id="109" name="Freeform 108">
              <a:extLst>
                <a:ext uri="{FF2B5EF4-FFF2-40B4-BE49-F238E27FC236}">
                  <a16:creationId xmlns:a16="http://schemas.microsoft.com/office/drawing/2014/main" id="{5A092480-EA7A-1085-7B3B-7963ED1984BB}"/>
                </a:ext>
              </a:extLst>
            </p:cNvPr>
            <p:cNvSpPr/>
            <p:nvPr/>
          </p:nvSpPr>
          <p:spPr>
            <a:xfrm>
              <a:off x="9039852" y="3869676"/>
              <a:ext cx="346875" cy="361328"/>
            </a:xfrm>
            <a:custGeom>
              <a:avLst/>
              <a:gdLst>
                <a:gd name="connsiteX0" fmla="*/ 0 w 346875"/>
                <a:gd name="connsiteY0" fmla="*/ 173437 h 361328"/>
                <a:gd name="connsiteX1" fmla="*/ 173438 w 346875"/>
                <a:gd name="connsiteY1" fmla="*/ 0 h 361328"/>
                <a:gd name="connsiteX2" fmla="*/ 346875 w 346875"/>
                <a:gd name="connsiteY2" fmla="*/ 173437 h 361328"/>
                <a:gd name="connsiteX3" fmla="*/ 240283 w 346875"/>
                <a:gd name="connsiteY3" fmla="*/ 333325 h 361328"/>
                <a:gd name="connsiteX4" fmla="*/ 231250 w 346875"/>
                <a:gd name="connsiteY4" fmla="*/ 346875 h 361328"/>
                <a:gd name="connsiteX5" fmla="*/ 231250 w 346875"/>
                <a:gd name="connsiteY5" fmla="*/ 361329 h 361328"/>
                <a:gd name="connsiteX6" fmla="*/ 115625 w 346875"/>
                <a:gd name="connsiteY6" fmla="*/ 361329 h 361328"/>
                <a:gd name="connsiteX7" fmla="*/ 115625 w 346875"/>
                <a:gd name="connsiteY7" fmla="*/ 346875 h 361328"/>
                <a:gd name="connsiteX8" fmla="*/ 106592 w 346875"/>
                <a:gd name="connsiteY8" fmla="*/ 333325 h 361328"/>
                <a:gd name="connsiteX9" fmla="*/ 0 w 346875"/>
                <a:gd name="connsiteY9" fmla="*/ 173437 h 3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6875" h="361328">
                  <a:moveTo>
                    <a:pt x="0" y="173437"/>
                  </a:moveTo>
                  <a:cubicBezTo>
                    <a:pt x="0" y="77685"/>
                    <a:pt x="77685" y="0"/>
                    <a:pt x="173438" y="0"/>
                  </a:cubicBezTo>
                  <a:cubicBezTo>
                    <a:pt x="269190" y="0"/>
                    <a:pt x="346875" y="77685"/>
                    <a:pt x="346875" y="173437"/>
                  </a:cubicBezTo>
                  <a:cubicBezTo>
                    <a:pt x="346875" y="242993"/>
                    <a:pt x="304419" y="306226"/>
                    <a:pt x="240283" y="333325"/>
                  </a:cubicBezTo>
                  <a:cubicBezTo>
                    <a:pt x="234864" y="335132"/>
                    <a:pt x="231250" y="340552"/>
                    <a:pt x="231250" y="346875"/>
                  </a:cubicBezTo>
                  <a:lnTo>
                    <a:pt x="231250" y="361329"/>
                  </a:lnTo>
                  <a:lnTo>
                    <a:pt x="115625" y="361329"/>
                  </a:lnTo>
                  <a:lnTo>
                    <a:pt x="115625" y="346875"/>
                  </a:lnTo>
                  <a:cubicBezTo>
                    <a:pt x="115625" y="341455"/>
                    <a:pt x="112012" y="336035"/>
                    <a:pt x="106592" y="333325"/>
                  </a:cubicBezTo>
                  <a:cubicBezTo>
                    <a:pt x="42456" y="307129"/>
                    <a:pt x="0" y="243897"/>
                    <a:pt x="0" y="173437"/>
                  </a:cubicBez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10" name="Graphic 2">
              <a:extLst>
                <a:ext uri="{FF2B5EF4-FFF2-40B4-BE49-F238E27FC236}">
                  <a16:creationId xmlns:a16="http://schemas.microsoft.com/office/drawing/2014/main" id="{0EF313A7-B52E-9DAF-28D7-4FEBCDA566C0}"/>
                </a:ext>
              </a:extLst>
            </p:cNvPr>
            <p:cNvGrpSpPr/>
            <p:nvPr/>
          </p:nvGrpSpPr>
          <p:grpSpPr>
            <a:xfrm>
              <a:off x="8823055" y="3850915"/>
              <a:ext cx="751563" cy="867883"/>
              <a:chOff x="8823055" y="3850915"/>
              <a:chExt cx="751563" cy="867883"/>
            </a:xfrm>
            <a:grpFill/>
          </p:grpSpPr>
          <p:sp>
            <p:nvSpPr>
              <p:cNvPr id="111" name="Freeform 110">
                <a:extLst>
                  <a:ext uri="{FF2B5EF4-FFF2-40B4-BE49-F238E27FC236}">
                    <a16:creationId xmlns:a16="http://schemas.microsoft.com/office/drawing/2014/main" id="{FD6AC65B-99F3-4462-EA74-4B922A955D84}"/>
                  </a:ext>
                </a:extLst>
              </p:cNvPr>
              <p:cNvSpPr/>
              <p:nvPr/>
            </p:nvSpPr>
            <p:spPr>
              <a:xfrm>
                <a:off x="9444540" y="4039501"/>
                <a:ext cx="72265" cy="28906"/>
              </a:xfrm>
              <a:custGeom>
                <a:avLst/>
                <a:gdLst>
                  <a:gd name="connsiteX0" fmla="*/ 57813 w 72265"/>
                  <a:gd name="connsiteY0" fmla="*/ 28906 h 28906"/>
                  <a:gd name="connsiteX1" fmla="*/ 14453 w 72265"/>
                  <a:gd name="connsiteY1" fmla="*/ 28906 h 28906"/>
                  <a:gd name="connsiteX2" fmla="*/ 0 w 72265"/>
                  <a:gd name="connsiteY2" fmla="*/ 14453 h 28906"/>
                  <a:gd name="connsiteX3" fmla="*/ 14453 w 72265"/>
                  <a:gd name="connsiteY3" fmla="*/ 0 h 28906"/>
                  <a:gd name="connsiteX4" fmla="*/ 57813 w 72265"/>
                  <a:gd name="connsiteY4" fmla="*/ 0 h 28906"/>
                  <a:gd name="connsiteX5" fmla="*/ 72266 w 72265"/>
                  <a:gd name="connsiteY5" fmla="*/ 14453 h 28906"/>
                  <a:gd name="connsiteX6" fmla="*/ 57813 w 72265"/>
                  <a:gd name="connsiteY6" fmla="*/ 28906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5" h="28906">
                    <a:moveTo>
                      <a:pt x="57813" y="28906"/>
                    </a:moveTo>
                    <a:lnTo>
                      <a:pt x="14453" y="28906"/>
                    </a:lnTo>
                    <a:cubicBezTo>
                      <a:pt x="6323" y="28906"/>
                      <a:pt x="0" y="22583"/>
                      <a:pt x="0" y="14453"/>
                    </a:cubicBezTo>
                    <a:cubicBezTo>
                      <a:pt x="0" y="6323"/>
                      <a:pt x="6323" y="0"/>
                      <a:pt x="14453" y="0"/>
                    </a:cubicBezTo>
                    <a:lnTo>
                      <a:pt x="57813" y="0"/>
                    </a:lnTo>
                    <a:cubicBezTo>
                      <a:pt x="65942" y="0"/>
                      <a:pt x="72266" y="6323"/>
                      <a:pt x="72266" y="14453"/>
                    </a:cubicBezTo>
                    <a:cubicBezTo>
                      <a:pt x="72266" y="22583"/>
                      <a:pt x="65942"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2" name="Freeform 111">
                <a:extLst>
                  <a:ext uri="{FF2B5EF4-FFF2-40B4-BE49-F238E27FC236}">
                    <a16:creationId xmlns:a16="http://schemas.microsoft.com/office/drawing/2014/main" id="{A3BD0D09-F731-7C9A-3D9B-FA3B05B100D6}"/>
                  </a:ext>
                </a:extLst>
              </p:cNvPr>
              <p:cNvSpPr/>
              <p:nvPr/>
            </p:nvSpPr>
            <p:spPr>
              <a:xfrm>
                <a:off x="9413827" y="3902196"/>
                <a:ext cx="66846" cy="50585"/>
              </a:xfrm>
              <a:custGeom>
                <a:avLst/>
                <a:gdLst>
                  <a:gd name="connsiteX0" fmla="*/ 14453 w 66846"/>
                  <a:gd name="connsiteY0" fmla="*/ 50586 h 50585"/>
                  <a:gd name="connsiteX1" fmla="*/ 0 w 66846"/>
                  <a:gd name="connsiteY1" fmla="*/ 36133 h 50585"/>
                  <a:gd name="connsiteX2" fmla="*/ 7227 w 66846"/>
                  <a:gd name="connsiteY2" fmla="*/ 23486 h 50585"/>
                  <a:gd name="connsiteX3" fmla="*/ 45166 w 66846"/>
                  <a:gd name="connsiteY3" fmla="*/ 1807 h 50585"/>
                  <a:gd name="connsiteX4" fmla="*/ 65039 w 66846"/>
                  <a:gd name="connsiteY4" fmla="*/ 7226 h 50585"/>
                  <a:gd name="connsiteX5" fmla="*/ 59620 w 66846"/>
                  <a:gd name="connsiteY5" fmla="*/ 27100 h 50585"/>
                  <a:gd name="connsiteX6" fmla="*/ 21680 w 66846"/>
                  <a:gd name="connsiteY6" fmla="*/ 48780 h 50585"/>
                  <a:gd name="connsiteX7" fmla="*/ 14453 w 66846"/>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6" h="50585">
                    <a:moveTo>
                      <a:pt x="14453" y="50586"/>
                    </a:moveTo>
                    <a:cubicBezTo>
                      <a:pt x="6323" y="50586"/>
                      <a:pt x="0" y="44263"/>
                      <a:pt x="0" y="36133"/>
                    </a:cubicBezTo>
                    <a:cubicBezTo>
                      <a:pt x="0" y="30713"/>
                      <a:pt x="2710" y="26197"/>
                      <a:pt x="7227" y="23486"/>
                    </a:cubicBezTo>
                    <a:lnTo>
                      <a:pt x="45166" y="1807"/>
                    </a:lnTo>
                    <a:cubicBezTo>
                      <a:pt x="52393" y="-1807"/>
                      <a:pt x="60523" y="0"/>
                      <a:pt x="65039" y="7226"/>
                    </a:cubicBezTo>
                    <a:cubicBezTo>
                      <a:pt x="68653" y="14453"/>
                      <a:pt x="66846" y="22583"/>
                      <a:pt x="59620" y="27100"/>
                    </a:cubicBezTo>
                    <a:lnTo>
                      <a:pt x="21680" y="48780"/>
                    </a:lnTo>
                    <a:cubicBezTo>
                      <a:pt x="19873" y="49683"/>
                      <a:pt x="17163" y="50586"/>
                      <a:pt x="14453" y="5058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3" name="Freeform 112">
                <a:extLst>
                  <a:ext uri="{FF2B5EF4-FFF2-40B4-BE49-F238E27FC236}">
                    <a16:creationId xmlns:a16="http://schemas.microsoft.com/office/drawing/2014/main" id="{D902E75E-790E-7D14-7DEB-3609025F4297}"/>
                  </a:ext>
                </a:extLst>
              </p:cNvPr>
              <p:cNvSpPr/>
              <p:nvPr/>
            </p:nvSpPr>
            <p:spPr>
              <a:xfrm>
                <a:off x="8880867" y="4039501"/>
                <a:ext cx="72265" cy="28906"/>
              </a:xfrm>
              <a:custGeom>
                <a:avLst/>
                <a:gdLst>
                  <a:gd name="connsiteX0" fmla="*/ 57813 w 72265"/>
                  <a:gd name="connsiteY0" fmla="*/ 28906 h 28906"/>
                  <a:gd name="connsiteX1" fmla="*/ 14453 w 72265"/>
                  <a:gd name="connsiteY1" fmla="*/ 28906 h 28906"/>
                  <a:gd name="connsiteX2" fmla="*/ 0 w 72265"/>
                  <a:gd name="connsiteY2" fmla="*/ 14453 h 28906"/>
                  <a:gd name="connsiteX3" fmla="*/ 14453 w 72265"/>
                  <a:gd name="connsiteY3" fmla="*/ 0 h 28906"/>
                  <a:gd name="connsiteX4" fmla="*/ 57813 w 72265"/>
                  <a:gd name="connsiteY4" fmla="*/ 0 h 28906"/>
                  <a:gd name="connsiteX5" fmla="*/ 72266 w 72265"/>
                  <a:gd name="connsiteY5" fmla="*/ 14453 h 28906"/>
                  <a:gd name="connsiteX6" fmla="*/ 57813 w 72265"/>
                  <a:gd name="connsiteY6" fmla="*/ 28906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5" h="28906">
                    <a:moveTo>
                      <a:pt x="57813" y="28906"/>
                    </a:moveTo>
                    <a:lnTo>
                      <a:pt x="14453" y="28906"/>
                    </a:lnTo>
                    <a:cubicBezTo>
                      <a:pt x="6323" y="28906"/>
                      <a:pt x="0" y="22583"/>
                      <a:pt x="0" y="14453"/>
                    </a:cubicBezTo>
                    <a:cubicBezTo>
                      <a:pt x="0" y="6323"/>
                      <a:pt x="6323" y="0"/>
                      <a:pt x="14453" y="0"/>
                    </a:cubicBezTo>
                    <a:lnTo>
                      <a:pt x="57813" y="0"/>
                    </a:lnTo>
                    <a:cubicBezTo>
                      <a:pt x="65943" y="0"/>
                      <a:pt x="72266" y="6323"/>
                      <a:pt x="72266" y="14453"/>
                    </a:cubicBezTo>
                    <a:cubicBezTo>
                      <a:pt x="72266" y="22583"/>
                      <a:pt x="65943"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4" name="Freeform 113">
                <a:extLst>
                  <a:ext uri="{FF2B5EF4-FFF2-40B4-BE49-F238E27FC236}">
                    <a16:creationId xmlns:a16="http://schemas.microsoft.com/office/drawing/2014/main" id="{195CE66C-C020-1384-F38C-B1006D240585}"/>
                  </a:ext>
                </a:extLst>
              </p:cNvPr>
              <p:cNvSpPr/>
              <p:nvPr/>
            </p:nvSpPr>
            <p:spPr>
              <a:xfrm>
                <a:off x="8917904" y="3902196"/>
                <a:ext cx="66845" cy="50585"/>
              </a:xfrm>
              <a:custGeom>
                <a:avLst/>
                <a:gdLst>
                  <a:gd name="connsiteX0" fmla="*/ 52393 w 66845"/>
                  <a:gd name="connsiteY0" fmla="*/ 50586 h 50585"/>
                  <a:gd name="connsiteX1" fmla="*/ 45166 w 66845"/>
                  <a:gd name="connsiteY1" fmla="*/ 48780 h 50585"/>
                  <a:gd name="connsiteX2" fmla="*/ 7226 w 66845"/>
                  <a:gd name="connsiteY2" fmla="*/ 27100 h 50585"/>
                  <a:gd name="connsiteX3" fmla="*/ 1807 w 66845"/>
                  <a:gd name="connsiteY3" fmla="*/ 7226 h 50585"/>
                  <a:gd name="connsiteX4" fmla="*/ 21679 w 66845"/>
                  <a:gd name="connsiteY4" fmla="*/ 1807 h 50585"/>
                  <a:gd name="connsiteX5" fmla="*/ 59619 w 66845"/>
                  <a:gd name="connsiteY5" fmla="*/ 23486 h 50585"/>
                  <a:gd name="connsiteX6" fmla="*/ 65039 w 66845"/>
                  <a:gd name="connsiteY6" fmla="*/ 43359 h 50585"/>
                  <a:gd name="connsiteX7" fmla="*/ 52393 w 66845"/>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5" h="50585">
                    <a:moveTo>
                      <a:pt x="52393" y="50586"/>
                    </a:moveTo>
                    <a:cubicBezTo>
                      <a:pt x="49683" y="50586"/>
                      <a:pt x="46973" y="49683"/>
                      <a:pt x="45166" y="48780"/>
                    </a:cubicBezTo>
                    <a:lnTo>
                      <a:pt x="7226" y="27100"/>
                    </a:lnTo>
                    <a:cubicBezTo>
                      <a:pt x="0" y="23486"/>
                      <a:pt x="-1807" y="14453"/>
                      <a:pt x="1807" y="7226"/>
                    </a:cubicBezTo>
                    <a:cubicBezTo>
                      <a:pt x="5420" y="0"/>
                      <a:pt x="14453" y="-1807"/>
                      <a:pt x="21679" y="1807"/>
                    </a:cubicBezTo>
                    <a:lnTo>
                      <a:pt x="59619" y="23486"/>
                    </a:lnTo>
                    <a:cubicBezTo>
                      <a:pt x="66845" y="27100"/>
                      <a:pt x="68652" y="36133"/>
                      <a:pt x="65039" y="43359"/>
                    </a:cubicBezTo>
                    <a:cubicBezTo>
                      <a:pt x="62329" y="47876"/>
                      <a:pt x="56909" y="50586"/>
                      <a:pt x="52393" y="5058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5" name="Freeform 114">
                <a:extLst>
                  <a:ext uri="{FF2B5EF4-FFF2-40B4-BE49-F238E27FC236}">
                    <a16:creationId xmlns:a16="http://schemas.microsoft.com/office/drawing/2014/main" id="{C6751AD0-755C-1CC4-FF97-272C91C4A0F8}"/>
                  </a:ext>
                </a:extLst>
              </p:cNvPr>
              <p:cNvSpPr/>
              <p:nvPr/>
            </p:nvSpPr>
            <p:spPr>
              <a:xfrm>
                <a:off x="8917904" y="4155126"/>
                <a:ext cx="66845" cy="50585"/>
              </a:xfrm>
              <a:custGeom>
                <a:avLst/>
                <a:gdLst>
                  <a:gd name="connsiteX0" fmla="*/ 14453 w 66845"/>
                  <a:gd name="connsiteY0" fmla="*/ 50586 h 50585"/>
                  <a:gd name="connsiteX1" fmla="*/ 0 w 66845"/>
                  <a:gd name="connsiteY1" fmla="*/ 36133 h 50585"/>
                  <a:gd name="connsiteX2" fmla="*/ 7226 w 66845"/>
                  <a:gd name="connsiteY2" fmla="*/ 23486 h 50585"/>
                  <a:gd name="connsiteX3" fmla="*/ 45166 w 66845"/>
                  <a:gd name="connsiteY3" fmla="*/ 1807 h 50585"/>
                  <a:gd name="connsiteX4" fmla="*/ 65039 w 66845"/>
                  <a:gd name="connsiteY4" fmla="*/ 7226 h 50585"/>
                  <a:gd name="connsiteX5" fmla="*/ 59619 w 66845"/>
                  <a:gd name="connsiteY5" fmla="*/ 27100 h 50585"/>
                  <a:gd name="connsiteX6" fmla="*/ 21679 w 66845"/>
                  <a:gd name="connsiteY6" fmla="*/ 48780 h 50585"/>
                  <a:gd name="connsiteX7" fmla="*/ 14453 w 66845"/>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5" h="50585">
                    <a:moveTo>
                      <a:pt x="14453" y="50586"/>
                    </a:moveTo>
                    <a:cubicBezTo>
                      <a:pt x="6323" y="50586"/>
                      <a:pt x="0" y="44263"/>
                      <a:pt x="0" y="36133"/>
                    </a:cubicBezTo>
                    <a:cubicBezTo>
                      <a:pt x="0" y="30713"/>
                      <a:pt x="2710" y="26197"/>
                      <a:pt x="7226" y="23486"/>
                    </a:cubicBezTo>
                    <a:lnTo>
                      <a:pt x="45166" y="1807"/>
                    </a:lnTo>
                    <a:cubicBezTo>
                      <a:pt x="52393" y="-1807"/>
                      <a:pt x="60523" y="0"/>
                      <a:pt x="65039" y="7226"/>
                    </a:cubicBezTo>
                    <a:cubicBezTo>
                      <a:pt x="68652" y="14453"/>
                      <a:pt x="66845" y="22583"/>
                      <a:pt x="59619" y="27100"/>
                    </a:cubicBezTo>
                    <a:lnTo>
                      <a:pt x="21679" y="48780"/>
                    </a:lnTo>
                    <a:cubicBezTo>
                      <a:pt x="19873" y="49683"/>
                      <a:pt x="17163" y="50586"/>
                      <a:pt x="14453" y="5058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6" name="Freeform 115">
                <a:extLst>
                  <a:ext uri="{FF2B5EF4-FFF2-40B4-BE49-F238E27FC236}">
                    <a16:creationId xmlns:a16="http://schemas.microsoft.com/office/drawing/2014/main" id="{383C9DAB-EF1C-71A4-827F-DA96E96CC5E8}"/>
                  </a:ext>
                </a:extLst>
              </p:cNvPr>
              <p:cNvSpPr/>
              <p:nvPr/>
            </p:nvSpPr>
            <p:spPr>
              <a:xfrm>
                <a:off x="9213290" y="3952782"/>
                <a:ext cx="130155" cy="202344"/>
              </a:xfrm>
              <a:custGeom>
                <a:avLst/>
                <a:gdLst>
                  <a:gd name="connsiteX0" fmla="*/ 43359 w 130155"/>
                  <a:gd name="connsiteY0" fmla="*/ 202344 h 202344"/>
                  <a:gd name="connsiteX1" fmla="*/ 0 w 130155"/>
                  <a:gd name="connsiteY1" fmla="*/ 158985 h 202344"/>
                  <a:gd name="connsiteX2" fmla="*/ 0 w 130155"/>
                  <a:gd name="connsiteY2" fmla="*/ 43360 h 202344"/>
                  <a:gd name="connsiteX3" fmla="*/ 43359 w 130155"/>
                  <a:gd name="connsiteY3" fmla="*/ 0 h 202344"/>
                  <a:gd name="connsiteX4" fmla="*/ 86719 w 130155"/>
                  <a:gd name="connsiteY4" fmla="*/ 43360 h 202344"/>
                  <a:gd name="connsiteX5" fmla="*/ 86719 w 130155"/>
                  <a:gd name="connsiteY5" fmla="*/ 45166 h 202344"/>
                  <a:gd name="connsiteX6" fmla="*/ 128271 w 130155"/>
                  <a:gd name="connsiteY6" fmla="*/ 115626 h 202344"/>
                  <a:gd name="connsiteX7" fmla="*/ 86719 w 130155"/>
                  <a:gd name="connsiteY7" fmla="*/ 157178 h 202344"/>
                  <a:gd name="connsiteX8" fmla="*/ 86719 w 130155"/>
                  <a:gd name="connsiteY8" fmla="*/ 158985 h 202344"/>
                  <a:gd name="connsiteX9" fmla="*/ 43359 w 130155"/>
                  <a:gd name="connsiteY9" fmla="*/ 202344 h 202344"/>
                  <a:gd name="connsiteX10" fmla="*/ 43359 w 130155"/>
                  <a:gd name="connsiteY10" fmla="*/ 28906 h 202344"/>
                  <a:gd name="connsiteX11" fmla="*/ 28906 w 130155"/>
                  <a:gd name="connsiteY11" fmla="*/ 43360 h 202344"/>
                  <a:gd name="connsiteX12" fmla="*/ 28906 w 130155"/>
                  <a:gd name="connsiteY12" fmla="*/ 158985 h 202344"/>
                  <a:gd name="connsiteX13" fmla="*/ 43359 w 130155"/>
                  <a:gd name="connsiteY13" fmla="*/ 173438 h 202344"/>
                  <a:gd name="connsiteX14" fmla="*/ 57812 w 130155"/>
                  <a:gd name="connsiteY14" fmla="*/ 158985 h 202344"/>
                  <a:gd name="connsiteX15" fmla="*/ 56005 w 130155"/>
                  <a:gd name="connsiteY15" fmla="*/ 151758 h 202344"/>
                  <a:gd name="connsiteX16" fmla="*/ 60522 w 130155"/>
                  <a:gd name="connsiteY16" fmla="*/ 131885 h 202344"/>
                  <a:gd name="connsiteX17" fmla="*/ 71362 w 130155"/>
                  <a:gd name="connsiteY17" fmla="*/ 130079 h 202344"/>
                  <a:gd name="connsiteX18" fmla="*/ 101172 w 130155"/>
                  <a:gd name="connsiteY18" fmla="*/ 101172 h 202344"/>
                  <a:gd name="connsiteX19" fmla="*/ 101172 w 130155"/>
                  <a:gd name="connsiteY19" fmla="*/ 101172 h 202344"/>
                  <a:gd name="connsiteX20" fmla="*/ 72266 w 130155"/>
                  <a:gd name="connsiteY20" fmla="*/ 72266 h 202344"/>
                  <a:gd name="connsiteX21" fmla="*/ 56909 w 130155"/>
                  <a:gd name="connsiteY21" fmla="*/ 66846 h 202344"/>
                  <a:gd name="connsiteX22" fmla="*/ 56005 w 130155"/>
                  <a:gd name="connsiteY22" fmla="*/ 50586 h 202344"/>
                  <a:gd name="connsiteX23" fmla="*/ 57812 w 130155"/>
                  <a:gd name="connsiteY23" fmla="*/ 43360 h 202344"/>
                  <a:gd name="connsiteX24" fmla="*/ 43359 w 130155"/>
                  <a:gd name="connsiteY24" fmla="*/ 28906 h 2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0155" h="202344">
                    <a:moveTo>
                      <a:pt x="43359" y="202344"/>
                    </a:moveTo>
                    <a:cubicBezTo>
                      <a:pt x="18970" y="202344"/>
                      <a:pt x="0" y="183375"/>
                      <a:pt x="0" y="158985"/>
                    </a:cubicBezTo>
                    <a:lnTo>
                      <a:pt x="0" y="43360"/>
                    </a:lnTo>
                    <a:cubicBezTo>
                      <a:pt x="0" y="18970"/>
                      <a:pt x="18970" y="0"/>
                      <a:pt x="43359" y="0"/>
                    </a:cubicBezTo>
                    <a:cubicBezTo>
                      <a:pt x="67749" y="0"/>
                      <a:pt x="86719" y="18970"/>
                      <a:pt x="86719" y="43360"/>
                    </a:cubicBezTo>
                    <a:cubicBezTo>
                      <a:pt x="86719" y="44263"/>
                      <a:pt x="86719" y="44263"/>
                      <a:pt x="86719" y="45166"/>
                    </a:cubicBezTo>
                    <a:cubicBezTo>
                      <a:pt x="117432" y="53296"/>
                      <a:pt x="136401" y="84912"/>
                      <a:pt x="128271" y="115626"/>
                    </a:cubicBezTo>
                    <a:cubicBezTo>
                      <a:pt x="122852" y="136402"/>
                      <a:pt x="107495" y="151758"/>
                      <a:pt x="86719" y="157178"/>
                    </a:cubicBezTo>
                    <a:cubicBezTo>
                      <a:pt x="86719" y="158081"/>
                      <a:pt x="86719" y="158081"/>
                      <a:pt x="86719" y="158985"/>
                    </a:cubicBezTo>
                    <a:cubicBezTo>
                      <a:pt x="86719" y="183375"/>
                      <a:pt x="67749" y="202344"/>
                      <a:pt x="43359" y="202344"/>
                    </a:cubicBezTo>
                    <a:close/>
                    <a:moveTo>
                      <a:pt x="43359" y="28906"/>
                    </a:moveTo>
                    <a:cubicBezTo>
                      <a:pt x="35229" y="28906"/>
                      <a:pt x="28906" y="35230"/>
                      <a:pt x="28906" y="43360"/>
                    </a:cubicBezTo>
                    <a:lnTo>
                      <a:pt x="28906" y="158985"/>
                    </a:lnTo>
                    <a:cubicBezTo>
                      <a:pt x="28906" y="167114"/>
                      <a:pt x="35229" y="173438"/>
                      <a:pt x="43359" y="173438"/>
                    </a:cubicBezTo>
                    <a:cubicBezTo>
                      <a:pt x="51489" y="173438"/>
                      <a:pt x="57812" y="167114"/>
                      <a:pt x="57812" y="158985"/>
                    </a:cubicBezTo>
                    <a:cubicBezTo>
                      <a:pt x="57812" y="156275"/>
                      <a:pt x="56909" y="153565"/>
                      <a:pt x="56005" y="151758"/>
                    </a:cubicBezTo>
                    <a:cubicBezTo>
                      <a:pt x="51489" y="144531"/>
                      <a:pt x="54199" y="136402"/>
                      <a:pt x="60522" y="131885"/>
                    </a:cubicBezTo>
                    <a:cubicBezTo>
                      <a:pt x="64136" y="130079"/>
                      <a:pt x="67749" y="129175"/>
                      <a:pt x="71362" y="130079"/>
                    </a:cubicBezTo>
                    <a:cubicBezTo>
                      <a:pt x="87622" y="130079"/>
                      <a:pt x="101172" y="117432"/>
                      <a:pt x="101172" y="101172"/>
                    </a:cubicBezTo>
                    <a:cubicBezTo>
                      <a:pt x="101172" y="101172"/>
                      <a:pt x="101172" y="101172"/>
                      <a:pt x="101172" y="101172"/>
                    </a:cubicBezTo>
                    <a:cubicBezTo>
                      <a:pt x="101172" y="84912"/>
                      <a:pt x="88525" y="72266"/>
                      <a:pt x="72266" y="72266"/>
                    </a:cubicBezTo>
                    <a:cubicBezTo>
                      <a:pt x="66845" y="73169"/>
                      <a:pt x="60522" y="71363"/>
                      <a:pt x="56909" y="66846"/>
                    </a:cubicBezTo>
                    <a:cubicBezTo>
                      <a:pt x="53296" y="62329"/>
                      <a:pt x="53296" y="56006"/>
                      <a:pt x="56005" y="50586"/>
                    </a:cubicBezTo>
                    <a:cubicBezTo>
                      <a:pt x="56909" y="48780"/>
                      <a:pt x="57812" y="46070"/>
                      <a:pt x="57812" y="43360"/>
                    </a:cubicBezTo>
                    <a:cubicBezTo>
                      <a:pt x="57812" y="35230"/>
                      <a:pt x="51489" y="28906"/>
                      <a:pt x="43359"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7" name="Freeform 116">
                <a:extLst>
                  <a:ext uri="{FF2B5EF4-FFF2-40B4-BE49-F238E27FC236}">
                    <a16:creationId xmlns:a16="http://schemas.microsoft.com/office/drawing/2014/main" id="{B3B30996-6D8B-17CA-94A8-FB39B365C084}"/>
                  </a:ext>
                </a:extLst>
              </p:cNvPr>
              <p:cNvSpPr/>
              <p:nvPr/>
            </p:nvSpPr>
            <p:spPr>
              <a:xfrm>
                <a:off x="9054227" y="3952782"/>
                <a:ext cx="130156" cy="202344"/>
              </a:xfrm>
              <a:custGeom>
                <a:avLst/>
                <a:gdLst>
                  <a:gd name="connsiteX0" fmla="*/ 86797 w 130156"/>
                  <a:gd name="connsiteY0" fmla="*/ 202344 h 202344"/>
                  <a:gd name="connsiteX1" fmla="*/ 43437 w 130156"/>
                  <a:gd name="connsiteY1" fmla="*/ 158985 h 202344"/>
                  <a:gd name="connsiteX2" fmla="*/ 43437 w 130156"/>
                  <a:gd name="connsiteY2" fmla="*/ 157178 h 202344"/>
                  <a:gd name="connsiteX3" fmla="*/ 1885 w 130156"/>
                  <a:gd name="connsiteY3" fmla="*/ 86719 h 202344"/>
                  <a:gd name="connsiteX4" fmla="*/ 43437 w 130156"/>
                  <a:gd name="connsiteY4" fmla="*/ 45166 h 202344"/>
                  <a:gd name="connsiteX5" fmla="*/ 43437 w 130156"/>
                  <a:gd name="connsiteY5" fmla="*/ 43360 h 202344"/>
                  <a:gd name="connsiteX6" fmla="*/ 86797 w 130156"/>
                  <a:gd name="connsiteY6" fmla="*/ 0 h 202344"/>
                  <a:gd name="connsiteX7" fmla="*/ 130156 w 130156"/>
                  <a:gd name="connsiteY7" fmla="*/ 43360 h 202344"/>
                  <a:gd name="connsiteX8" fmla="*/ 130156 w 130156"/>
                  <a:gd name="connsiteY8" fmla="*/ 158985 h 202344"/>
                  <a:gd name="connsiteX9" fmla="*/ 86797 w 130156"/>
                  <a:gd name="connsiteY9" fmla="*/ 202344 h 202344"/>
                  <a:gd name="connsiteX10" fmla="*/ 61504 w 130156"/>
                  <a:gd name="connsiteY10" fmla="*/ 130079 h 202344"/>
                  <a:gd name="connsiteX11" fmla="*/ 73247 w 130156"/>
                  <a:gd name="connsiteY11" fmla="*/ 136402 h 202344"/>
                  <a:gd name="connsiteX12" fmla="*/ 74150 w 130156"/>
                  <a:gd name="connsiteY12" fmla="*/ 152662 h 202344"/>
                  <a:gd name="connsiteX13" fmla="*/ 72344 w 130156"/>
                  <a:gd name="connsiteY13" fmla="*/ 159888 h 202344"/>
                  <a:gd name="connsiteX14" fmla="*/ 86797 w 130156"/>
                  <a:gd name="connsiteY14" fmla="*/ 174341 h 202344"/>
                  <a:gd name="connsiteX15" fmla="*/ 101250 w 130156"/>
                  <a:gd name="connsiteY15" fmla="*/ 159888 h 202344"/>
                  <a:gd name="connsiteX16" fmla="*/ 101250 w 130156"/>
                  <a:gd name="connsiteY16" fmla="*/ 44263 h 202344"/>
                  <a:gd name="connsiteX17" fmla="*/ 86797 w 130156"/>
                  <a:gd name="connsiteY17" fmla="*/ 29810 h 202344"/>
                  <a:gd name="connsiteX18" fmla="*/ 72344 w 130156"/>
                  <a:gd name="connsiteY18" fmla="*/ 44263 h 202344"/>
                  <a:gd name="connsiteX19" fmla="*/ 74150 w 130156"/>
                  <a:gd name="connsiteY19" fmla="*/ 51489 h 202344"/>
                  <a:gd name="connsiteX20" fmla="*/ 69634 w 130156"/>
                  <a:gd name="connsiteY20" fmla="*/ 71363 h 202344"/>
                  <a:gd name="connsiteX21" fmla="*/ 58794 w 130156"/>
                  <a:gd name="connsiteY21" fmla="*/ 73169 h 202344"/>
                  <a:gd name="connsiteX22" fmla="*/ 28984 w 130156"/>
                  <a:gd name="connsiteY22" fmla="*/ 102076 h 202344"/>
                  <a:gd name="connsiteX23" fmla="*/ 28984 w 130156"/>
                  <a:gd name="connsiteY23" fmla="*/ 102076 h 202344"/>
                  <a:gd name="connsiteX24" fmla="*/ 57891 w 130156"/>
                  <a:gd name="connsiteY24" fmla="*/ 130982 h 202344"/>
                  <a:gd name="connsiteX25" fmla="*/ 61504 w 130156"/>
                  <a:gd name="connsiteY25" fmla="*/ 130079 h 2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156" h="202344">
                    <a:moveTo>
                      <a:pt x="86797" y="202344"/>
                    </a:moveTo>
                    <a:cubicBezTo>
                      <a:pt x="62407" y="202344"/>
                      <a:pt x="43437" y="183375"/>
                      <a:pt x="43437" y="158985"/>
                    </a:cubicBezTo>
                    <a:cubicBezTo>
                      <a:pt x="43437" y="158081"/>
                      <a:pt x="43437" y="158081"/>
                      <a:pt x="43437" y="157178"/>
                    </a:cubicBezTo>
                    <a:cubicBezTo>
                      <a:pt x="12725" y="149048"/>
                      <a:pt x="-6245" y="117432"/>
                      <a:pt x="1885" y="86719"/>
                    </a:cubicBezTo>
                    <a:cubicBezTo>
                      <a:pt x="7304" y="65943"/>
                      <a:pt x="22661" y="50586"/>
                      <a:pt x="43437" y="45166"/>
                    </a:cubicBezTo>
                    <a:cubicBezTo>
                      <a:pt x="43437" y="44263"/>
                      <a:pt x="43437" y="44263"/>
                      <a:pt x="43437" y="43360"/>
                    </a:cubicBezTo>
                    <a:cubicBezTo>
                      <a:pt x="43437" y="18970"/>
                      <a:pt x="62407" y="0"/>
                      <a:pt x="86797" y="0"/>
                    </a:cubicBezTo>
                    <a:cubicBezTo>
                      <a:pt x="111186" y="0"/>
                      <a:pt x="130156" y="18970"/>
                      <a:pt x="130156" y="43360"/>
                    </a:cubicBezTo>
                    <a:lnTo>
                      <a:pt x="130156" y="158985"/>
                    </a:lnTo>
                    <a:cubicBezTo>
                      <a:pt x="130156" y="183375"/>
                      <a:pt x="111186" y="202344"/>
                      <a:pt x="86797" y="202344"/>
                    </a:cubicBezTo>
                    <a:close/>
                    <a:moveTo>
                      <a:pt x="61504" y="130079"/>
                    </a:moveTo>
                    <a:cubicBezTo>
                      <a:pt x="66020" y="130079"/>
                      <a:pt x="70537" y="131885"/>
                      <a:pt x="73247" y="136402"/>
                    </a:cubicBezTo>
                    <a:cubicBezTo>
                      <a:pt x="76860" y="140918"/>
                      <a:pt x="76860" y="147242"/>
                      <a:pt x="74150" y="152662"/>
                    </a:cubicBezTo>
                    <a:cubicBezTo>
                      <a:pt x="73247" y="154468"/>
                      <a:pt x="72344" y="157178"/>
                      <a:pt x="72344" y="159888"/>
                    </a:cubicBezTo>
                    <a:cubicBezTo>
                      <a:pt x="72344" y="168018"/>
                      <a:pt x="78667" y="174341"/>
                      <a:pt x="86797" y="174341"/>
                    </a:cubicBezTo>
                    <a:cubicBezTo>
                      <a:pt x="94927" y="174341"/>
                      <a:pt x="101250" y="168018"/>
                      <a:pt x="101250" y="159888"/>
                    </a:cubicBezTo>
                    <a:lnTo>
                      <a:pt x="101250" y="44263"/>
                    </a:lnTo>
                    <a:cubicBezTo>
                      <a:pt x="101250" y="36133"/>
                      <a:pt x="94927" y="29810"/>
                      <a:pt x="86797" y="29810"/>
                    </a:cubicBezTo>
                    <a:cubicBezTo>
                      <a:pt x="78667" y="29810"/>
                      <a:pt x="72344" y="36133"/>
                      <a:pt x="72344" y="44263"/>
                    </a:cubicBezTo>
                    <a:cubicBezTo>
                      <a:pt x="72344" y="46973"/>
                      <a:pt x="73247" y="49683"/>
                      <a:pt x="74150" y="51489"/>
                    </a:cubicBezTo>
                    <a:cubicBezTo>
                      <a:pt x="78667" y="58716"/>
                      <a:pt x="75957" y="66846"/>
                      <a:pt x="69634" y="71363"/>
                    </a:cubicBezTo>
                    <a:cubicBezTo>
                      <a:pt x="66020" y="73169"/>
                      <a:pt x="62407" y="74072"/>
                      <a:pt x="58794" y="73169"/>
                    </a:cubicBezTo>
                    <a:cubicBezTo>
                      <a:pt x="42534" y="73169"/>
                      <a:pt x="28984" y="85816"/>
                      <a:pt x="28984" y="102076"/>
                    </a:cubicBezTo>
                    <a:cubicBezTo>
                      <a:pt x="28984" y="102076"/>
                      <a:pt x="28984" y="102076"/>
                      <a:pt x="28984" y="102076"/>
                    </a:cubicBezTo>
                    <a:cubicBezTo>
                      <a:pt x="28984" y="118335"/>
                      <a:pt x="41631" y="130982"/>
                      <a:pt x="57891" y="130982"/>
                    </a:cubicBezTo>
                    <a:cubicBezTo>
                      <a:pt x="58794" y="130079"/>
                      <a:pt x="60601" y="130079"/>
                      <a:pt x="61504" y="13007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8" name="Freeform 117">
                <a:extLst>
                  <a:ext uri="{FF2B5EF4-FFF2-40B4-BE49-F238E27FC236}">
                    <a16:creationId xmlns:a16="http://schemas.microsoft.com/office/drawing/2014/main" id="{F1495A8C-9050-3247-B8C2-A0BAC9CAF1A8}"/>
                  </a:ext>
                </a:extLst>
              </p:cNvPr>
              <p:cNvSpPr/>
              <p:nvPr/>
            </p:nvSpPr>
            <p:spPr>
              <a:xfrm>
                <a:off x="9413426" y="4155126"/>
                <a:ext cx="67247" cy="50585"/>
              </a:xfrm>
              <a:custGeom>
                <a:avLst/>
                <a:gdLst>
                  <a:gd name="connsiteX0" fmla="*/ 7628 w 67247"/>
                  <a:gd name="connsiteY0" fmla="*/ 27100 h 50585"/>
                  <a:gd name="connsiteX1" fmla="*/ 45567 w 67247"/>
                  <a:gd name="connsiteY1" fmla="*/ 48780 h 50585"/>
                  <a:gd name="connsiteX2" fmla="*/ 65441 w 67247"/>
                  <a:gd name="connsiteY2" fmla="*/ 43359 h 50585"/>
                  <a:gd name="connsiteX3" fmla="*/ 60021 w 67247"/>
                  <a:gd name="connsiteY3" fmla="*/ 23486 h 50585"/>
                  <a:gd name="connsiteX4" fmla="*/ 22081 w 67247"/>
                  <a:gd name="connsiteY4" fmla="*/ 1807 h 50585"/>
                  <a:gd name="connsiteX5" fmla="*/ 2208 w 67247"/>
                  <a:gd name="connsiteY5" fmla="*/ 7226 h 50585"/>
                  <a:gd name="connsiteX6" fmla="*/ 7628 w 67247"/>
                  <a:gd name="connsiteY6" fmla="*/ 27100 h 50585"/>
                  <a:gd name="connsiteX7" fmla="*/ 7628 w 67247"/>
                  <a:gd name="connsiteY7" fmla="*/ 27100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47" h="50585">
                    <a:moveTo>
                      <a:pt x="7628" y="27100"/>
                    </a:moveTo>
                    <a:lnTo>
                      <a:pt x="45567" y="48780"/>
                    </a:lnTo>
                    <a:cubicBezTo>
                      <a:pt x="52794" y="52393"/>
                      <a:pt x="60924" y="50586"/>
                      <a:pt x="65441" y="43359"/>
                    </a:cubicBezTo>
                    <a:cubicBezTo>
                      <a:pt x="69054" y="36133"/>
                      <a:pt x="67247" y="28003"/>
                      <a:pt x="60021" y="23486"/>
                    </a:cubicBezTo>
                    <a:lnTo>
                      <a:pt x="22081" y="1807"/>
                    </a:lnTo>
                    <a:cubicBezTo>
                      <a:pt x="14855" y="-1807"/>
                      <a:pt x="6725" y="0"/>
                      <a:pt x="2208" y="7226"/>
                    </a:cubicBezTo>
                    <a:cubicBezTo>
                      <a:pt x="-2308" y="14453"/>
                      <a:pt x="401" y="22583"/>
                      <a:pt x="7628" y="27100"/>
                    </a:cubicBezTo>
                    <a:cubicBezTo>
                      <a:pt x="7628" y="27100"/>
                      <a:pt x="7628" y="27100"/>
                      <a:pt x="7628" y="271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9" name="Freeform 118">
                <a:extLst>
                  <a:ext uri="{FF2B5EF4-FFF2-40B4-BE49-F238E27FC236}">
                    <a16:creationId xmlns:a16="http://schemas.microsoft.com/office/drawing/2014/main" id="{1E0A72D5-6A56-78B0-2728-4E265B1FFAD7}"/>
                  </a:ext>
                </a:extLst>
              </p:cNvPr>
              <p:cNvSpPr/>
              <p:nvPr/>
            </p:nvSpPr>
            <p:spPr>
              <a:xfrm>
                <a:off x="8823055" y="3850915"/>
                <a:ext cx="751563" cy="867883"/>
              </a:xfrm>
              <a:custGeom>
                <a:avLst/>
                <a:gdLst>
                  <a:gd name="connsiteX0" fmla="*/ 653101 w 751563"/>
                  <a:gd name="connsiteY0" fmla="*/ 546301 h 867883"/>
                  <a:gd name="connsiteX1" fmla="*/ 519410 w 751563"/>
                  <a:gd name="connsiteY1" fmla="*/ 512878 h 867883"/>
                  <a:gd name="connsiteX2" fmla="*/ 520313 w 751563"/>
                  <a:gd name="connsiteY2" fmla="*/ 509265 h 867883"/>
                  <a:gd name="connsiteX3" fmla="*/ 509473 w 751563"/>
                  <a:gd name="connsiteY3" fmla="*/ 492101 h 867883"/>
                  <a:gd name="connsiteX4" fmla="*/ 462501 w 751563"/>
                  <a:gd name="connsiteY4" fmla="*/ 480358 h 867883"/>
                  <a:gd name="connsiteX5" fmla="*/ 462501 w 751563"/>
                  <a:gd name="connsiteY5" fmla="*/ 476745 h 867883"/>
                  <a:gd name="connsiteX6" fmla="*/ 476954 w 751563"/>
                  <a:gd name="connsiteY6" fmla="*/ 476745 h 867883"/>
                  <a:gd name="connsiteX7" fmla="*/ 491407 w 751563"/>
                  <a:gd name="connsiteY7" fmla="*/ 462292 h 867883"/>
                  <a:gd name="connsiteX8" fmla="*/ 491407 w 751563"/>
                  <a:gd name="connsiteY8" fmla="*/ 404479 h 867883"/>
                  <a:gd name="connsiteX9" fmla="*/ 476954 w 751563"/>
                  <a:gd name="connsiteY9" fmla="*/ 390026 h 867883"/>
                  <a:gd name="connsiteX10" fmla="*/ 462501 w 751563"/>
                  <a:gd name="connsiteY10" fmla="*/ 390026 h 867883"/>
                  <a:gd name="connsiteX11" fmla="*/ 462501 w 751563"/>
                  <a:gd name="connsiteY11" fmla="*/ 384606 h 867883"/>
                  <a:gd name="connsiteX12" fmla="*/ 558253 w 751563"/>
                  <a:gd name="connsiteY12" fmla="*/ 115416 h 867883"/>
                  <a:gd name="connsiteX13" fmla="*/ 289063 w 751563"/>
                  <a:gd name="connsiteY13" fmla="*/ 19664 h 867883"/>
                  <a:gd name="connsiteX14" fmla="*/ 193310 w 751563"/>
                  <a:gd name="connsiteY14" fmla="*/ 288854 h 867883"/>
                  <a:gd name="connsiteX15" fmla="*/ 289063 w 751563"/>
                  <a:gd name="connsiteY15" fmla="*/ 384606 h 867883"/>
                  <a:gd name="connsiteX16" fmla="*/ 289063 w 751563"/>
                  <a:gd name="connsiteY16" fmla="*/ 390026 h 867883"/>
                  <a:gd name="connsiteX17" fmla="*/ 274609 w 751563"/>
                  <a:gd name="connsiteY17" fmla="*/ 390026 h 867883"/>
                  <a:gd name="connsiteX18" fmla="*/ 260156 w 751563"/>
                  <a:gd name="connsiteY18" fmla="*/ 404479 h 867883"/>
                  <a:gd name="connsiteX19" fmla="*/ 260156 w 751563"/>
                  <a:gd name="connsiteY19" fmla="*/ 462292 h 867883"/>
                  <a:gd name="connsiteX20" fmla="*/ 274609 w 751563"/>
                  <a:gd name="connsiteY20" fmla="*/ 476745 h 867883"/>
                  <a:gd name="connsiteX21" fmla="*/ 289063 w 751563"/>
                  <a:gd name="connsiteY21" fmla="*/ 476745 h 867883"/>
                  <a:gd name="connsiteX22" fmla="*/ 289063 w 751563"/>
                  <a:gd name="connsiteY22" fmla="*/ 480358 h 867883"/>
                  <a:gd name="connsiteX23" fmla="*/ 242090 w 751563"/>
                  <a:gd name="connsiteY23" fmla="*/ 492101 h 867883"/>
                  <a:gd name="connsiteX24" fmla="*/ 231250 w 751563"/>
                  <a:gd name="connsiteY24" fmla="*/ 509265 h 867883"/>
                  <a:gd name="connsiteX25" fmla="*/ 232154 w 751563"/>
                  <a:gd name="connsiteY25" fmla="*/ 512878 h 867883"/>
                  <a:gd name="connsiteX26" fmla="*/ 98462 w 751563"/>
                  <a:gd name="connsiteY26" fmla="*/ 546301 h 867883"/>
                  <a:gd name="connsiteX27" fmla="*/ 0 w 751563"/>
                  <a:gd name="connsiteY27" fmla="*/ 672766 h 867883"/>
                  <a:gd name="connsiteX28" fmla="*/ 0 w 751563"/>
                  <a:gd name="connsiteY28" fmla="*/ 853430 h 867883"/>
                  <a:gd name="connsiteX29" fmla="*/ 14453 w 751563"/>
                  <a:gd name="connsiteY29" fmla="*/ 867883 h 867883"/>
                  <a:gd name="connsiteX30" fmla="*/ 737110 w 751563"/>
                  <a:gd name="connsiteY30" fmla="*/ 867883 h 867883"/>
                  <a:gd name="connsiteX31" fmla="*/ 751564 w 751563"/>
                  <a:gd name="connsiteY31" fmla="*/ 853430 h 867883"/>
                  <a:gd name="connsiteX32" fmla="*/ 751564 w 751563"/>
                  <a:gd name="connsiteY32" fmla="*/ 672766 h 867883"/>
                  <a:gd name="connsiteX33" fmla="*/ 653101 w 751563"/>
                  <a:gd name="connsiteY33" fmla="*/ 546301 h 867883"/>
                  <a:gd name="connsiteX34" fmla="*/ 488697 w 751563"/>
                  <a:gd name="connsiteY34" fmla="*/ 517394 h 867883"/>
                  <a:gd name="connsiteX35" fmla="*/ 475147 w 751563"/>
                  <a:gd name="connsiteY35" fmla="*/ 582433 h 867883"/>
                  <a:gd name="connsiteX36" fmla="*/ 401978 w 751563"/>
                  <a:gd name="connsiteY36" fmla="*/ 558044 h 867883"/>
                  <a:gd name="connsiteX37" fmla="*/ 451661 w 751563"/>
                  <a:gd name="connsiteY37" fmla="*/ 508361 h 867883"/>
                  <a:gd name="connsiteX38" fmla="*/ 488697 w 751563"/>
                  <a:gd name="connsiteY38" fmla="*/ 517394 h 867883"/>
                  <a:gd name="connsiteX39" fmla="*/ 375782 w 751563"/>
                  <a:gd name="connsiteY39" fmla="*/ 544494 h 867883"/>
                  <a:gd name="connsiteX40" fmla="*/ 317969 w 751563"/>
                  <a:gd name="connsiteY40" fmla="*/ 486682 h 867883"/>
                  <a:gd name="connsiteX41" fmla="*/ 317969 w 751563"/>
                  <a:gd name="connsiteY41" fmla="*/ 478551 h 867883"/>
                  <a:gd name="connsiteX42" fmla="*/ 433594 w 751563"/>
                  <a:gd name="connsiteY42" fmla="*/ 478551 h 867883"/>
                  <a:gd name="connsiteX43" fmla="*/ 433594 w 751563"/>
                  <a:gd name="connsiteY43" fmla="*/ 486682 h 867883"/>
                  <a:gd name="connsiteX44" fmla="*/ 375782 w 751563"/>
                  <a:gd name="connsiteY44" fmla="*/ 544494 h 867883"/>
                  <a:gd name="connsiteX45" fmla="*/ 395655 w 751563"/>
                  <a:gd name="connsiteY45" fmla="*/ 614953 h 867883"/>
                  <a:gd name="connsiteX46" fmla="*/ 376685 w 751563"/>
                  <a:gd name="connsiteY46" fmla="*/ 621276 h 867883"/>
                  <a:gd name="connsiteX47" fmla="*/ 356812 w 751563"/>
                  <a:gd name="connsiteY47" fmla="*/ 614953 h 867883"/>
                  <a:gd name="connsiteX48" fmla="*/ 359522 w 751563"/>
                  <a:gd name="connsiteY48" fmla="*/ 585143 h 867883"/>
                  <a:gd name="connsiteX49" fmla="*/ 375782 w 751563"/>
                  <a:gd name="connsiteY49" fmla="*/ 579724 h 867883"/>
                  <a:gd name="connsiteX50" fmla="*/ 392041 w 751563"/>
                  <a:gd name="connsiteY50" fmla="*/ 585143 h 867883"/>
                  <a:gd name="connsiteX51" fmla="*/ 395655 w 751563"/>
                  <a:gd name="connsiteY51" fmla="*/ 614953 h 867883"/>
                  <a:gd name="connsiteX52" fmla="*/ 202344 w 751563"/>
                  <a:gd name="connsiteY52" fmla="*/ 203038 h 867883"/>
                  <a:gd name="connsiteX53" fmla="*/ 375782 w 751563"/>
                  <a:gd name="connsiteY53" fmla="*/ 29601 h 867883"/>
                  <a:gd name="connsiteX54" fmla="*/ 549219 w 751563"/>
                  <a:gd name="connsiteY54" fmla="*/ 203038 h 867883"/>
                  <a:gd name="connsiteX55" fmla="*/ 442628 w 751563"/>
                  <a:gd name="connsiteY55" fmla="*/ 362926 h 867883"/>
                  <a:gd name="connsiteX56" fmla="*/ 433594 w 751563"/>
                  <a:gd name="connsiteY56" fmla="*/ 376476 h 867883"/>
                  <a:gd name="connsiteX57" fmla="*/ 433594 w 751563"/>
                  <a:gd name="connsiteY57" fmla="*/ 390929 h 867883"/>
                  <a:gd name="connsiteX58" fmla="*/ 317969 w 751563"/>
                  <a:gd name="connsiteY58" fmla="*/ 390929 h 867883"/>
                  <a:gd name="connsiteX59" fmla="*/ 317969 w 751563"/>
                  <a:gd name="connsiteY59" fmla="*/ 376476 h 867883"/>
                  <a:gd name="connsiteX60" fmla="*/ 308936 w 751563"/>
                  <a:gd name="connsiteY60" fmla="*/ 362926 h 867883"/>
                  <a:gd name="connsiteX61" fmla="*/ 202344 w 751563"/>
                  <a:gd name="connsiteY61" fmla="*/ 203038 h 867883"/>
                  <a:gd name="connsiteX62" fmla="*/ 289063 w 751563"/>
                  <a:gd name="connsiteY62" fmla="*/ 419836 h 867883"/>
                  <a:gd name="connsiteX63" fmla="*/ 462501 w 751563"/>
                  <a:gd name="connsiteY63" fmla="*/ 419836 h 867883"/>
                  <a:gd name="connsiteX64" fmla="*/ 462501 w 751563"/>
                  <a:gd name="connsiteY64" fmla="*/ 448742 h 867883"/>
                  <a:gd name="connsiteX65" fmla="*/ 289063 w 751563"/>
                  <a:gd name="connsiteY65" fmla="*/ 448742 h 867883"/>
                  <a:gd name="connsiteX66" fmla="*/ 289063 w 751563"/>
                  <a:gd name="connsiteY66" fmla="*/ 419836 h 867883"/>
                  <a:gd name="connsiteX67" fmla="*/ 298999 w 751563"/>
                  <a:gd name="connsiteY67" fmla="*/ 508361 h 867883"/>
                  <a:gd name="connsiteX68" fmla="*/ 348682 w 751563"/>
                  <a:gd name="connsiteY68" fmla="*/ 558044 h 867883"/>
                  <a:gd name="connsiteX69" fmla="*/ 275513 w 751563"/>
                  <a:gd name="connsiteY69" fmla="*/ 582433 h 867883"/>
                  <a:gd name="connsiteX70" fmla="*/ 261963 w 751563"/>
                  <a:gd name="connsiteY70" fmla="*/ 517394 h 867883"/>
                  <a:gd name="connsiteX71" fmla="*/ 298999 w 751563"/>
                  <a:gd name="connsiteY71" fmla="*/ 508361 h 867883"/>
                  <a:gd name="connsiteX72" fmla="*/ 173438 w 751563"/>
                  <a:gd name="connsiteY72" fmla="*/ 838977 h 867883"/>
                  <a:gd name="connsiteX73" fmla="*/ 173438 w 751563"/>
                  <a:gd name="connsiteY73" fmla="*/ 708898 h 867883"/>
                  <a:gd name="connsiteX74" fmla="*/ 158984 w 751563"/>
                  <a:gd name="connsiteY74" fmla="*/ 694445 h 867883"/>
                  <a:gd name="connsiteX75" fmla="*/ 144531 w 751563"/>
                  <a:gd name="connsiteY75" fmla="*/ 708898 h 867883"/>
                  <a:gd name="connsiteX76" fmla="*/ 144531 w 751563"/>
                  <a:gd name="connsiteY76" fmla="*/ 838977 h 867883"/>
                  <a:gd name="connsiteX77" fmla="*/ 28906 w 751563"/>
                  <a:gd name="connsiteY77" fmla="*/ 838977 h 867883"/>
                  <a:gd name="connsiteX78" fmla="*/ 28906 w 751563"/>
                  <a:gd name="connsiteY78" fmla="*/ 672766 h 867883"/>
                  <a:gd name="connsiteX79" fmla="*/ 105689 w 751563"/>
                  <a:gd name="connsiteY79" fmla="*/ 574304 h 867883"/>
                  <a:gd name="connsiteX80" fmla="*/ 225830 w 751563"/>
                  <a:gd name="connsiteY80" fmla="*/ 544494 h 867883"/>
                  <a:gd name="connsiteX81" fmla="*/ 176148 w 751563"/>
                  <a:gd name="connsiteY81" fmla="*/ 614050 h 867883"/>
                  <a:gd name="connsiteX82" fmla="*/ 177954 w 751563"/>
                  <a:gd name="connsiteY82" fmla="*/ 633020 h 867883"/>
                  <a:gd name="connsiteX83" fmla="*/ 225830 w 751563"/>
                  <a:gd name="connsiteY83" fmla="*/ 680896 h 867883"/>
                  <a:gd name="connsiteX84" fmla="*/ 206860 w 751563"/>
                  <a:gd name="connsiteY84" fmla="*/ 699865 h 867883"/>
                  <a:gd name="connsiteX85" fmla="*/ 203247 w 751563"/>
                  <a:gd name="connsiteY85" fmla="*/ 714319 h 867883"/>
                  <a:gd name="connsiteX86" fmla="*/ 241187 w 751563"/>
                  <a:gd name="connsiteY86" fmla="*/ 839880 h 867883"/>
                  <a:gd name="connsiteX87" fmla="*/ 173438 w 751563"/>
                  <a:gd name="connsiteY87" fmla="*/ 839880 h 867883"/>
                  <a:gd name="connsiteX88" fmla="*/ 270996 w 751563"/>
                  <a:gd name="connsiteY88" fmla="*/ 838977 h 867883"/>
                  <a:gd name="connsiteX89" fmla="*/ 233057 w 751563"/>
                  <a:gd name="connsiteY89" fmla="*/ 712512 h 867883"/>
                  <a:gd name="connsiteX90" fmla="*/ 255640 w 751563"/>
                  <a:gd name="connsiteY90" fmla="*/ 689929 h 867883"/>
                  <a:gd name="connsiteX91" fmla="*/ 255640 w 751563"/>
                  <a:gd name="connsiteY91" fmla="*/ 669153 h 867883"/>
                  <a:gd name="connsiteX92" fmla="*/ 206860 w 751563"/>
                  <a:gd name="connsiteY92" fmla="*/ 620373 h 867883"/>
                  <a:gd name="connsiteX93" fmla="*/ 243897 w 751563"/>
                  <a:gd name="connsiteY93" fmla="*/ 568884 h 867883"/>
                  <a:gd name="connsiteX94" fmla="*/ 299903 w 751563"/>
                  <a:gd name="connsiteY94" fmla="*/ 838977 h 867883"/>
                  <a:gd name="connsiteX95" fmla="*/ 270996 w 751563"/>
                  <a:gd name="connsiteY95" fmla="*/ 838977 h 867883"/>
                  <a:gd name="connsiteX96" fmla="*/ 313453 w 751563"/>
                  <a:gd name="connsiteY96" fmla="*/ 758581 h 867883"/>
                  <a:gd name="connsiteX97" fmla="*/ 282740 w 751563"/>
                  <a:gd name="connsiteY97" fmla="*/ 611340 h 867883"/>
                  <a:gd name="connsiteX98" fmla="*/ 329712 w 751563"/>
                  <a:gd name="connsiteY98" fmla="*/ 595983 h 867883"/>
                  <a:gd name="connsiteX99" fmla="*/ 313453 w 751563"/>
                  <a:gd name="connsiteY99" fmla="*/ 758581 h 867883"/>
                  <a:gd name="connsiteX100" fmla="*/ 334229 w 751563"/>
                  <a:gd name="connsiteY100" fmla="*/ 838977 h 867883"/>
                  <a:gd name="connsiteX101" fmla="*/ 353198 w 751563"/>
                  <a:gd name="connsiteY101" fmla="*/ 644763 h 867883"/>
                  <a:gd name="connsiteX102" fmla="*/ 371265 w 751563"/>
                  <a:gd name="connsiteY102" fmla="*/ 651086 h 867883"/>
                  <a:gd name="connsiteX103" fmla="*/ 375782 w 751563"/>
                  <a:gd name="connsiteY103" fmla="*/ 651989 h 867883"/>
                  <a:gd name="connsiteX104" fmla="*/ 380298 w 751563"/>
                  <a:gd name="connsiteY104" fmla="*/ 651086 h 867883"/>
                  <a:gd name="connsiteX105" fmla="*/ 398365 w 751563"/>
                  <a:gd name="connsiteY105" fmla="*/ 644763 h 867883"/>
                  <a:gd name="connsiteX106" fmla="*/ 417335 w 751563"/>
                  <a:gd name="connsiteY106" fmla="*/ 838977 h 867883"/>
                  <a:gd name="connsiteX107" fmla="*/ 334229 w 751563"/>
                  <a:gd name="connsiteY107" fmla="*/ 838977 h 867883"/>
                  <a:gd name="connsiteX108" fmla="*/ 422754 w 751563"/>
                  <a:gd name="connsiteY108" fmla="*/ 595080 h 867883"/>
                  <a:gd name="connsiteX109" fmla="*/ 469727 w 751563"/>
                  <a:gd name="connsiteY109" fmla="*/ 610437 h 867883"/>
                  <a:gd name="connsiteX110" fmla="*/ 439014 w 751563"/>
                  <a:gd name="connsiteY110" fmla="*/ 758581 h 867883"/>
                  <a:gd name="connsiteX111" fmla="*/ 422754 w 751563"/>
                  <a:gd name="connsiteY111" fmla="*/ 595080 h 867883"/>
                  <a:gd name="connsiteX112" fmla="*/ 451661 w 751563"/>
                  <a:gd name="connsiteY112" fmla="*/ 838977 h 867883"/>
                  <a:gd name="connsiteX113" fmla="*/ 507667 w 751563"/>
                  <a:gd name="connsiteY113" fmla="*/ 568884 h 867883"/>
                  <a:gd name="connsiteX114" fmla="*/ 544703 w 751563"/>
                  <a:gd name="connsiteY114" fmla="*/ 620373 h 867883"/>
                  <a:gd name="connsiteX115" fmla="*/ 495923 w 751563"/>
                  <a:gd name="connsiteY115" fmla="*/ 669153 h 867883"/>
                  <a:gd name="connsiteX116" fmla="*/ 495923 w 751563"/>
                  <a:gd name="connsiteY116" fmla="*/ 689929 h 867883"/>
                  <a:gd name="connsiteX117" fmla="*/ 518506 w 751563"/>
                  <a:gd name="connsiteY117" fmla="*/ 712512 h 867883"/>
                  <a:gd name="connsiteX118" fmla="*/ 480567 w 751563"/>
                  <a:gd name="connsiteY118" fmla="*/ 838977 h 867883"/>
                  <a:gd name="connsiteX119" fmla="*/ 451661 w 751563"/>
                  <a:gd name="connsiteY119" fmla="*/ 838977 h 867883"/>
                  <a:gd name="connsiteX120" fmla="*/ 722657 w 751563"/>
                  <a:gd name="connsiteY120" fmla="*/ 838977 h 867883"/>
                  <a:gd name="connsiteX121" fmla="*/ 607032 w 751563"/>
                  <a:gd name="connsiteY121" fmla="*/ 838977 h 867883"/>
                  <a:gd name="connsiteX122" fmla="*/ 607032 w 751563"/>
                  <a:gd name="connsiteY122" fmla="*/ 708898 h 867883"/>
                  <a:gd name="connsiteX123" fmla="*/ 592579 w 751563"/>
                  <a:gd name="connsiteY123" fmla="*/ 694445 h 867883"/>
                  <a:gd name="connsiteX124" fmla="*/ 578126 w 751563"/>
                  <a:gd name="connsiteY124" fmla="*/ 708898 h 867883"/>
                  <a:gd name="connsiteX125" fmla="*/ 578126 w 751563"/>
                  <a:gd name="connsiteY125" fmla="*/ 838977 h 867883"/>
                  <a:gd name="connsiteX126" fmla="*/ 510377 w 751563"/>
                  <a:gd name="connsiteY126" fmla="*/ 838977 h 867883"/>
                  <a:gd name="connsiteX127" fmla="*/ 548316 w 751563"/>
                  <a:gd name="connsiteY127" fmla="*/ 713415 h 867883"/>
                  <a:gd name="connsiteX128" fmla="*/ 544703 w 751563"/>
                  <a:gd name="connsiteY128" fmla="*/ 698962 h 867883"/>
                  <a:gd name="connsiteX129" fmla="*/ 525733 w 751563"/>
                  <a:gd name="connsiteY129" fmla="*/ 679992 h 867883"/>
                  <a:gd name="connsiteX130" fmla="*/ 573609 w 751563"/>
                  <a:gd name="connsiteY130" fmla="*/ 632116 h 867883"/>
                  <a:gd name="connsiteX131" fmla="*/ 575416 w 751563"/>
                  <a:gd name="connsiteY131" fmla="*/ 613147 h 867883"/>
                  <a:gd name="connsiteX132" fmla="*/ 525733 w 751563"/>
                  <a:gd name="connsiteY132" fmla="*/ 543591 h 867883"/>
                  <a:gd name="connsiteX133" fmla="*/ 645875 w 751563"/>
                  <a:gd name="connsiteY133" fmla="*/ 573400 h 867883"/>
                  <a:gd name="connsiteX134" fmla="*/ 722657 w 751563"/>
                  <a:gd name="connsiteY134" fmla="*/ 671862 h 867883"/>
                  <a:gd name="connsiteX135" fmla="*/ 722657 w 751563"/>
                  <a:gd name="connsiteY135" fmla="*/ 838977 h 86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751563" h="867883">
                    <a:moveTo>
                      <a:pt x="653101" y="546301"/>
                    </a:moveTo>
                    <a:lnTo>
                      <a:pt x="519410" y="512878"/>
                    </a:lnTo>
                    <a:lnTo>
                      <a:pt x="520313" y="509265"/>
                    </a:lnTo>
                    <a:cubicBezTo>
                      <a:pt x="522120" y="502038"/>
                      <a:pt x="517603" y="493908"/>
                      <a:pt x="509473" y="492101"/>
                    </a:cubicBezTo>
                    <a:lnTo>
                      <a:pt x="462501" y="480358"/>
                    </a:lnTo>
                    <a:lnTo>
                      <a:pt x="462501" y="476745"/>
                    </a:lnTo>
                    <a:lnTo>
                      <a:pt x="476954" y="476745"/>
                    </a:lnTo>
                    <a:cubicBezTo>
                      <a:pt x="485084" y="476745"/>
                      <a:pt x="491407" y="470422"/>
                      <a:pt x="491407" y="462292"/>
                    </a:cubicBezTo>
                    <a:lnTo>
                      <a:pt x="491407" y="404479"/>
                    </a:lnTo>
                    <a:cubicBezTo>
                      <a:pt x="491407" y="396349"/>
                      <a:pt x="485084" y="390026"/>
                      <a:pt x="476954" y="390026"/>
                    </a:cubicBezTo>
                    <a:lnTo>
                      <a:pt x="462501" y="390026"/>
                    </a:lnTo>
                    <a:lnTo>
                      <a:pt x="462501" y="384606"/>
                    </a:lnTo>
                    <a:cubicBezTo>
                      <a:pt x="563672" y="336730"/>
                      <a:pt x="606129" y="215685"/>
                      <a:pt x="558253" y="115416"/>
                    </a:cubicBezTo>
                    <a:cubicBezTo>
                      <a:pt x="510377" y="14244"/>
                      <a:pt x="389331" y="-28212"/>
                      <a:pt x="289063" y="19664"/>
                    </a:cubicBezTo>
                    <a:cubicBezTo>
                      <a:pt x="187891" y="67540"/>
                      <a:pt x="145435" y="188585"/>
                      <a:pt x="193310" y="288854"/>
                    </a:cubicBezTo>
                    <a:cubicBezTo>
                      <a:pt x="213184" y="331310"/>
                      <a:pt x="247510" y="364733"/>
                      <a:pt x="289063" y="384606"/>
                    </a:cubicBezTo>
                    <a:lnTo>
                      <a:pt x="289063" y="390026"/>
                    </a:lnTo>
                    <a:lnTo>
                      <a:pt x="274609" y="390026"/>
                    </a:lnTo>
                    <a:cubicBezTo>
                      <a:pt x="266480" y="390026"/>
                      <a:pt x="260156" y="396349"/>
                      <a:pt x="260156" y="404479"/>
                    </a:cubicBezTo>
                    <a:lnTo>
                      <a:pt x="260156" y="462292"/>
                    </a:lnTo>
                    <a:cubicBezTo>
                      <a:pt x="260156" y="470422"/>
                      <a:pt x="266480" y="476745"/>
                      <a:pt x="274609" y="476745"/>
                    </a:cubicBezTo>
                    <a:lnTo>
                      <a:pt x="289063" y="476745"/>
                    </a:lnTo>
                    <a:lnTo>
                      <a:pt x="289063" y="480358"/>
                    </a:lnTo>
                    <a:lnTo>
                      <a:pt x="242090" y="492101"/>
                    </a:lnTo>
                    <a:cubicBezTo>
                      <a:pt x="234864" y="493908"/>
                      <a:pt x="229443" y="501134"/>
                      <a:pt x="231250" y="509265"/>
                    </a:cubicBezTo>
                    <a:lnTo>
                      <a:pt x="232154" y="512878"/>
                    </a:lnTo>
                    <a:lnTo>
                      <a:pt x="98462" y="546301"/>
                    </a:lnTo>
                    <a:cubicBezTo>
                      <a:pt x="40649" y="560754"/>
                      <a:pt x="0" y="613147"/>
                      <a:pt x="0" y="672766"/>
                    </a:cubicBezTo>
                    <a:lnTo>
                      <a:pt x="0" y="853430"/>
                    </a:lnTo>
                    <a:cubicBezTo>
                      <a:pt x="0" y="861560"/>
                      <a:pt x="6323" y="867883"/>
                      <a:pt x="14453" y="867883"/>
                    </a:cubicBezTo>
                    <a:lnTo>
                      <a:pt x="737110" y="867883"/>
                    </a:lnTo>
                    <a:cubicBezTo>
                      <a:pt x="745240" y="867883"/>
                      <a:pt x="751564" y="861560"/>
                      <a:pt x="751564" y="853430"/>
                    </a:cubicBezTo>
                    <a:lnTo>
                      <a:pt x="751564" y="672766"/>
                    </a:lnTo>
                    <a:cubicBezTo>
                      <a:pt x="751564" y="613147"/>
                      <a:pt x="710914" y="560754"/>
                      <a:pt x="653101" y="546301"/>
                    </a:cubicBezTo>
                    <a:close/>
                    <a:moveTo>
                      <a:pt x="488697" y="517394"/>
                    </a:moveTo>
                    <a:lnTo>
                      <a:pt x="475147" y="582433"/>
                    </a:lnTo>
                    <a:lnTo>
                      <a:pt x="401978" y="558044"/>
                    </a:lnTo>
                    <a:lnTo>
                      <a:pt x="451661" y="508361"/>
                    </a:lnTo>
                    <a:lnTo>
                      <a:pt x="488697" y="517394"/>
                    </a:lnTo>
                    <a:close/>
                    <a:moveTo>
                      <a:pt x="375782" y="544494"/>
                    </a:moveTo>
                    <a:lnTo>
                      <a:pt x="317969" y="486682"/>
                    </a:lnTo>
                    <a:lnTo>
                      <a:pt x="317969" y="478551"/>
                    </a:lnTo>
                    <a:lnTo>
                      <a:pt x="433594" y="478551"/>
                    </a:lnTo>
                    <a:lnTo>
                      <a:pt x="433594" y="486682"/>
                    </a:lnTo>
                    <a:lnTo>
                      <a:pt x="375782" y="544494"/>
                    </a:lnTo>
                    <a:close/>
                    <a:moveTo>
                      <a:pt x="395655" y="614953"/>
                    </a:moveTo>
                    <a:lnTo>
                      <a:pt x="376685" y="621276"/>
                    </a:lnTo>
                    <a:lnTo>
                      <a:pt x="356812" y="614953"/>
                    </a:lnTo>
                    <a:lnTo>
                      <a:pt x="359522" y="585143"/>
                    </a:lnTo>
                    <a:lnTo>
                      <a:pt x="375782" y="579724"/>
                    </a:lnTo>
                    <a:lnTo>
                      <a:pt x="392041" y="585143"/>
                    </a:lnTo>
                    <a:lnTo>
                      <a:pt x="395655" y="614953"/>
                    </a:lnTo>
                    <a:close/>
                    <a:moveTo>
                      <a:pt x="202344" y="203038"/>
                    </a:moveTo>
                    <a:cubicBezTo>
                      <a:pt x="202344" y="107286"/>
                      <a:pt x="280030" y="29601"/>
                      <a:pt x="375782" y="29601"/>
                    </a:cubicBezTo>
                    <a:cubicBezTo>
                      <a:pt x="471534" y="29601"/>
                      <a:pt x="549219" y="107286"/>
                      <a:pt x="549219" y="203038"/>
                    </a:cubicBezTo>
                    <a:cubicBezTo>
                      <a:pt x="549219" y="272594"/>
                      <a:pt x="506763" y="335827"/>
                      <a:pt x="442628" y="362926"/>
                    </a:cubicBezTo>
                    <a:cubicBezTo>
                      <a:pt x="437207" y="364733"/>
                      <a:pt x="433594" y="370153"/>
                      <a:pt x="433594" y="376476"/>
                    </a:cubicBezTo>
                    <a:lnTo>
                      <a:pt x="433594" y="390929"/>
                    </a:lnTo>
                    <a:lnTo>
                      <a:pt x="317969" y="390929"/>
                    </a:lnTo>
                    <a:lnTo>
                      <a:pt x="317969" y="376476"/>
                    </a:lnTo>
                    <a:cubicBezTo>
                      <a:pt x="317969" y="371056"/>
                      <a:pt x="314356" y="365636"/>
                      <a:pt x="308936" y="362926"/>
                    </a:cubicBezTo>
                    <a:cubicBezTo>
                      <a:pt x="244800" y="336730"/>
                      <a:pt x="202344" y="273497"/>
                      <a:pt x="202344" y="203038"/>
                    </a:cubicBezTo>
                    <a:close/>
                    <a:moveTo>
                      <a:pt x="289063" y="419836"/>
                    </a:moveTo>
                    <a:lnTo>
                      <a:pt x="462501" y="419836"/>
                    </a:lnTo>
                    <a:lnTo>
                      <a:pt x="462501" y="448742"/>
                    </a:lnTo>
                    <a:lnTo>
                      <a:pt x="289063" y="448742"/>
                    </a:lnTo>
                    <a:lnTo>
                      <a:pt x="289063" y="419836"/>
                    </a:lnTo>
                    <a:close/>
                    <a:moveTo>
                      <a:pt x="298999" y="508361"/>
                    </a:moveTo>
                    <a:lnTo>
                      <a:pt x="348682" y="558044"/>
                    </a:lnTo>
                    <a:lnTo>
                      <a:pt x="275513" y="582433"/>
                    </a:lnTo>
                    <a:lnTo>
                      <a:pt x="261963" y="517394"/>
                    </a:lnTo>
                    <a:lnTo>
                      <a:pt x="298999" y="508361"/>
                    </a:lnTo>
                    <a:close/>
                    <a:moveTo>
                      <a:pt x="173438" y="838977"/>
                    </a:moveTo>
                    <a:lnTo>
                      <a:pt x="173438" y="708898"/>
                    </a:lnTo>
                    <a:cubicBezTo>
                      <a:pt x="173438" y="700769"/>
                      <a:pt x="167114" y="694445"/>
                      <a:pt x="158984" y="694445"/>
                    </a:cubicBezTo>
                    <a:cubicBezTo>
                      <a:pt x="150855" y="694445"/>
                      <a:pt x="144531" y="700769"/>
                      <a:pt x="144531" y="708898"/>
                    </a:cubicBezTo>
                    <a:lnTo>
                      <a:pt x="144531" y="838977"/>
                    </a:lnTo>
                    <a:lnTo>
                      <a:pt x="28906" y="838977"/>
                    </a:lnTo>
                    <a:lnTo>
                      <a:pt x="28906" y="672766"/>
                    </a:lnTo>
                    <a:cubicBezTo>
                      <a:pt x="28906" y="626696"/>
                      <a:pt x="60523" y="586047"/>
                      <a:pt x="105689" y="574304"/>
                    </a:cubicBezTo>
                    <a:lnTo>
                      <a:pt x="225830" y="544494"/>
                    </a:lnTo>
                    <a:lnTo>
                      <a:pt x="176148" y="614050"/>
                    </a:lnTo>
                    <a:cubicBezTo>
                      <a:pt x="171631" y="619470"/>
                      <a:pt x="172534" y="627599"/>
                      <a:pt x="177954" y="633020"/>
                    </a:cubicBezTo>
                    <a:lnTo>
                      <a:pt x="225830" y="680896"/>
                    </a:lnTo>
                    <a:lnTo>
                      <a:pt x="206860" y="699865"/>
                    </a:lnTo>
                    <a:cubicBezTo>
                      <a:pt x="203247" y="703479"/>
                      <a:pt x="201441" y="708898"/>
                      <a:pt x="203247" y="714319"/>
                    </a:cubicBezTo>
                    <a:lnTo>
                      <a:pt x="241187" y="839880"/>
                    </a:lnTo>
                    <a:lnTo>
                      <a:pt x="173438" y="839880"/>
                    </a:lnTo>
                    <a:close/>
                    <a:moveTo>
                      <a:pt x="270996" y="838977"/>
                    </a:moveTo>
                    <a:lnTo>
                      <a:pt x="233057" y="712512"/>
                    </a:lnTo>
                    <a:lnTo>
                      <a:pt x="255640" y="689929"/>
                    </a:lnTo>
                    <a:cubicBezTo>
                      <a:pt x="261060" y="684509"/>
                      <a:pt x="261060" y="675475"/>
                      <a:pt x="255640" y="669153"/>
                    </a:cubicBezTo>
                    <a:lnTo>
                      <a:pt x="206860" y="620373"/>
                    </a:lnTo>
                    <a:lnTo>
                      <a:pt x="243897" y="568884"/>
                    </a:lnTo>
                    <a:lnTo>
                      <a:pt x="299903" y="838977"/>
                    </a:lnTo>
                    <a:lnTo>
                      <a:pt x="270996" y="838977"/>
                    </a:lnTo>
                    <a:close/>
                    <a:moveTo>
                      <a:pt x="313453" y="758581"/>
                    </a:moveTo>
                    <a:lnTo>
                      <a:pt x="282740" y="611340"/>
                    </a:lnTo>
                    <a:lnTo>
                      <a:pt x="329712" y="595983"/>
                    </a:lnTo>
                    <a:lnTo>
                      <a:pt x="313453" y="758581"/>
                    </a:lnTo>
                    <a:close/>
                    <a:moveTo>
                      <a:pt x="334229" y="838977"/>
                    </a:moveTo>
                    <a:lnTo>
                      <a:pt x="353198" y="644763"/>
                    </a:lnTo>
                    <a:lnTo>
                      <a:pt x="371265" y="651086"/>
                    </a:lnTo>
                    <a:cubicBezTo>
                      <a:pt x="373072" y="651086"/>
                      <a:pt x="373975" y="651989"/>
                      <a:pt x="375782" y="651989"/>
                    </a:cubicBezTo>
                    <a:cubicBezTo>
                      <a:pt x="377588" y="651989"/>
                      <a:pt x="378491" y="651989"/>
                      <a:pt x="380298" y="651086"/>
                    </a:cubicBezTo>
                    <a:lnTo>
                      <a:pt x="398365" y="644763"/>
                    </a:lnTo>
                    <a:lnTo>
                      <a:pt x="417335" y="838977"/>
                    </a:lnTo>
                    <a:lnTo>
                      <a:pt x="334229" y="838977"/>
                    </a:lnTo>
                    <a:close/>
                    <a:moveTo>
                      <a:pt x="422754" y="595080"/>
                    </a:moveTo>
                    <a:lnTo>
                      <a:pt x="469727" y="610437"/>
                    </a:lnTo>
                    <a:lnTo>
                      <a:pt x="439014" y="758581"/>
                    </a:lnTo>
                    <a:lnTo>
                      <a:pt x="422754" y="595080"/>
                    </a:lnTo>
                    <a:close/>
                    <a:moveTo>
                      <a:pt x="451661" y="838977"/>
                    </a:moveTo>
                    <a:lnTo>
                      <a:pt x="507667" y="568884"/>
                    </a:lnTo>
                    <a:lnTo>
                      <a:pt x="544703" y="620373"/>
                    </a:lnTo>
                    <a:lnTo>
                      <a:pt x="495923" y="669153"/>
                    </a:lnTo>
                    <a:cubicBezTo>
                      <a:pt x="490503" y="674572"/>
                      <a:pt x="490503" y="683606"/>
                      <a:pt x="495923" y="689929"/>
                    </a:cubicBezTo>
                    <a:lnTo>
                      <a:pt x="518506" y="712512"/>
                    </a:lnTo>
                    <a:lnTo>
                      <a:pt x="480567" y="838977"/>
                    </a:lnTo>
                    <a:lnTo>
                      <a:pt x="451661" y="838977"/>
                    </a:lnTo>
                    <a:close/>
                    <a:moveTo>
                      <a:pt x="722657" y="838977"/>
                    </a:moveTo>
                    <a:lnTo>
                      <a:pt x="607032" y="838977"/>
                    </a:lnTo>
                    <a:lnTo>
                      <a:pt x="607032" y="708898"/>
                    </a:lnTo>
                    <a:cubicBezTo>
                      <a:pt x="607032" y="700769"/>
                      <a:pt x="600709" y="694445"/>
                      <a:pt x="592579" y="694445"/>
                    </a:cubicBezTo>
                    <a:cubicBezTo>
                      <a:pt x="584449" y="694445"/>
                      <a:pt x="578126" y="700769"/>
                      <a:pt x="578126" y="708898"/>
                    </a:cubicBezTo>
                    <a:lnTo>
                      <a:pt x="578126" y="838977"/>
                    </a:lnTo>
                    <a:lnTo>
                      <a:pt x="510377" y="838977"/>
                    </a:lnTo>
                    <a:lnTo>
                      <a:pt x="548316" y="713415"/>
                    </a:lnTo>
                    <a:cubicBezTo>
                      <a:pt x="550122" y="707995"/>
                      <a:pt x="548316" y="702575"/>
                      <a:pt x="544703" y="698962"/>
                    </a:cubicBezTo>
                    <a:lnTo>
                      <a:pt x="525733" y="679992"/>
                    </a:lnTo>
                    <a:lnTo>
                      <a:pt x="573609" y="632116"/>
                    </a:lnTo>
                    <a:cubicBezTo>
                      <a:pt x="579029" y="626696"/>
                      <a:pt x="579029" y="619470"/>
                      <a:pt x="575416" y="613147"/>
                    </a:cubicBezTo>
                    <a:lnTo>
                      <a:pt x="525733" y="543591"/>
                    </a:lnTo>
                    <a:lnTo>
                      <a:pt x="645875" y="573400"/>
                    </a:lnTo>
                    <a:cubicBezTo>
                      <a:pt x="691041" y="584240"/>
                      <a:pt x="722657" y="624890"/>
                      <a:pt x="722657" y="671862"/>
                    </a:cubicBezTo>
                    <a:lnTo>
                      <a:pt x="722657" y="83897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120" name="Text Placeholder 17">
            <a:extLst>
              <a:ext uri="{FF2B5EF4-FFF2-40B4-BE49-F238E27FC236}">
                <a16:creationId xmlns:a16="http://schemas.microsoft.com/office/drawing/2014/main" id="{16721D6D-96A0-713E-B3E2-AA7D2DC3BF4E}"/>
              </a:ext>
            </a:extLst>
          </p:cNvPr>
          <p:cNvSpPr txBox="1">
            <a:spLocks/>
          </p:cNvSpPr>
          <p:nvPr/>
        </p:nvSpPr>
        <p:spPr>
          <a:xfrm>
            <a:off x="749415" y="4974462"/>
            <a:ext cx="6036131" cy="527948"/>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a:effectLst/>
                <a:latin typeface="Calibri" panose="020F0502020204030204" pitchFamily="34" charset="0"/>
                <a:ea typeface="Times New Roman" panose="02020603050405020304" pitchFamily="18" charset="0"/>
                <a:cs typeface="Calibri" panose="020F0502020204030204" pitchFamily="34" charset="0"/>
              </a:rPr>
              <a:t>Trzecia kategoria dotyczy zarządzania aktywami kryptograficznymi i systemami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blockchain</a:t>
            </a:r>
            <a:r>
              <a:rPr lang="pl-PL" sz="1100" dirty="0">
                <a:effectLst/>
                <a:latin typeface="Calibri" panose="020F0502020204030204" pitchFamily="34" charset="0"/>
                <a:ea typeface="Times New Roman" panose="02020603050405020304" pitchFamily="18" charset="0"/>
                <a:cs typeface="Calibri" panose="020F0502020204030204" pitchFamily="34" charset="0"/>
              </a:rPr>
              <a:t>:</a:t>
            </a:r>
          </a:p>
        </p:txBody>
      </p:sp>
      <p:sp>
        <p:nvSpPr>
          <p:cNvPr id="121" name="Text Placeholder 17">
            <a:extLst>
              <a:ext uri="{FF2B5EF4-FFF2-40B4-BE49-F238E27FC236}">
                <a16:creationId xmlns:a16="http://schemas.microsoft.com/office/drawing/2014/main" id="{C17F3633-FF31-49CC-4EBD-BE6015C84435}"/>
              </a:ext>
            </a:extLst>
          </p:cNvPr>
          <p:cNvSpPr txBox="1">
            <a:spLocks/>
          </p:cNvSpPr>
          <p:nvPr/>
        </p:nvSpPr>
        <p:spPr>
          <a:xfrm>
            <a:off x="2208556" y="5716260"/>
            <a:ext cx="4573019" cy="256627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b="1" dirty="0">
                <a:solidFill>
                  <a:srgbClr val="F79037"/>
                </a:solidFill>
                <a:effectLst/>
                <a:ea typeface="Times New Roman" panose="02020603050405020304" pitchFamily="18" charset="0"/>
              </a:rPr>
              <a:t>Uregulowana zgodność z AML/CTF</a:t>
            </a:r>
          </a:p>
          <a:p>
            <a:pPr algn="just"/>
            <a:r>
              <a:rPr lang="pl-PL" dirty="0">
                <a:solidFill>
                  <a:schemeClr val="tx1"/>
                </a:solidFill>
                <a:effectLst/>
                <a:ea typeface="Times New Roman" panose="02020603050405020304" pitchFamily="18" charset="0"/>
              </a:rPr>
              <a:t>Wymóg zgodności z krajowymi i/lub międzynarodowymi przepisami dotyczącymi zwalczania prania pieniędzy i finansowania terroryzmu.</a:t>
            </a:r>
          </a:p>
          <a:p>
            <a:pPr algn="just"/>
            <a:r>
              <a:rPr lang="en-US" dirty="0">
                <a:solidFill>
                  <a:schemeClr val="tx1"/>
                </a:solidFill>
                <a:effectLst/>
                <a:ea typeface="Times New Roman" panose="02020603050405020304" pitchFamily="18" charset="0"/>
              </a:rPr>
              <a:t> </a:t>
            </a:r>
            <a:endParaRPr lang="en-LB" dirty="0">
              <a:solidFill>
                <a:schemeClr val="tx1"/>
              </a:solidFill>
              <a:effectLst/>
              <a:ea typeface="Times New Roman" panose="02020603050405020304" pitchFamily="18" charset="0"/>
            </a:endParaRPr>
          </a:p>
          <a:p>
            <a:pPr algn="just"/>
            <a:r>
              <a:rPr lang="en-US" b="1" dirty="0" err="1">
                <a:solidFill>
                  <a:srgbClr val="F79037"/>
                </a:solidFill>
                <a:effectLst/>
                <a:ea typeface="Times New Roman" panose="02020603050405020304" pitchFamily="18" charset="0"/>
              </a:rPr>
              <a:t>Uregulowane</a:t>
            </a:r>
            <a:r>
              <a:rPr lang="en-US" b="1" dirty="0">
                <a:solidFill>
                  <a:srgbClr val="F79037"/>
                </a:solidFill>
                <a:effectLst/>
                <a:ea typeface="Times New Roman" panose="02020603050405020304" pitchFamily="18" charset="0"/>
              </a:rPr>
              <a:t> </a:t>
            </a:r>
            <a:r>
              <a:rPr lang="en-US" b="1" dirty="0" err="1">
                <a:solidFill>
                  <a:srgbClr val="F79037"/>
                </a:solidFill>
                <a:effectLst/>
                <a:ea typeface="Times New Roman" panose="02020603050405020304" pitchFamily="18" charset="0"/>
              </a:rPr>
              <a:t>wymagania</a:t>
            </a:r>
            <a:r>
              <a:rPr lang="en-US" b="1" dirty="0">
                <a:solidFill>
                  <a:srgbClr val="F79037"/>
                </a:solidFill>
                <a:effectLst/>
                <a:ea typeface="Times New Roman" panose="02020603050405020304" pitchFamily="18" charset="0"/>
              </a:rPr>
              <a:t> </a:t>
            </a:r>
            <a:r>
              <a:rPr lang="en-US" b="1" dirty="0" err="1">
                <a:solidFill>
                  <a:srgbClr val="F79037"/>
                </a:solidFill>
                <a:effectLst/>
                <a:ea typeface="Times New Roman" panose="02020603050405020304" pitchFamily="18" charset="0"/>
              </a:rPr>
              <a:t>dotyczące</a:t>
            </a:r>
            <a:r>
              <a:rPr lang="en-US" b="1" dirty="0">
                <a:solidFill>
                  <a:srgbClr val="F79037"/>
                </a:solidFill>
                <a:effectLst/>
                <a:ea typeface="Times New Roman" panose="02020603050405020304" pitchFamily="18" charset="0"/>
              </a:rPr>
              <a:t> KYC</a:t>
            </a:r>
          </a:p>
          <a:p>
            <a:pPr algn="just"/>
            <a:r>
              <a:rPr lang="pl-PL" dirty="0">
                <a:solidFill>
                  <a:schemeClr val="tx1"/>
                </a:solidFill>
                <a:effectLst/>
                <a:ea typeface="Times New Roman" panose="02020603050405020304" pitchFamily="18" charset="0"/>
              </a:rPr>
              <a:t>Regulacje dotyczące identyfikacji i weryfikacji (potencjalnych) klientów na podstawie danych osobowych.</a:t>
            </a:r>
          </a:p>
          <a:p>
            <a:pPr algn="just"/>
            <a:r>
              <a:rPr lang="en-US" dirty="0">
                <a:solidFill>
                  <a:schemeClr val="tx1"/>
                </a:solidFill>
                <a:effectLst/>
                <a:ea typeface="Times New Roman" panose="02020603050405020304" pitchFamily="18" charset="0"/>
              </a:rPr>
              <a:t> </a:t>
            </a:r>
            <a:endParaRPr lang="en-LB" dirty="0">
              <a:solidFill>
                <a:schemeClr val="tx1"/>
              </a:solidFill>
              <a:effectLst/>
              <a:ea typeface="Times New Roman" panose="02020603050405020304" pitchFamily="18" charset="0"/>
            </a:endParaRPr>
          </a:p>
          <a:p>
            <a:pPr algn="just"/>
            <a:r>
              <a:rPr lang="en-US" b="1" dirty="0" err="1">
                <a:solidFill>
                  <a:srgbClr val="F79037"/>
                </a:solidFill>
                <a:effectLst/>
                <a:ea typeface="Times New Roman" panose="02020603050405020304" pitchFamily="18" charset="0"/>
              </a:rPr>
              <a:t>Utworzone</a:t>
            </a:r>
            <a:r>
              <a:rPr lang="en-US" b="1" dirty="0">
                <a:solidFill>
                  <a:srgbClr val="F79037"/>
                </a:solidFill>
                <a:effectLst/>
                <a:ea typeface="Times New Roman" panose="02020603050405020304" pitchFamily="18" charset="0"/>
              </a:rPr>
              <a:t> </a:t>
            </a:r>
            <a:r>
              <a:rPr lang="en-US" b="1" dirty="0" err="1">
                <a:solidFill>
                  <a:srgbClr val="F79037"/>
                </a:solidFill>
                <a:effectLst/>
                <a:ea typeface="Times New Roman" panose="02020603050405020304" pitchFamily="18" charset="0"/>
              </a:rPr>
              <a:t>licencje</a:t>
            </a:r>
            <a:r>
              <a:rPr lang="en-US" b="1" dirty="0">
                <a:solidFill>
                  <a:srgbClr val="F79037"/>
                </a:solidFill>
                <a:effectLst/>
                <a:ea typeface="Times New Roman" panose="02020603050405020304" pitchFamily="18" charset="0"/>
              </a:rPr>
              <a:t> </a:t>
            </a:r>
          </a:p>
          <a:p>
            <a:pPr algn="just"/>
            <a:r>
              <a:rPr lang="pl-PL" dirty="0">
                <a:solidFill>
                  <a:schemeClr val="tx1"/>
                </a:solidFill>
                <a:effectLst/>
                <a:ea typeface="Times New Roman" panose="02020603050405020304" pitchFamily="18" charset="0"/>
              </a:rPr>
              <a:t>Istniejące licencje na świadczenie usług kryptograficznych lub zatwierdzenie jako dostawca usług kryptograficznych.</a:t>
            </a:r>
          </a:p>
          <a:p>
            <a:pPr algn="just"/>
            <a:r>
              <a:rPr lang="en-US" dirty="0">
                <a:solidFill>
                  <a:schemeClr val="tx1"/>
                </a:solidFill>
                <a:effectLst/>
                <a:ea typeface="Times New Roman" panose="02020603050405020304" pitchFamily="18" charset="0"/>
              </a:rPr>
              <a:t> </a:t>
            </a:r>
            <a:endParaRPr lang="en-LB" dirty="0">
              <a:solidFill>
                <a:schemeClr val="tx1"/>
              </a:solidFill>
              <a:effectLst/>
              <a:ea typeface="Times New Roman" panose="02020603050405020304" pitchFamily="18" charset="0"/>
            </a:endParaRPr>
          </a:p>
          <a:p>
            <a:pPr algn="just"/>
            <a:r>
              <a:rPr lang="pl-PL" b="1" dirty="0">
                <a:solidFill>
                  <a:srgbClr val="F79037"/>
                </a:solidFill>
                <a:effectLst/>
                <a:ea typeface="Times New Roman" panose="02020603050405020304" pitchFamily="18" charset="0"/>
              </a:rPr>
              <a:t>Uregulowane wymagania dotyczące bezpieczeństwa IT</a:t>
            </a:r>
          </a:p>
          <a:p>
            <a:pPr algn="just"/>
            <a:r>
              <a:rPr lang="pl-PL" dirty="0">
                <a:solidFill>
                  <a:schemeClr val="tx1"/>
                </a:solidFill>
                <a:effectLst/>
                <a:ea typeface="Times New Roman" panose="02020603050405020304" pitchFamily="18" charset="0"/>
              </a:rPr>
              <a:t>Wymagania dotyczące ochrony systemów informatycznych m.in. odpowiednie środki bezpieczeństwa.</a:t>
            </a:r>
          </a:p>
          <a:p>
            <a:pPr algn="just"/>
            <a:endParaRPr lang="en-LB" dirty="0">
              <a:solidFill>
                <a:schemeClr val="tx1"/>
              </a:solidFill>
              <a:effectLst/>
              <a:ea typeface="Times New Roman" panose="02020603050405020304" pitchFamily="18" charset="0"/>
            </a:endParaRPr>
          </a:p>
          <a:p>
            <a:endParaRPr lang="en-LB" dirty="0">
              <a:solidFill>
                <a:srgbClr val="000000"/>
              </a:solidFill>
              <a:cs typeface="+mn-cs"/>
            </a:endParaRPr>
          </a:p>
          <a:p>
            <a:r>
              <a:rPr lang="en-US" dirty="0">
                <a:solidFill>
                  <a:srgbClr val="000000"/>
                </a:solidFill>
              </a:rPr>
              <a:t> </a:t>
            </a:r>
          </a:p>
          <a:p>
            <a:endParaRPr lang="en-US" dirty="0">
              <a:solidFill>
                <a:srgbClr val="000000"/>
              </a:solidFill>
            </a:endParaRPr>
          </a:p>
        </p:txBody>
      </p:sp>
      <p:grpSp>
        <p:nvGrpSpPr>
          <p:cNvPr id="122" name="Group 121">
            <a:extLst>
              <a:ext uri="{FF2B5EF4-FFF2-40B4-BE49-F238E27FC236}">
                <a16:creationId xmlns:a16="http://schemas.microsoft.com/office/drawing/2014/main" id="{FC8AD225-5E50-BA1B-D97E-262002749B81}"/>
              </a:ext>
            </a:extLst>
          </p:cNvPr>
          <p:cNvGrpSpPr/>
          <p:nvPr/>
        </p:nvGrpSpPr>
        <p:grpSpPr>
          <a:xfrm>
            <a:off x="1216694" y="7075654"/>
            <a:ext cx="710502" cy="616242"/>
            <a:chOff x="-4712685" y="3328877"/>
            <a:chExt cx="3646852" cy="3163039"/>
          </a:xfrm>
          <a:solidFill>
            <a:srgbClr val="F79037"/>
          </a:solidFill>
        </p:grpSpPr>
        <p:sp>
          <p:nvSpPr>
            <p:cNvPr id="123" name="Freeform 122">
              <a:extLst>
                <a:ext uri="{FF2B5EF4-FFF2-40B4-BE49-F238E27FC236}">
                  <a16:creationId xmlns:a16="http://schemas.microsoft.com/office/drawing/2014/main" id="{8ACA7808-B7A2-CEFA-568C-3ED9D7AE8188}"/>
                </a:ext>
              </a:extLst>
            </p:cNvPr>
            <p:cNvSpPr/>
            <p:nvPr/>
          </p:nvSpPr>
          <p:spPr>
            <a:xfrm>
              <a:off x="-2751053" y="3630243"/>
              <a:ext cx="1336624" cy="1338322"/>
            </a:xfrm>
            <a:custGeom>
              <a:avLst/>
              <a:gdLst>
                <a:gd name="connsiteX0" fmla="*/ 1238337 w 1336624"/>
                <a:gd name="connsiteY0" fmla="*/ 313636 h 1338322"/>
                <a:gd name="connsiteX1" fmla="*/ 1233578 w 1336624"/>
                <a:gd name="connsiteY1" fmla="*/ 332675 h 1338322"/>
                <a:gd name="connsiteX2" fmla="*/ 1304959 w 1336624"/>
                <a:gd name="connsiteY2" fmla="*/ 506885 h 1338322"/>
                <a:gd name="connsiteX3" fmla="*/ 1318283 w 1336624"/>
                <a:gd name="connsiteY3" fmla="*/ 576379 h 1338322"/>
                <a:gd name="connsiteX4" fmla="*/ 1318283 w 1336624"/>
                <a:gd name="connsiteY4" fmla="*/ 762012 h 1338322"/>
                <a:gd name="connsiteX5" fmla="*/ 1305911 w 1336624"/>
                <a:gd name="connsiteY5" fmla="*/ 831506 h 1338322"/>
                <a:gd name="connsiteX6" fmla="*/ 1233578 w 1336624"/>
                <a:gd name="connsiteY6" fmla="*/ 1005716 h 1338322"/>
                <a:gd name="connsiteX7" fmla="*/ 1196460 w 1336624"/>
                <a:gd name="connsiteY7" fmla="*/ 1062834 h 1338322"/>
                <a:gd name="connsiteX8" fmla="*/ 1061312 w 1336624"/>
                <a:gd name="connsiteY8" fmla="*/ 1201821 h 1338322"/>
                <a:gd name="connsiteX9" fmla="*/ 1009918 w 1336624"/>
                <a:gd name="connsiteY9" fmla="*/ 1237044 h 1338322"/>
                <a:gd name="connsiteX10" fmla="*/ 826231 w 1336624"/>
                <a:gd name="connsiteY10" fmla="*/ 1315105 h 1338322"/>
                <a:gd name="connsiteX11" fmla="*/ 767223 w 1336624"/>
                <a:gd name="connsiteY11" fmla="*/ 1326528 h 1338322"/>
                <a:gd name="connsiteX12" fmla="*/ 568308 w 1336624"/>
                <a:gd name="connsiteY12" fmla="*/ 1325576 h 1338322"/>
                <a:gd name="connsiteX13" fmla="*/ 508348 w 1336624"/>
                <a:gd name="connsiteY13" fmla="*/ 1312249 h 1338322"/>
                <a:gd name="connsiteX14" fmla="*/ 326564 w 1336624"/>
                <a:gd name="connsiteY14" fmla="*/ 1237044 h 1338322"/>
                <a:gd name="connsiteX15" fmla="*/ 274218 w 1336624"/>
                <a:gd name="connsiteY15" fmla="*/ 1202773 h 1338322"/>
                <a:gd name="connsiteX16" fmla="*/ 132408 w 1336624"/>
                <a:gd name="connsiteY16" fmla="*/ 1061882 h 1338322"/>
                <a:gd name="connsiteX17" fmla="*/ 99097 w 1336624"/>
                <a:gd name="connsiteY17" fmla="*/ 1012379 h 1338322"/>
                <a:gd name="connsiteX18" fmla="*/ 21054 w 1336624"/>
                <a:gd name="connsiteY18" fmla="*/ 825794 h 1338322"/>
                <a:gd name="connsiteX19" fmla="*/ 10585 w 1336624"/>
                <a:gd name="connsiteY19" fmla="*/ 769628 h 1338322"/>
                <a:gd name="connsiteX20" fmla="*/ 10585 w 1336624"/>
                <a:gd name="connsiteY20" fmla="*/ 567811 h 1338322"/>
                <a:gd name="connsiteX21" fmla="*/ 22957 w 1336624"/>
                <a:gd name="connsiteY21" fmla="*/ 509741 h 1338322"/>
                <a:gd name="connsiteX22" fmla="*/ 99097 w 1336624"/>
                <a:gd name="connsiteY22" fmla="*/ 325060 h 1338322"/>
                <a:gd name="connsiteX23" fmla="*/ 135263 w 1336624"/>
                <a:gd name="connsiteY23" fmla="*/ 274605 h 1338322"/>
                <a:gd name="connsiteX24" fmla="*/ 274218 w 1336624"/>
                <a:gd name="connsiteY24" fmla="*/ 138474 h 1338322"/>
                <a:gd name="connsiteX25" fmla="*/ 328468 w 1336624"/>
                <a:gd name="connsiteY25" fmla="*/ 102300 h 1338322"/>
                <a:gd name="connsiteX26" fmla="*/ 505492 w 1336624"/>
                <a:gd name="connsiteY26" fmla="*/ 28998 h 1338322"/>
                <a:gd name="connsiteX27" fmla="*/ 573066 w 1336624"/>
                <a:gd name="connsiteY27" fmla="*/ 16623 h 1338322"/>
                <a:gd name="connsiteX28" fmla="*/ 761512 w 1336624"/>
                <a:gd name="connsiteY28" fmla="*/ 16623 h 1338322"/>
                <a:gd name="connsiteX29" fmla="*/ 829086 w 1336624"/>
                <a:gd name="connsiteY29" fmla="*/ 28998 h 1338322"/>
                <a:gd name="connsiteX30" fmla="*/ 1006111 w 1336624"/>
                <a:gd name="connsiteY30" fmla="*/ 101348 h 1338322"/>
                <a:gd name="connsiteX31" fmla="*/ 1060360 w 1336624"/>
                <a:gd name="connsiteY31" fmla="*/ 137522 h 1338322"/>
                <a:gd name="connsiteX32" fmla="*/ 1199315 w 1336624"/>
                <a:gd name="connsiteY32" fmla="*/ 273654 h 1338322"/>
                <a:gd name="connsiteX33" fmla="*/ 1238337 w 1336624"/>
                <a:gd name="connsiteY33" fmla="*/ 313636 h 1338322"/>
                <a:gd name="connsiteX34" fmla="*/ 666337 w 1336624"/>
                <a:gd name="connsiteY34" fmla="*/ 1156126 h 1338322"/>
                <a:gd name="connsiteX35" fmla="*/ 1152680 w 1336624"/>
                <a:gd name="connsiteY35" fmla="*/ 673479 h 1338322"/>
                <a:gd name="connsiteX36" fmla="*/ 670145 w 1336624"/>
                <a:gd name="connsiteY36" fmla="*/ 183217 h 1338322"/>
                <a:gd name="connsiteX37" fmla="*/ 181899 w 1336624"/>
                <a:gd name="connsiteY37" fmla="*/ 667768 h 1338322"/>
                <a:gd name="connsiteX38" fmla="*/ 666337 w 1336624"/>
                <a:gd name="connsiteY38" fmla="*/ 1156126 h 133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36624" h="1338322">
                  <a:moveTo>
                    <a:pt x="1238337" y="313636"/>
                  </a:moveTo>
                  <a:cubicBezTo>
                    <a:pt x="1237385" y="318396"/>
                    <a:pt x="1235481" y="326012"/>
                    <a:pt x="1233578" y="332675"/>
                  </a:cubicBezTo>
                  <a:cubicBezTo>
                    <a:pt x="1216446" y="405025"/>
                    <a:pt x="1243096" y="467855"/>
                    <a:pt x="1304959" y="506885"/>
                  </a:cubicBezTo>
                  <a:cubicBezTo>
                    <a:pt x="1343029" y="530684"/>
                    <a:pt x="1344932" y="539252"/>
                    <a:pt x="1318283" y="576379"/>
                  </a:cubicBezTo>
                  <a:cubicBezTo>
                    <a:pt x="1276407" y="634449"/>
                    <a:pt x="1276407" y="702990"/>
                    <a:pt x="1318283" y="762012"/>
                  </a:cubicBezTo>
                  <a:cubicBezTo>
                    <a:pt x="1344932" y="800091"/>
                    <a:pt x="1343981" y="808659"/>
                    <a:pt x="1305911" y="831506"/>
                  </a:cubicBezTo>
                  <a:cubicBezTo>
                    <a:pt x="1243096" y="870536"/>
                    <a:pt x="1216446" y="934318"/>
                    <a:pt x="1233578" y="1005716"/>
                  </a:cubicBezTo>
                  <a:cubicBezTo>
                    <a:pt x="1243096" y="1047602"/>
                    <a:pt x="1238337" y="1055218"/>
                    <a:pt x="1196460" y="1062834"/>
                  </a:cubicBezTo>
                  <a:cubicBezTo>
                    <a:pt x="1118417" y="1077113"/>
                    <a:pt x="1073685" y="1122808"/>
                    <a:pt x="1061312" y="1201821"/>
                  </a:cubicBezTo>
                  <a:cubicBezTo>
                    <a:pt x="1055602" y="1236092"/>
                    <a:pt x="1044181" y="1243707"/>
                    <a:pt x="1009918" y="1237044"/>
                  </a:cubicBezTo>
                  <a:cubicBezTo>
                    <a:pt x="924261" y="1218956"/>
                    <a:pt x="872866" y="1240851"/>
                    <a:pt x="826231" y="1315105"/>
                  </a:cubicBezTo>
                  <a:cubicBezTo>
                    <a:pt x="810051" y="1341760"/>
                    <a:pt x="791968" y="1343664"/>
                    <a:pt x="767223" y="1326528"/>
                  </a:cubicBezTo>
                  <a:cubicBezTo>
                    <a:pt x="696793" y="1276074"/>
                    <a:pt x="637785" y="1276074"/>
                    <a:pt x="568308" y="1325576"/>
                  </a:cubicBezTo>
                  <a:cubicBezTo>
                    <a:pt x="540707" y="1345568"/>
                    <a:pt x="527383" y="1342712"/>
                    <a:pt x="508348" y="1312249"/>
                  </a:cubicBezTo>
                  <a:cubicBezTo>
                    <a:pt x="463616" y="1241803"/>
                    <a:pt x="409366" y="1218956"/>
                    <a:pt x="326564" y="1237044"/>
                  </a:cubicBezTo>
                  <a:cubicBezTo>
                    <a:pt x="297060" y="1243707"/>
                    <a:pt x="279929" y="1237044"/>
                    <a:pt x="274218" y="1202773"/>
                  </a:cubicBezTo>
                  <a:cubicBezTo>
                    <a:pt x="260894" y="1118048"/>
                    <a:pt x="219017" y="1077113"/>
                    <a:pt x="132408" y="1061882"/>
                  </a:cubicBezTo>
                  <a:cubicBezTo>
                    <a:pt x="101952" y="1056170"/>
                    <a:pt x="92435" y="1040938"/>
                    <a:pt x="99097" y="1012379"/>
                  </a:cubicBezTo>
                  <a:cubicBezTo>
                    <a:pt x="117180" y="921943"/>
                    <a:pt x="99097" y="878152"/>
                    <a:pt x="21054" y="825794"/>
                  </a:cubicBezTo>
                  <a:cubicBezTo>
                    <a:pt x="-2740" y="809611"/>
                    <a:pt x="-5595" y="793427"/>
                    <a:pt x="10585" y="769628"/>
                  </a:cubicBezTo>
                  <a:cubicBezTo>
                    <a:pt x="62931" y="694423"/>
                    <a:pt x="62931" y="641113"/>
                    <a:pt x="10585" y="567811"/>
                  </a:cubicBezTo>
                  <a:cubicBezTo>
                    <a:pt x="-7499" y="542108"/>
                    <a:pt x="-1788" y="525925"/>
                    <a:pt x="22957" y="509741"/>
                  </a:cubicBezTo>
                  <a:cubicBezTo>
                    <a:pt x="96242" y="464047"/>
                    <a:pt x="117180" y="411689"/>
                    <a:pt x="99097" y="325060"/>
                  </a:cubicBezTo>
                  <a:cubicBezTo>
                    <a:pt x="92435" y="291741"/>
                    <a:pt x="101000" y="280317"/>
                    <a:pt x="135263" y="274605"/>
                  </a:cubicBezTo>
                  <a:cubicBezTo>
                    <a:pt x="212355" y="262230"/>
                    <a:pt x="258990" y="216536"/>
                    <a:pt x="274218" y="138474"/>
                  </a:cubicBezTo>
                  <a:cubicBezTo>
                    <a:pt x="281832" y="98492"/>
                    <a:pt x="289446" y="92780"/>
                    <a:pt x="328468" y="102300"/>
                  </a:cubicBezTo>
                  <a:cubicBezTo>
                    <a:pt x="402704" y="119435"/>
                    <a:pt x="465519" y="93732"/>
                    <a:pt x="505492" y="28998"/>
                  </a:cubicBezTo>
                  <a:cubicBezTo>
                    <a:pt x="527383" y="-6225"/>
                    <a:pt x="537852" y="-8129"/>
                    <a:pt x="573066" y="16623"/>
                  </a:cubicBezTo>
                  <a:cubicBezTo>
                    <a:pt x="633026" y="59461"/>
                    <a:pt x="701552" y="59461"/>
                    <a:pt x="761512" y="16623"/>
                  </a:cubicBezTo>
                  <a:cubicBezTo>
                    <a:pt x="796727" y="-8129"/>
                    <a:pt x="806244" y="-6225"/>
                    <a:pt x="829086" y="28998"/>
                  </a:cubicBezTo>
                  <a:cubicBezTo>
                    <a:pt x="869059" y="93732"/>
                    <a:pt x="931875" y="119435"/>
                    <a:pt x="1006111" y="101348"/>
                  </a:cubicBezTo>
                  <a:cubicBezTo>
                    <a:pt x="1045132" y="91828"/>
                    <a:pt x="1053698" y="97540"/>
                    <a:pt x="1060360" y="137522"/>
                  </a:cubicBezTo>
                  <a:cubicBezTo>
                    <a:pt x="1072733" y="213680"/>
                    <a:pt x="1122224" y="263182"/>
                    <a:pt x="1199315" y="273654"/>
                  </a:cubicBezTo>
                  <a:cubicBezTo>
                    <a:pt x="1222157" y="279365"/>
                    <a:pt x="1238337" y="286029"/>
                    <a:pt x="1238337" y="313636"/>
                  </a:cubicBezTo>
                  <a:close/>
                  <a:moveTo>
                    <a:pt x="666337" y="1156126"/>
                  </a:moveTo>
                  <a:cubicBezTo>
                    <a:pt x="933778" y="1157078"/>
                    <a:pt x="1151728" y="940982"/>
                    <a:pt x="1152680" y="673479"/>
                  </a:cubicBezTo>
                  <a:cubicBezTo>
                    <a:pt x="1153631" y="403121"/>
                    <a:pt x="938537" y="184169"/>
                    <a:pt x="670145" y="183217"/>
                  </a:cubicBezTo>
                  <a:cubicBezTo>
                    <a:pt x="399849" y="182265"/>
                    <a:pt x="182851" y="397409"/>
                    <a:pt x="181899" y="667768"/>
                  </a:cubicBezTo>
                  <a:cubicBezTo>
                    <a:pt x="179996" y="937174"/>
                    <a:pt x="396042" y="1155174"/>
                    <a:pt x="666337" y="1156126"/>
                  </a:cubicBezTo>
                  <a:close/>
                </a:path>
              </a:pathLst>
            </a:custGeom>
            <a:solidFill>
              <a:srgbClr val="DD147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24" name="Graphic 2">
              <a:extLst>
                <a:ext uri="{FF2B5EF4-FFF2-40B4-BE49-F238E27FC236}">
                  <a16:creationId xmlns:a16="http://schemas.microsoft.com/office/drawing/2014/main" id="{940B468D-064B-1F71-86EA-25C43256B929}"/>
                </a:ext>
              </a:extLst>
            </p:cNvPr>
            <p:cNvGrpSpPr/>
            <p:nvPr/>
          </p:nvGrpSpPr>
          <p:grpSpPr>
            <a:xfrm>
              <a:off x="-4712685" y="3328877"/>
              <a:ext cx="3646852" cy="3163039"/>
              <a:chOff x="3595127" y="1330866"/>
              <a:chExt cx="3646852" cy="3163039"/>
            </a:xfrm>
            <a:grpFill/>
          </p:grpSpPr>
          <p:sp>
            <p:nvSpPr>
              <p:cNvPr id="125" name="Freeform 124">
                <a:extLst>
                  <a:ext uri="{FF2B5EF4-FFF2-40B4-BE49-F238E27FC236}">
                    <a16:creationId xmlns:a16="http://schemas.microsoft.com/office/drawing/2014/main" id="{76A50467-DBFF-CC70-DD45-7AFB53AE23D0}"/>
                  </a:ext>
                </a:extLst>
              </p:cNvPr>
              <p:cNvSpPr/>
              <p:nvPr/>
            </p:nvSpPr>
            <p:spPr>
              <a:xfrm>
                <a:off x="3595127" y="1330866"/>
                <a:ext cx="3646852" cy="3163039"/>
              </a:xfrm>
              <a:custGeom>
                <a:avLst/>
                <a:gdLst>
                  <a:gd name="connsiteX0" fmla="*/ 0 w 3646852"/>
                  <a:gd name="connsiteY0" fmla="*/ 263695 h 3163039"/>
                  <a:gd name="connsiteX1" fmla="*/ 3807 w 3646852"/>
                  <a:gd name="connsiteY1" fmla="*/ 254175 h 3163039"/>
                  <a:gd name="connsiteX2" fmla="*/ 339773 w 3646852"/>
                  <a:gd name="connsiteY2" fmla="*/ 0 h 3163039"/>
                  <a:gd name="connsiteX3" fmla="*/ 3324449 w 3646852"/>
                  <a:gd name="connsiteY3" fmla="*/ 0 h 3163039"/>
                  <a:gd name="connsiteX4" fmla="*/ 3635670 w 3646852"/>
                  <a:gd name="connsiteY4" fmla="*/ 225616 h 3163039"/>
                  <a:gd name="connsiteX5" fmla="*/ 3646139 w 3646852"/>
                  <a:gd name="connsiteY5" fmla="*/ 313197 h 3163039"/>
                  <a:gd name="connsiteX6" fmla="*/ 3646139 w 3646852"/>
                  <a:gd name="connsiteY6" fmla="*/ 2483680 h 3163039"/>
                  <a:gd name="connsiteX7" fmla="*/ 3331111 w 3646852"/>
                  <a:gd name="connsiteY7" fmla="*/ 2798781 h 3163039"/>
                  <a:gd name="connsiteX8" fmla="*/ 2782905 w 3646852"/>
                  <a:gd name="connsiteY8" fmla="*/ 2798781 h 3163039"/>
                  <a:gd name="connsiteX9" fmla="*/ 2734366 w 3646852"/>
                  <a:gd name="connsiteY9" fmla="*/ 2798781 h 3163039"/>
                  <a:gd name="connsiteX10" fmla="*/ 2734366 w 3646852"/>
                  <a:gd name="connsiteY10" fmla="*/ 2834004 h 3163039"/>
                  <a:gd name="connsiteX11" fmla="*/ 2734366 w 3646852"/>
                  <a:gd name="connsiteY11" fmla="*/ 3087227 h 3163039"/>
                  <a:gd name="connsiteX12" fmla="*/ 2694393 w 3646852"/>
                  <a:gd name="connsiteY12" fmla="*/ 3158625 h 3163039"/>
                  <a:gd name="connsiteX13" fmla="*/ 2619205 w 3646852"/>
                  <a:gd name="connsiteY13" fmla="*/ 3132922 h 3163039"/>
                  <a:gd name="connsiteX14" fmla="*/ 2432663 w 3646852"/>
                  <a:gd name="connsiteY14" fmla="*/ 2942528 h 3163039"/>
                  <a:gd name="connsiteX15" fmla="*/ 2261348 w 3646852"/>
                  <a:gd name="connsiteY15" fmla="*/ 3114834 h 3163039"/>
                  <a:gd name="connsiteX16" fmla="*/ 2233748 w 3646852"/>
                  <a:gd name="connsiteY16" fmla="*/ 3142441 h 3163039"/>
                  <a:gd name="connsiteX17" fmla="*/ 2165222 w 3646852"/>
                  <a:gd name="connsiteY17" fmla="*/ 3157673 h 3163039"/>
                  <a:gd name="connsiteX18" fmla="*/ 2128104 w 3646852"/>
                  <a:gd name="connsiteY18" fmla="*/ 3098651 h 3163039"/>
                  <a:gd name="connsiteX19" fmla="*/ 2128104 w 3646852"/>
                  <a:gd name="connsiteY19" fmla="*/ 2841620 h 3163039"/>
                  <a:gd name="connsiteX20" fmla="*/ 2128104 w 3646852"/>
                  <a:gd name="connsiteY20" fmla="*/ 2797829 h 3163039"/>
                  <a:gd name="connsiteX21" fmla="*/ 2079565 w 3646852"/>
                  <a:gd name="connsiteY21" fmla="*/ 2797829 h 3163039"/>
                  <a:gd name="connsiteX22" fmla="*/ 370229 w 3646852"/>
                  <a:gd name="connsiteY22" fmla="*/ 2799733 h 3163039"/>
                  <a:gd name="connsiteX23" fmla="*/ 0 w 3646852"/>
                  <a:gd name="connsiteY23" fmla="*/ 2536039 h 3163039"/>
                  <a:gd name="connsiteX24" fmla="*/ 0 w 3646852"/>
                  <a:gd name="connsiteY24" fmla="*/ 263695 h 3163039"/>
                  <a:gd name="connsiteX25" fmla="*/ 2129056 w 3646852"/>
                  <a:gd name="connsiteY25" fmla="*/ 2677882 h 3163039"/>
                  <a:gd name="connsiteX26" fmla="*/ 2129056 w 3646852"/>
                  <a:gd name="connsiteY26" fmla="*/ 2628379 h 3163039"/>
                  <a:gd name="connsiteX27" fmla="*/ 2128104 w 3646852"/>
                  <a:gd name="connsiteY27" fmla="*/ 1937252 h 3163039"/>
                  <a:gd name="connsiteX28" fmla="*/ 2103358 w 3646852"/>
                  <a:gd name="connsiteY28" fmla="*/ 1588832 h 3163039"/>
                  <a:gd name="connsiteX29" fmla="*/ 2058626 w 3646852"/>
                  <a:gd name="connsiteY29" fmla="*/ 1546946 h 3163039"/>
                  <a:gd name="connsiteX30" fmla="*/ 1928237 w 3646852"/>
                  <a:gd name="connsiteY30" fmla="*/ 1352744 h 3163039"/>
                  <a:gd name="connsiteX31" fmla="*/ 1904444 w 3646852"/>
                  <a:gd name="connsiteY31" fmla="*/ 1294674 h 3163039"/>
                  <a:gd name="connsiteX32" fmla="*/ 1859711 w 3646852"/>
                  <a:gd name="connsiteY32" fmla="*/ 1065250 h 3163039"/>
                  <a:gd name="connsiteX33" fmla="*/ 1858760 w 3646852"/>
                  <a:gd name="connsiteY33" fmla="*/ 1002421 h 3163039"/>
                  <a:gd name="connsiteX34" fmla="*/ 1905395 w 3646852"/>
                  <a:gd name="connsiteY34" fmla="*/ 772997 h 3163039"/>
                  <a:gd name="connsiteX35" fmla="*/ 1929189 w 3646852"/>
                  <a:gd name="connsiteY35" fmla="*/ 717783 h 3163039"/>
                  <a:gd name="connsiteX36" fmla="*/ 2063385 w 3646852"/>
                  <a:gd name="connsiteY36" fmla="*/ 519774 h 3163039"/>
                  <a:gd name="connsiteX37" fmla="*/ 2102407 w 3646852"/>
                  <a:gd name="connsiteY37" fmla="*/ 481695 h 3163039"/>
                  <a:gd name="connsiteX38" fmla="*/ 2299418 w 3646852"/>
                  <a:gd name="connsiteY38" fmla="*/ 347468 h 3163039"/>
                  <a:gd name="connsiteX39" fmla="*/ 2354619 w 3646852"/>
                  <a:gd name="connsiteY39" fmla="*/ 323669 h 3163039"/>
                  <a:gd name="connsiteX40" fmla="*/ 2583990 w 3646852"/>
                  <a:gd name="connsiteY40" fmla="*/ 277022 h 3163039"/>
                  <a:gd name="connsiteX41" fmla="*/ 2646805 w 3646852"/>
                  <a:gd name="connsiteY41" fmla="*/ 277974 h 3163039"/>
                  <a:gd name="connsiteX42" fmla="*/ 2876176 w 3646852"/>
                  <a:gd name="connsiteY42" fmla="*/ 323669 h 3163039"/>
                  <a:gd name="connsiteX43" fmla="*/ 2935184 w 3646852"/>
                  <a:gd name="connsiteY43" fmla="*/ 347468 h 3163039"/>
                  <a:gd name="connsiteX44" fmla="*/ 3129341 w 3646852"/>
                  <a:gd name="connsiteY44" fmla="*/ 477887 h 3163039"/>
                  <a:gd name="connsiteX45" fmla="*/ 3171217 w 3646852"/>
                  <a:gd name="connsiteY45" fmla="*/ 520726 h 3163039"/>
                  <a:gd name="connsiteX46" fmla="*/ 3302558 w 3646852"/>
                  <a:gd name="connsiteY46" fmla="*/ 716831 h 3163039"/>
                  <a:gd name="connsiteX47" fmla="*/ 3325400 w 3646852"/>
                  <a:gd name="connsiteY47" fmla="*/ 772997 h 3163039"/>
                  <a:gd name="connsiteX48" fmla="*/ 3371084 w 3646852"/>
                  <a:gd name="connsiteY48" fmla="*/ 1004325 h 3163039"/>
                  <a:gd name="connsiteX49" fmla="*/ 3372036 w 3646852"/>
                  <a:gd name="connsiteY49" fmla="*/ 1064298 h 3163039"/>
                  <a:gd name="connsiteX50" fmla="*/ 3324449 w 3646852"/>
                  <a:gd name="connsiteY50" fmla="*/ 1295626 h 3163039"/>
                  <a:gd name="connsiteX51" fmla="*/ 3301606 w 3646852"/>
                  <a:gd name="connsiteY51" fmla="*/ 1348936 h 3163039"/>
                  <a:gd name="connsiteX52" fmla="*/ 3169314 w 3646852"/>
                  <a:gd name="connsiteY52" fmla="*/ 1547897 h 3163039"/>
                  <a:gd name="connsiteX53" fmla="*/ 3135051 w 3646852"/>
                  <a:gd name="connsiteY53" fmla="*/ 1567889 h 3163039"/>
                  <a:gd name="connsiteX54" fmla="*/ 3102692 w 3646852"/>
                  <a:gd name="connsiteY54" fmla="*/ 1700212 h 3163039"/>
                  <a:gd name="connsiteX55" fmla="*/ 3100788 w 3646852"/>
                  <a:gd name="connsiteY55" fmla="*/ 2444650 h 3163039"/>
                  <a:gd name="connsiteX56" fmla="*/ 3100788 w 3646852"/>
                  <a:gd name="connsiteY56" fmla="*/ 2465593 h 3163039"/>
                  <a:gd name="connsiteX57" fmla="*/ 3065574 w 3646852"/>
                  <a:gd name="connsiteY57" fmla="*/ 2547462 h 3163039"/>
                  <a:gd name="connsiteX58" fmla="*/ 2976109 w 3646852"/>
                  <a:gd name="connsiteY58" fmla="*/ 2515095 h 3163039"/>
                  <a:gd name="connsiteX59" fmla="*/ 2800037 w 3646852"/>
                  <a:gd name="connsiteY59" fmla="*/ 2338030 h 3163039"/>
                  <a:gd name="connsiteX60" fmla="*/ 2735318 w 3646852"/>
                  <a:gd name="connsiteY60" fmla="*/ 2467497 h 3163039"/>
                  <a:gd name="connsiteX61" fmla="*/ 2736269 w 3646852"/>
                  <a:gd name="connsiteY61" fmla="*/ 2674074 h 3163039"/>
                  <a:gd name="connsiteX62" fmla="*/ 2772436 w 3646852"/>
                  <a:gd name="connsiteY62" fmla="*/ 2675978 h 3163039"/>
                  <a:gd name="connsiteX63" fmla="*/ 3324449 w 3646852"/>
                  <a:gd name="connsiteY63" fmla="*/ 2675978 h 3163039"/>
                  <a:gd name="connsiteX64" fmla="*/ 3527170 w 3646852"/>
                  <a:gd name="connsiteY64" fmla="*/ 2471305 h 3163039"/>
                  <a:gd name="connsiteX65" fmla="*/ 3527170 w 3646852"/>
                  <a:gd name="connsiteY65" fmla="*/ 322717 h 3163039"/>
                  <a:gd name="connsiteX66" fmla="*/ 3322545 w 3646852"/>
                  <a:gd name="connsiteY66" fmla="*/ 119948 h 3163039"/>
                  <a:gd name="connsiteX67" fmla="*/ 326449 w 3646852"/>
                  <a:gd name="connsiteY67" fmla="*/ 119948 h 3163039"/>
                  <a:gd name="connsiteX68" fmla="*/ 120872 w 3646852"/>
                  <a:gd name="connsiteY68" fmla="*/ 324621 h 3163039"/>
                  <a:gd name="connsiteX69" fmla="*/ 120872 w 3646852"/>
                  <a:gd name="connsiteY69" fmla="*/ 2470353 h 3163039"/>
                  <a:gd name="connsiteX70" fmla="*/ 325497 w 3646852"/>
                  <a:gd name="connsiteY70" fmla="*/ 2675978 h 3163039"/>
                  <a:gd name="connsiteX71" fmla="*/ 2085275 w 3646852"/>
                  <a:gd name="connsiteY71" fmla="*/ 2675978 h 3163039"/>
                  <a:gd name="connsiteX72" fmla="*/ 2129056 w 3646852"/>
                  <a:gd name="connsiteY72" fmla="*/ 2677882 h 3163039"/>
                  <a:gd name="connsiteX73" fmla="*/ 3185494 w 3646852"/>
                  <a:gd name="connsiteY73" fmla="*/ 678752 h 3163039"/>
                  <a:gd name="connsiteX74" fmla="*/ 3146472 w 3646852"/>
                  <a:gd name="connsiteY74" fmla="*/ 640673 h 3163039"/>
                  <a:gd name="connsiteX75" fmla="*/ 3007517 w 3646852"/>
                  <a:gd name="connsiteY75" fmla="*/ 504542 h 3163039"/>
                  <a:gd name="connsiteX76" fmla="*/ 2953268 w 3646852"/>
                  <a:gd name="connsiteY76" fmla="*/ 468368 h 3163039"/>
                  <a:gd name="connsiteX77" fmla="*/ 2776243 w 3646852"/>
                  <a:gd name="connsiteY77" fmla="*/ 396018 h 3163039"/>
                  <a:gd name="connsiteX78" fmla="*/ 2708669 w 3646852"/>
                  <a:gd name="connsiteY78" fmla="*/ 383642 h 3163039"/>
                  <a:gd name="connsiteX79" fmla="*/ 2520223 w 3646852"/>
                  <a:gd name="connsiteY79" fmla="*/ 383642 h 3163039"/>
                  <a:gd name="connsiteX80" fmla="*/ 2452649 w 3646852"/>
                  <a:gd name="connsiteY80" fmla="*/ 396018 h 3163039"/>
                  <a:gd name="connsiteX81" fmla="*/ 2275624 w 3646852"/>
                  <a:gd name="connsiteY81" fmla="*/ 469319 h 3163039"/>
                  <a:gd name="connsiteX82" fmla="*/ 2221375 w 3646852"/>
                  <a:gd name="connsiteY82" fmla="*/ 505494 h 3163039"/>
                  <a:gd name="connsiteX83" fmla="*/ 2082420 w 3646852"/>
                  <a:gd name="connsiteY83" fmla="*/ 641625 h 3163039"/>
                  <a:gd name="connsiteX84" fmla="*/ 2046254 w 3646852"/>
                  <a:gd name="connsiteY84" fmla="*/ 692080 h 3163039"/>
                  <a:gd name="connsiteX85" fmla="*/ 1970114 w 3646852"/>
                  <a:gd name="connsiteY85" fmla="*/ 876761 h 3163039"/>
                  <a:gd name="connsiteX86" fmla="*/ 1957741 w 3646852"/>
                  <a:gd name="connsiteY86" fmla="*/ 934831 h 3163039"/>
                  <a:gd name="connsiteX87" fmla="*/ 1957741 w 3646852"/>
                  <a:gd name="connsiteY87" fmla="*/ 1136648 h 3163039"/>
                  <a:gd name="connsiteX88" fmla="*/ 1968211 w 3646852"/>
                  <a:gd name="connsiteY88" fmla="*/ 1192814 h 3163039"/>
                  <a:gd name="connsiteX89" fmla="*/ 2046254 w 3646852"/>
                  <a:gd name="connsiteY89" fmla="*/ 1379399 h 3163039"/>
                  <a:gd name="connsiteX90" fmla="*/ 2079565 w 3646852"/>
                  <a:gd name="connsiteY90" fmla="*/ 1428902 h 3163039"/>
                  <a:gd name="connsiteX91" fmla="*/ 2221375 w 3646852"/>
                  <a:gd name="connsiteY91" fmla="*/ 1569793 h 3163039"/>
                  <a:gd name="connsiteX92" fmla="*/ 2273721 w 3646852"/>
                  <a:gd name="connsiteY92" fmla="*/ 1604063 h 3163039"/>
                  <a:gd name="connsiteX93" fmla="*/ 2455504 w 3646852"/>
                  <a:gd name="connsiteY93" fmla="*/ 1679269 h 3163039"/>
                  <a:gd name="connsiteX94" fmla="*/ 2515465 w 3646852"/>
                  <a:gd name="connsiteY94" fmla="*/ 1692596 h 3163039"/>
                  <a:gd name="connsiteX95" fmla="*/ 2714379 w 3646852"/>
                  <a:gd name="connsiteY95" fmla="*/ 1693548 h 3163039"/>
                  <a:gd name="connsiteX96" fmla="*/ 2773387 w 3646852"/>
                  <a:gd name="connsiteY96" fmla="*/ 1682125 h 3163039"/>
                  <a:gd name="connsiteX97" fmla="*/ 2957075 w 3646852"/>
                  <a:gd name="connsiteY97" fmla="*/ 1604063 h 3163039"/>
                  <a:gd name="connsiteX98" fmla="*/ 3008469 w 3646852"/>
                  <a:gd name="connsiteY98" fmla="*/ 1568841 h 3163039"/>
                  <a:gd name="connsiteX99" fmla="*/ 3143617 w 3646852"/>
                  <a:gd name="connsiteY99" fmla="*/ 1429854 h 3163039"/>
                  <a:gd name="connsiteX100" fmla="*/ 3180735 w 3646852"/>
                  <a:gd name="connsiteY100" fmla="*/ 1372736 h 3163039"/>
                  <a:gd name="connsiteX101" fmla="*/ 3253068 w 3646852"/>
                  <a:gd name="connsiteY101" fmla="*/ 1198526 h 3163039"/>
                  <a:gd name="connsiteX102" fmla="*/ 3265440 w 3646852"/>
                  <a:gd name="connsiteY102" fmla="*/ 1129032 h 3163039"/>
                  <a:gd name="connsiteX103" fmla="*/ 3265440 w 3646852"/>
                  <a:gd name="connsiteY103" fmla="*/ 943399 h 3163039"/>
                  <a:gd name="connsiteX104" fmla="*/ 3252116 w 3646852"/>
                  <a:gd name="connsiteY104" fmla="*/ 873905 h 3163039"/>
                  <a:gd name="connsiteX105" fmla="*/ 3180735 w 3646852"/>
                  <a:gd name="connsiteY105" fmla="*/ 699695 h 3163039"/>
                  <a:gd name="connsiteX106" fmla="*/ 3185494 w 3646852"/>
                  <a:gd name="connsiteY106" fmla="*/ 678752 h 3163039"/>
                  <a:gd name="connsiteX107" fmla="*/ 2612542 w 3646852"/>
                  <a:gd name="connsiteY107" fmla="*/ 2524615 h 3163039"/>
                  <a:gd name="connsiteX108" fmla="*/ 2524030 w 3646852"/>
                  <a:gd name="connsiteY108" fmla="*/ 2547462 h 3163039"/>
                  <a:gd name="connsiteX109" fmla="*/ 2493574 w 3646852"/>
                  <a:gd name="connsiteY109" fmla="*/ 2462737 h 3163039"/>
                  <a:gd name="connsiteX110" fmla="*/ 2493574 w 3646852"/>
                  <a:gd name="connsiteY110" fmla="*/ 1864902 h 3163039"/>
                  <a:gd name="connsiteX111" fmla="*/ 2493574 w 3646852"/>
                  <a:gd name="connsiteY111" fmla="*/ 1826824 h 3163039"/>
                  <a:gd name="connsiteX112" fmla="*/ 2349861 w 3646852"/>
                  <a:gd name="connsiteY112" fmla="*/ 1741147 h 3163039"/>
                  <a:gd name="connsiteX113" fmla="*/ 2313694 w 3646852"/>
                  <a:gd name="connsiteY113" fmla="*/ 1720203 h 3163039"/>
                  <a:gd name="connsiteX114" fmla="*/ 2253734 w 3646852"/>
                  <a:gd name="connsiteY114" fmla="*/ 1731627 h 3163039"/>
                  <a:gd name="connsiteX115" fmla="*/ 2253734 w 3646852"/>
                  <a:gd name="connsiteY115" fmla="*/ 2955856 h 3163039"/>
                  <a:gd name="connsiteX116" fmla="*/ 2373654 w 3646852"/>
                  <a:gd name="connsiteY116" fmla="*/ 2833052 h 3163039"/>
                  <a:gd name="connsiteX117" fmla="*/ 2490719 w 3646852"/>
                  <a:gd name="connsiteY117" fmla="*/ 2834004 h 3163039"/>
                  <a:gd name="connsiteX118" fmla="*/ 2612542 w 3646852"/>
                  <a:gd name="connsiteY118" fmla="*/ 2959664 h 3163039"/>
                  <a:gd name="connsiteX119" fmla="*/ 2612542 w 3646852"/>
                  <a:gd name="connsiteY119" fmla="*/ 2524615 h 3163039"/>
                  <a:gd name="connsiteX120" fmla="*/ 2617301 w 3646852"/>
                  <a:gd name="connsiteY120" fmla="*/ 1785889 h 3163039"/>
                  <a:gd name="connsiteX121" fmla="*/ 2617301 w 3646852"/>
                  <a:gd name="connsiteY121" fmla="*/ 2349453 h 3163039"/>
                  <a:gd name="connsiteX122" fmla="*/ 2731511 w 3646852"/>
                  <a:gd name="connsiteY122" fmla="*/ 2230457 h 3163039"/>
                  <a:gd name="connsiteX123" fmla="*/ 2860948 w 3646852"/>
                  <a:gd name="connsiteY123" fmla="*/ 2229505 h 3163039"/>
                  <a:gd name="connsiteX124" fmla="*/ 2976109 w 3646852"/>
                  <a:gd name="connsiteY124" fmla="*/ 2346597 h 3163039"/>
                  <a:gd name="connsiteX125" fmla="*/ 2976109 w 3646852"/>
                  <a:gd name="connsiteY125" fmla="*/ 1728771 h 3163039"/>
                  <a:gd name="connsiteX126" fmla="*/ 2950412 w 3646852"/>
                  <a:gd name="connsiteY126" fmla="*/ 1724963 h 3163039"/>
                  <a:gd name="connsiteX127" fmla="*/ 2864755 w 3646852"/>
                  <a:gd name="connsiteY127" fmla="*/ 1760186 h 3163039"/>
                  <a:gd name="connsiteX128" fmla="*/ 2741980 w 3646852"/>
                  <a:gd name="connsiteY128" fmla="*/ 1823016 h 3163039"/>
                  <a:gd name="connsiteX129" fmla="*/ 2617301 w 3646852"/>
                  <a:gd name="connsiteY129" fmla="*/ 1785889 h 316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3646852" h="3163039">
                    <a:moveTo>
                      <a:pt x="0" y="263695"/>
                    </a:moveTo>
                    <a:cubicBezTo>
                      <a:pt x="1904" y="260839"/>
                      <a:pt x="2855" y="257983"/>
                      <a:pt x="3807" y="254175"/>
                    </a:cubicBezTo>
                    <a:cubicBezTo>
                      <a:pt x="55201" y="75205"/>
                      <a:pt x="155135" y="0"/>
                      <a:pt x="339773" y="0"/>
                    </a:cubicBezTo>
                    <a:cubicBezTo>
                      <a:pt x="1334348" y="0"/>
                      <a:pt x="2329874" y="0"/>
                      <a:pt x="3324449" y="0"/>
                    </a:cubicBezTo>
                    <a:cubicBezTo>
                      <a:pt x="3479583" y="0"/>
                      <a:pt x="3598551" y="85677"/>
                      <a:pt x="3635670" y="225616"/>
                    </a:cubicBezTo>
                    <a:cubicBezTo>
                      <a:pt x="3643283" y="254175"/>
                      <a:pt x="3646139" y="284638"/>
                      <a:pt x="3646139" y="313197"/>
                    </a:cubicBezTo>
                    <a:cubicBezTo>
                      <a:pt x="3647090" y="1036691"/>
                      <a:pt x="3647090" y="1760186"/>
                      <a:pt x="3646139" y="2483680"/>
                    </a:cubicBezTo>
                    <a:cubicBezTo>
                      <a:pt x="3646139" y="2666458"/>
                      <a:pt x="3515749" y="2796877"/>
                      <a:pt x="3331111" y="2798781"/>
                    </a:cubicBezTo>
                    <a:cubicBezTo>
                      <a:pt x="3148376" y="2799733"/>
                      <a:pt x="2965640" y="2798781"/>
                      <a:pt x="2782905" y="2798781"/>
                    </a:cubicBezTo>
                    <a:cubicBezTo>
                      <a:pt x="2768629" y="2798781"/>
                      <a:pt x="2754353" y="2798781"/>
                      <a:pt x="2734366" y="2798781"/>
                    </a:cubicBezTo>
                    <a:cubicBezTo>
                      <a:pt x="2734366" y="2811157"/>
                      <a:pt x="2734366" y="2822581"/>
                      <a:pt x="2734366" y="2834004"/>
                    </a:cubicBezTo>
                    <a:cubicBezTo>
                      <a:pt x="2734366" y="2918729"/>
                      <a:pt x="2733414" y="3002502"/>
                      <a:pt x="2734366" y="3087227"/>
                    </a:cubicBezTo>
                    <a:cubicBezTo>
                      <a:pt x="2734366" y="3119594"/>
                      <a:pt x="2726752" y="3146249"/>
                      <a:pt x="2694393" y="3158625"/>
                    </a:cubicBezTo>
                    <a:cubicBezTo>
                      <a:pt x="2662033" y="3171000"/>
                      <a:pt x="2640143" y="3154817"/>
                      <a:pt x="2619205" y="3132922"/>
                    </a:cubicBezTo>
                    <a:cubicBezTo>
                      <a:pt x="2558293" y="3070092"/>
                      <a:pt x="2496430" y="3007262"/>
                      <a:pt x="2432663" y="2942528"/>
                    </a:cubicBezTo>
                    <a:cubicBezTo>
                      <a:pt x="2372703" y="3002502"/>
                      <a:pt x="2317501" y="3058668"/>
                      <a:pt x="2261348" y="3114834"/>
                    </a:cubicBezTo>
                    <a:cubicBezTo>
                      <a:pt x="2251831" y="3124354"/>
                      <a:pt x="2243265" y="3133873"/>
                      <a:pt x="2233748" y="3142441"/>
                    </a:cubicBezTo>
                    <a:cubicBezTo>
                      <a:pt x="2213761" y="3161481"/>
                      <a:pt x="2191871" y="3169096"/>
                      <a:pt x="2165222" y="3157673"/>
                    </a:cubicBezTo>
                    <a:cubicBezTo>
                      <a:pt x="2139525" y="3146249"/>
                      <a:pt x="2128104" y="3126258"/>
                      <a:pt x="2128104" y="3098651"/>
                    </a:cubicBezTo>
                    <a:cubicBezTo>
                      <a:pt x="2128104" y="3012974"/>
                      <a:pt x="2128104" y="2927297"/>
                      <a:pt x="2128104" y="2841620"/>
                    </a:cubicBezTo>
                    <a:cubicBezTo>
                      <a:pt x="2128104" y="2829244"/>
                      <a:pt x="2128104" y="2815917"/>
                      <a:pt x="2128104" y="2797829"/>
                    </a:cubicBezTo>
                    <a:cubicBezTo>
                      <a:pt x="2110021" y="2797829"/>
                      <a:pt x="2094793" y="2797829"/>
                      <a:pt x="2079565" y="2797829"/>
                    </a:cubicBezTo>
                    <a:cubicBezTo>
                      <a:pt x="1509469" y="2797829"/>
                      <a:pt x="939373" y="2794974"/>
                      <a:pt x="370229" y="2799733"/>
                    </a:cubicBezTo>
                    <a:cubicBezTo>
                      <a:pt x="188446" y="2801637"/>
                      <a:pt x="43780" y="2731192"/>
                      <a:pt x="0" y="2536039"/>
                    </a:cubicBezTo>
                    <a:cubicBezTo>
                      <a:pt x="0" y="1779225"/>
                      <a:pt x="0" y="1021460"/>
                      <a:pt x="0" y="263695"/>
                    </a:cubicBezTo>
                    <a:close/>
                    <a:moveTo>
                      <a:pt x="2129056" y="2677882"/>
                    </a:moveTo>
                    <a:cubicBezTo>
                      <a:pt x="2129056" y="2656938"/>
                      <a:pt x="2129056" y="2642659"/>
                      <a:pt x="2129056" y="2628379"/>
                    </a:cubicBezTo>
                    <a:cubicBezTo>
                      <a:pt x="2129056" y="2398003"/>
                      <a:pt x="2130959" y="2167627"/>
                      <a:pt x="2128104" y="1937252"/>
                    </a:cubicBezTo>
                    <a:cubicBezTo>
                      <a:pt x="2126200" y="1821112"/>
                      <a:pt x="2147139" y="1703068"/>
                      <a:pt x="2103358" y="1588832"/>
                    </a:cubicBezTo>
                    <a:cubicBezTo>
                      <a:pt x="2093841" y="1564081"/>
                      <a:pt x="2084323" y="1550753"/>
                      <a:pt x="2058626" y="1546946"/>
                    </a:cubicBezTo>
                    <a:cubicBezTo>
                      <a:pt x="1959645" y="1532666"/>
                      <a:pt x="1903492" y="1449845"/>
                      <a:pt x="1928237" y="1352744"/>
                    </a:cubicBezTo>
                    <a:cubicBezTo>
                      <a:pt x="1934900" y="1325137"/>
                      <a:pt x="1929189" y="1309906"/>
                      <a:pt x="1904444" y="1294674"/>
                    </a:cubicBezTo>
                    <a:cubicBezTo>
                      <a:pt x="1818786" y="1244220"/>
                      <a:pt x="1799752" y="1146168"/>
                      <a:pt x="1859711" y="1065250"/>
                    </a:cubicBezTo>
                    <a:cubicBezTo>
                      <a:pt x="1876843" y="1041451"/>
                      <a:pt x="1875891" y="1025268"/>
                      <a:pt x="1858760" y="1002421"/>
                    </a:cubicBezTo>
                    <a:cubicBezTo>
                      <a:pt x="1798800" y="921503"/>
                      <a:pt x="1818786" y="825355"/>
                      <a:pt x="1905395" y="772997"/>
                    </a:cubicBezTo>
                    <a:cubicBezTo>
                      <a:pt x="1928237" y="758717"/>
                      <a:pt x="1935851" y="744438"/>
                      <a:pt x="1929189" y="717783"/>
                    </a:cubicBezTo>
                    <a:cubicBezTo>
                      <a:pt x="1904444" y="615922"/>
                      <a:pt x="1958693" y="535957"/>
                      <a:pt x="2063385" y="519774"/>
                    </a:cubicBezTo>
                    <a:cubicBezTo>
                      <a:pt x="2087179" y="515966"/>
                      <a:pt x="2098600" y="504542"/>
                      <a:pt x="2102407" y="481695"/>
                    </a:cubicBezTo>
                    <a:cubicBezTo>
                      <a:pt x="2119538" y="376027"/>
                      <a:pt x="2195678" y="323669"/>
                      <a:pt x="2299418" y="347468"/>
                    </a:cubicBezTo>
                    <a:cubicBezTo>
                      <a:pt x="2325115" y="353180"/>
                      <a:pt x="2341295" y="347468"/>
                      <a:pt x="2354619" y="323669"/>
                    </a:cubicBezTo>
                    <a:cubicBezTo>
                      <a:pt x="2406014" y="237040"/>
                      <a:pt x="2504043" y="217048"/>
                      <a:pt x="2583990" y="277022"/>
                    </a:cubicBezTo>
                    <a:cubicBezTo>
                      <a:pt x="2606832" y="294158"/>
                      <a:pt x="2623964" y="295110"/>
                      <a:pt x="2646805" y="277974"/>
                    </a:cubicBezTo>
                    <a:cubicBezTo>
                      <a:pt x="2726752" y="218000"/>
                      <a:pt x="2823830" y="237040"/>
                      <a:pt x="2876176" y="323669"/>
                    </a:cubicBezTo>
                    <a:cubicBezTo>
                      <a:pt x="2891404" y="348420"/>
                      <a:pt x="2907584" y="354132"/>
                      <a:pt x="2935184" y="347468"/>
                    </a:cubicBezTo>
                    <a:cubicBezTo>
                      <a:pt x="3032262" y="323669"/>
                      <a:pt x="3116016" y="379835"/>
                      <a:pt x="3129341" y="477887"/>
                    </a:cubicBezTo>
                    <a:cubicBezTo>
                      <a:pt x="3133148" y="504542"/>
                      <a:pt x="3143617" y="516918"/>
                      <a:pt x="3171217" y="520726"/>
                    </a:cubicBezTo>
                    <a:cubicBezTo>
                      <a:pt x="3272103" y="535005"/>
                      <a:pt x="3326352" y="616874"/>
                      <a:pt x="3302558" y="716831"/>
                    </a:cubicBezTo>
                    <a:cubicBezTo>
                      <a:pt x="3296848" y="742534"/>
                      <a:pt x="3302558" y="758717"/>
                      <a:pt x="3325400" y="772997"/>
                    </a:cubicBezTo>
                    <a:cubicBezTo>
                      <a:pt x="3413912" y="826307"/>
                      <a:pt x="3431996" y="920552"/>
                      <a:pt x="3371084" y="1004325"/>
                    </a:cubicBezTo>
                    <a:cubicBezTo>
                      <a:pt x="3354904" y="1026220"/>
                      <a:pt x="3355856" y="1042403"/>
                      <a:pt x="3372036" y="1064298"/>
                    </a:cubicBezTo>
                    <a:cubicBezTo>
                      <a:pt x="3432947" y="1146168"/>
                      <a:pt x="3413912" y="1242316"/>
                      <a:pt x="3324449" y="1295626"/>
                    </a:cubicBezTo>
                    <a:cubicBezTo>
                      <a:pt x="3302558" y="1308954"/>
                      <a:pt x="3295896" y="1324185"/>
                      <a:pt x="3301606" y="1348936"/>
                    </a:cubicBezTo>
                    <a:cubicBezTo>
                      <a:pt x="3325400" y="1454605"/>
                      <a:pt x="3274958" y="1528858"/>
                      <a:pt x="3169314" y="1547897"/>
                    </a:cubicBezTo>
                    <a:cubicBezTo>
                      <a:pt x="3156941" y="1549801"/>
                      <a:pt x="3137906" y="1558369"/>
                      <a:pt x="3135051" y="1567889"/>
                    </a:cubicBezTo>
                    <a:cubicBezTo>
                      <a:pt x="3121726" y="1611679"/>
                      <a:pt x="3103643" y="1655470"/>
                      <a:pt x="3102692" y="1700212"/>
                    </a:cubicBezTo>
                    <a:cubicBezTo>
                      <a:pt x="3099836" y="1948675"/>
                      <a:pt x="3100788" y="2197139"/>
                      <a:pt x="3100788" y="2444650"/>
                    </a:cubicBezTo>
                    <a:cubicBezTo>
                      <a:pt x="3100788" y="2451314"/>
                      <a:pt x="3100788" y="2458929"/>
                      <a:pt x="3100788" y="2465593"/>
                    </a:cubicBezTo>
                    <a:cubicBezTo>
                      <a:pt x="3102692" y="2498912"/>
                      <a:pt x="3101740" y="2532231"/>
                      <a:pt x="3065574" y="2547462"/>
                    </a:cubicBezTo>
                    <a:cubicBezTo>
                      <a:pt x="3026552" y="2564598"/>
                      <a:pt x="3000855" y="2540798"/>
                      <a:pt x="2976109" y="2515095"/>
                    </a:cubicBezTo>
                    <a:cubicBezTo>
                      <a:pt x="2917101" y="2455121"/>
                      <a:pt x="2857141" y="2396099"/>
                      <a:pt x="2800037" y="2338030"/>
                    </a:cubicBezTo>
                    <a:cubicBezTo>
                      <a:pt x="2748642" y="2368492"/>
                      <a:pt x="2731511" y="2410379"/>
                      <a:pt x="2735318" y="2467497"/>
                    </a:cubicBezTo>
                    <a:cubicBezTo>
                      <a:pt x="2740076" y="2535087"/>
                      <a:pt x="2736269" y="2604580"/>
                      <a:pt x="2736269" y="2674074"/>
                    </a:cubicBezTo>
                    <a:cubicBezTo>
                      <a:pt x="2751497" y="2675026"/>
                      <a:pt x="2761967" y="2675978"/>
                      <a:pt x="2772436" y="2675978"/>
                    </a:cubicBezTo>
                    <a:cubicBezTo>
                      <a:pt x="2956123" y="2675978"/>
                      <a:pt x="3140761" y="2675978"/>
                      <a:pt x="3324449" y="2675978"/>
                    </a:cubicBezTo>
                    <a:cubicBezTo>
                      <a:pt x="3452934" y="2675978"/>
                      <a:pt x="3527170" y="2600772"/>
                      <a:pt x="3527170" y="2471305"/>
                    </a:cubicBezTo>
                    <a:cubicBezTo>
                      <a:pt x="3527170" y="1755426"/>
                      <a:pt x="3527170" y="1038595"/>
                      <a:pt x="3527170" y="322717"/>
                    </a:cubicBezTo>
                    <a:cubicBezTo>
                      <a:pt x="3527170" y="194201"/>
                      <a:pt x="3452934" y="119948"/>
                      <a:pt x="3322545" y="119948"/>
                    </a:cubicBezTo>
                    <a:cubicBezTo>
                      <a:pt x="2324164" y="119948"/>
                      <a:pt x="1325782" y="119948"/>
                      <a:pt x="326449" y="119948"/>
                    </a:cubicBezTo>
                    <a:cubicBezTo>
                      <a:pt x="195108" y="119948"/>
                      <a:pt x="120872" y="193249"/>
                      <a:pt x="120872" y="324621"/>
                    </a:cubicBezTo>
                    <a:cubicBezTo>
                      <a:pt x="120872" y="1039547"/>
                      <a:pt x="120872" y="1754474"/>
                      <a:pt x="120872" y="2470353"/>
                    </a:cubicBezTo>
                    <a:cubicBezTo>
                      <a:pt x="120872" y="2601724"/>
                      <a:pt x="194156" y="2675978"/>
                      <a:pt x="325497" y="2675978"/>
                    </a:cubicBezTo>
                    <a:cubicBezTo>
                      <a:pt x="911773" y="2675978"/>
                      <a:pt x="1499000" y="2675978"/>
                      <a:pt x="2085275" y="2675978"/>
                    </a:cubicBezTo>
                    <a:cubicBezTo>
                      <a:pt x="2098600" y="2677882"/>
                      <a:pt x="2110973" y="2677882"/>
                      <a:pt x="2129056" y="2677882"/>
                    </a:cubicBezTo>
                    <a:close/>
                    <a:moveTo>
                      <a:pt x="3185494" y="678752"/>
                    </a:moveTo>
                    <a:cubicBezTo>
                      <a:pt x="3185494" y="651145"/>
                      <a:pt x="3169314" y="644481"/>
                      <a:pt x="3146472" y="640673"/>
                    </a:cubicBezTo>
                    <a:cubicBezTo>
                      <a:pt x="3069380" y="630202"/>
                      <a:pt x="3020841" y="580700"/>
                      <a:pt x="3007517" y="504542"/>
                    </a:cubicBezTo>
                    <a:cubicBezTo>
                      <a:pt x="3000855" y="464560"/>
                      <a:pt x="2992289" y="458848"/>
                      <a:pt x="2953268" y="468368"/>
                    </a:cubicBezTo>
                    <a:cubicBezTo>
                      <a:pt x="2879031" y="485503"/>
                      <a:pt x="2816216" y="459800"/>
                      <a:pt x="2776243" y="396018"/>
                    </a:cubicBezTo>
                    <a:cubicBezTo>
                      <a:pt x="2754353" y="360795"/>
                      <a:pt x="2743884" y="358891"/>
                      <a:pt x="2708669" y="383642"/>
                    </a:cubicBezTo>
                    <a:cubicBezTo>
                      <a:pt x="2647757" y="426481"/>
                      <a:pt x="2580183" y="426481"/>
                      <a:pt x="2520223" y="383642"/>
                    </a:cubicBezTo>
                    <a:cubicBezTo>
                      <a:pt x="2485009" y="358891"/>
                      <a:pt x="2474539" y="360795"/>
                      <a:pt x="2452649" y="396018"/>
                    </a:cubicBezTo>
                    <a:cubicBezTo>
                      <a:pt x="2412676" y="460752"/>
                      <a:pt x="2349861" y="486455"/>
                      <a:pt x="2275624" y="469319"/>
                    </a:cubicBezTo>
                    <a:cubicBezTo>
                      <a:pt x="2236603" y="459800"/>
                      <a:pt x="2228037" y="465512"/>
                      <a:pt x="2221375" y="505494"/>
                    </a:cubicBezTo>
                    <a:cubicBezTo>
                      <a:pt x="2207099" y="583555"/>
                      <a:pt x="2160463" y="630202"/>
                      <a:pt x="2082420" y="641625"/>
                    </a:cubicBezTo>
                    <a:cubicBezTo>
                      <a:pt x="2048157" y="647337"/>
                      <a:pt x="2039592" y="658761"/>
                      <a:pt x="2046254" y="692080"/>
                    </a:cubicBezTo>
                    <a:cubicBezTo>
                      <a:pt x="2064337" y="778708"/>
                      <a:pt x="2043399" y="830115"/>
                      <a:pt x="1970114" y="876761"/>
                    </a:cubicBezTo>
                    <a:cubicBezTo>
                      <a:pt x="1944417" y="892944"/>
                      <a:pt x="1939658" y="909128"/>
                      <a:pt x="1957741" y="934831"/>
                    </a:cubicBezTo>
                    <a:cubicBezTo>
                      <a:pt x="2010087" y="1008132"/>
                      <a:pt x="2010087" y="1061443"/>
                      <a:pt x="1957741" y="1136648"/>
                    </a:cubicBezTo>
                    <a:cubicBezTo>
                      <a:pt x="1941562" y="1160447"/>
                      <a:pt x="1944417" y="1176631"/>
                      <a:pt x="1968211" y="1192814"/>
                    </a:cubicBezTo>
                    <a:cubicBezTo>
                      <a:pt x="2046254" y="1245172"/>
                      <a:pt x="2065289" y="1288963"/>
                      <a:pt x="2046254" y="1379399"/>
                    </a:cubicBezTo>
                    <a:cubicBezTo>
                      <a:pt x="2040543" y="1407958"/>
                      <a:pt x="2049109" y="1423190"/>
                      <a:pt x="2079565" y="1428902"/>
                    </a:cubicBezTo>
                    <a:cubicBezTo>
                      <a:pt x="2166174" y="1444133"/>
                      <a:pt x="2207099" y="1485068"/>
                      <a:pt x="2221375" y="1569793"/>
                    </a:cubicBezTo>
                    <a:cubicBezTo>
                      <a:pt x="2227085" y="1603111"/>
                      <a:pt x="2244217" y="1610727"/>
                      <a:pt x="2273721" y="1604063"/>
                    </a:cubicBezTo>
                    <a:cubicBezTo>
                      <a:pt x="2356523" y="1585976"/>
                      <a:pt x="2410773" y="1608823"/>
                      <a:pt x="2455504" y="1679269"/>
                    </a:cubicBezTo>
                    <a:cubicBezTo>
                      <a:pt x="2474539" y="1708780"/>
                      <a:pt x="2487864" y="1711636"/>
                      <a:pt x="2515465" y="1692596"/>
                    </a:cubicBezTo>
                    <a:cubicBezTo>
                      <a:pt x="2584942" y="1643094"/>
                      <a:pt x="2643950" y="1643094"/>
                      <a:pt x="2714379" y="1693548"/>
                    </a:cubicBezTo>
                    <a:cubicBezTo>
                      <a:pt x="2739125" y="1710684"/>
                      <a:pt x="2756256" y="1708780"/>
                      <a:pt x="2773387" y="1682125"/>
                    </a:cubicBezTo>
                    <a:cubicBezTo>
                      <a:pt x="2820023" y="1607871"/>
                      <a:pt x="2871417" y="1586928"/>
                      <a:pt x="2957075" y="1604063"/>
                    </a:cubicBezTo>
                    <a:cubicBezTo>
                      <a:pt x="2991337" y="1610727"/>
                      <a:pt x="3002758" y="1603111"/>
                      <a:pt x="3008469" y="1568841"/>
                    </a:cubicBezTo>
                    <a:cubicBezTo>
                      <a:pt x="3021793" y="1489828"/>
                      <a:pt x="3065574" y="1444133"/>
                      <a:pt x="3143617" y="1429854"/>
                    </a:cubicBezTo>
                    <a:cubicBezTo>
                      <a:pt x="3185494" y="1422238"/>
                      <a:pt x="3191204" y="1413670"/>
                      <a:pt x="3180735" y="1372736"/>
                    </a:cubicBezTo>
                    <a:cubicBezTo>
                      <a:pt x="3163603" y="1300386"/>
                      <a:pt x="3190252" y="1237556"/>
                      <a:pt x="3253068" y="1198526"/>
                    </a:cubicBezTo>
                    <a:cubicBezTo>
                      <a:pt x="3290186" y="1174727"/>
                      <a:pt x="3292089" y="1167111"/>
                      <a:pt x="3265440" y="1129032"/>
                    </a:cubicBezTo>
                    <a:cubicBezTo>
                      <a:pt x="3223563" y="1070010"/>
                      <a:pt x="3223563" y="1001469"/>
                      <a:pt x="3265440" y="943399"/>
                    </a:cubicBezTo>
                    <a:cubicBezTo>
                      <a:pt x="3292089" y="906272"/>
                      <a:pt x="3290186" y="897704"/>
                      <a:pt x="3252116" y="873905"/>
                    </a:cubicBezTo>
                    <a:cubicBezTo>
                      <a:pt x="3189301" y="834875"/>
                      <a:pt x="3163603" y="771093"/>
                      <a:pt x="3180735" y="699695"/>
                    </a:cubicBezTo>
                    <a:cubicBezTo>
                      <a:pt x="3182638" y="691128"/>
                      <a:pt x="3184542" y="684464"/>
                      <a:pt x="3185494" y="678752"/>
                    </a:cubicBezTo>
                    <a:close/>
                    <a:moveTo>
                      <a:pt x="2612542" y="2524615"/>
                    </a:moveTo>
                    <a:cubicBezTo>
                      <a:pt x="2584942" y="2550318"/>
                      <a:pt x="2557341" y="2565550"/>
                      <a:pt x="2524030" y="2547462"/>
                    </a:cubicBezTo>
                    <a:cubicBezTo>
                      <a:pt x="2488816" y="2528423"/>
                      <a:pt x="2493574" y="2495104"/>
                      <a:pt x="2493574" y="2462737"/>
                    </a:cubicBezTo>
                    <a:cubicBezTo>
                      <a:pt x="2493574" y="2263776"/>
                      <a:pt x="2493574" y="2063863"/>
                      <a:pt x="2493574" y="1864902"/>
                    </a:cubicBezTo>
                    <a:cubicBezTo>
                      <a:pt x="2493574" y="1852527"/>
                      <a:pt x="2493574" y="1840151"/>
                      <a:pt x="2493574" y="1826824"/>
                    </a:cubicBezTo>
                    <a:cubicBezTo>
                      <a:pt x="2426952" y="1823016"/>
                      <a:pt x="2380317" y="1795409"/>
                      <a:pt x="2349861" y="1741147"/>
                    </a:cubicBezTo>
                    <a:cubicBezTo>
                      <a:pt x="2343199" y="1730675"/>
                      <a:pt x="2326067" y="1720203"/>
                      <a:pt x="2313694" y="1720203"/>
                    </a:cubicBezTo>
                    <a:cubicBezTo>
                      <a:pt x="2293708" y="1719251"/>
                      <a:pt x="2272769" y="1727819"/>
                      <a:pt x="2253734" y="1731627"/>
                    </a:cubicBezTo>
                    <a:cubicBezTo>
                      <a:pt x="2253734" y="2139068"/>
                      <a:pt x="2253734" y="2542702"/>
                      <a:pt x="2253734" y="2955856"/>
                    </a:cubicBezTo>
                    <a:cubicBezTo>
                      <a:pt x="2297515" y="2911113"/>
                      <a:pt x="2335584" y="2872083"/>
                      <a:pt x="2373654" y="2833052"/>
                    </a:cubicBezTo>
                    <a:cubicBezTo>
                      <a:pt x="2418386" y="2788310"/>
                      <a:pt x="2445987" y="2788310"/>
                      <a:pt x="2490719" y="2834004"/>
                    </a:cubicBezTo>
                    <a:cubicBezTo>
                      <a:pt x="2529741" y="2873035"/>
                      <a:pt x="2567811" y="2913017"/>
                      <a:pt x="2612542" y="2959664"/>
                    </a:cubicBezTo>
                    <a:cubicBezTo>
                      <a:pt x="2612542" y="2807349"/>
                      <a:pt x="2612542" y="2668362"/>
                      <a:pt x="2612542" y="2524615"/>
                    </a:cubicBezTo>
                    <a:close/>
                    <a:moveTo>
                      <a:pt x="2617301" y="1785889"/>
                    </a:moveTo>
                    <a:cubicBezTo>
                      <a:pt x="2617301" y="1965811"/>
                      <a:pt x="2617301" y="2152396"/>
                      <a:pt x="2617301" y="2349453"/>
                    </a:cubicBezTo>
                    <a:cubicBezTo>
                      <a:pt x="2660130" y="2304711"/>
                      <a:pt x="2695344" y="2267584"/>
                      <a:pt x="2731511" y="2230457"/>
                    </a:cubicBezTo>
                    <a:cubicBezTo>
                      <a:pt x="2784809" y="2176195"/>
                      <a:pt x="2807650" y="2176195"/>
                      <a:pt x="2860948" y="2229505"/>
                    </a:cubicBezTo>
                    <a:cubicBezTo>
                      <a:pt x="2898066" y="2266632"/>
                      <a:pt x="2935184" y="2303759"/>
                      <a:pt x="2976109" y="2346597"/>
                    </a:cubicBezTo>
                    <a:cubicBezTo>
                      <a:pt x="2976109" y="2135261"/>
                      <a:pt x="2976109" y="1932492"/>
                      <a:pt x="2976109" y="1728771"/>
                    </a:cubicBezTo>
                    <a:cubicBezTo>
                      <a:pt x="2966592" y="1727819"/>
                      <a:pt x="2957075" y="1727819"/>
                      <a:pt x="2950412" y="1724963"/>
                    </a:cubicBezTo>
                    <a:cubicBezTo>
                      <a:pt x="2910439" y="1709732"/>
                      <a:pt x="2886645" y="1721155"/>
                      <a:pt x="2864755" y="1760186"/>
                    </a:cubicBezTo>
                    <a:cubicBezTo>
                      <a:pt x="2839058" y="1804928"/>
                      <a:pt x="2793374" y="1829679"/>
                      <a:pt x="2741980" y="1823016"/>
                    </a:cubicBezTo>
                    <a:cubicBezTo>
                      <a:pt x="2700103" y="1818256"/>
                      <a:pt x="2660130" y="1799217"/>
                      <a:pt x="2617301" y="1785889"/>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6" name="Freeform 125">
                <a:extLst>
                  <a:ext uri="{FF2B5EF4-FFF2-40B4-BE49-F238E27FC236}">
                    <a16:creationId xmlns:a16="http://schemas.microsoft.com/office/drawing/2014/main" id="{378BF38E-9DE7-30A0-3EE2-0F5FC5EFDB2F}"/>
                  </a:ext>
                </a:extLst>
              </p:cNvPr>
              <p:cNvSpPr/>
              <p:nvPr/>
            </p:nvSpPr>
            <p:spPr>
              <a:xfrm>
                <a:off x="3958932" y="1816221"/>
                <a:ext cx="1519700" cy="1825688"/>
              </a:xfrm>
              <a:custGeom>
                <a:avLst/>
                <a:gdLst>
                  <a:gd name="connsiteX0" fmla="*/ 121585 w 1519700"/>
                  <a:gd name="connsiteY0" fmla="*/ 914987 h 1825688"/>
                  <a:gd name="connsiteX1" fmla="*/ 121585 w 1519700"/>
                  <a:gd name="connsiteY1" fmla="*/ 1499494 h 1825688"/>
                  <a:gd name="connsiteX2" fmla="*/ 326211 w 1519700"/>
                  <a:gd name="connsiteY2" fmla="*/ 1704167 h 1825688"/>
                  <a:gd name="connsiteX3" fmla="*/ 1419767 w 1519700"/>
                  <a:gd name="connsiteY3" fmla="*/ 1704167 h 1825688"/>
                  <a:gd name="connsiteX4" fmla="*/ 1448319 w 1519700"/>
                  <a:gd name="connsiteY4" fmla="*/ 1704167 h 1825688"/>
                  <a:gd name="connsiteX5" fmla="*/ 1519700 w 1519700"/>
                  <a:gd name="connsiteY5" fmla="*/ 1766045 h 1825688"/>
                  <a:gd name="connsiteX6" fmla="*/ 1450223 w 1519700"/>
                  <a:gd name="connsiteY6" fmla="*/ 1825067 h 1825688"/>
                  <a:gd name="connsiteX7" fmla="*/ 303369 w 1519700"/>
                  <a:gd name="connsiteY7" fmla="*/ 1824115 h 1825688"/>
                  <a:gd name="connsiteX8" fmla="*/ 714 w 1519700"/>
                  <a:gd name="connsiteY8" fmla="*/ 1516630 h 1825688"/>
                  <a:gd name="connsiteX9" fmla="*/ 714 w 1519700"/>
                  <a:gd name="connsiteY9" fmla="*/ 312392 h 1825688"/>
                  <a:gd name="connsiteX10" fmla="*/ 311935 w 1519700"/>
                  <a:gd name="connsiteY10" fmla="*/ 1099 h 1825688"/>
                  <a:gd name="connsiteX11" fmla="*/ 1384552 w 1519700"/>
                  <a:gd name="connsiteY11" fmla="*/ 1099 h 1825688"/>
                  <a:gd name="connsiteX12" fmla="*/ 1459740 w 1519700"/>
                  <a:gd name="connsiteY12" fmla="*/ 62977 h 1825688"/>
                  <a:gd name="connsiteX13" fmla="*/ 1382649 w 1519700"/>
                  <a:gd name="connsiteY13" fmla="*/ 122951 h 1825688"/>
                  <a:gd name="connsiteX14" fmla="*/ 324307 w 1519700"/>
                  <a:gd name="connsiteY14" fmla="*/ 122951 h 1825688"/>
                  <a:gd name="connsiteX15" fmla="*/ 179642 w 1519700"/>
                  <a:gd name="connsiteY15" fmla="*/ 172453 h 1825688"/>
                  <a:gd name="connsiteX16" fmla="*/ 120634 w 1519700"/>
                  <a:gd name="connsiteY16" fmla="*/ 320008 h 1825688"/>
                  <a:gd name="connsiteX17" fmla="*/ 121585 w 1519700"/>
                  <a:gd name="connsiteY17" fmla="*/ 914987 h 182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19700" h="1825688">
                    <a:moveTo>
                      <a:pt x="121585" y="914987"/>
                    </a:moveTo>
                    <a:cubicBezTo>
                      <a:pt x="121585" y="1110140"/>
                      <a:pt x="121585" y="1304341"/>
                      <a:pt x="121585" y="1499494"/>
                    </a:cubicBezTo>
                    <a:cubicBezTo>
                      <a:pt x="121585" y="1631818"/>
                      <a:pt x="193918" y="1704167"/>
                      <a:pt x="326211" y="1704167"/>
                    </a:cubicBezTo>
                    <a:cubicBezTo>
                      <a:pt x="690730" y="1704167"/>
                      <a:pt x="1055248" y="1704167"/>
                      <a:pt x="1419767" y="1704167"/>
                    </a:cubicBezTo>
                    <a:cubicBezTo>
                      <a:pt x="1429284" y="1704167"/>
                      <a:pt x="1438802" y="1704167"/>
                      <a:pt x="1448319" y="1704167"/>
                    </a:cubicBezTo>
                    <a:cubicBezTo>
                      <a:pt x="1493051" y="1705119"/>
                      <a:pt x="1519700" y="1728918"/>
                      <a:pt x="1519700" y="1766045"/>
                    </a:cubicBezTo>
                    <a:cubicBezTo>
                      <a:pt x="1518749" y="1802220"/>
                      <a:pt x="1493051" y="1825067"/>
                      <a:pt x="1450223" y="1825067"/>
                    </a:cubicBezTo>
                    <a:cubicBezTo>
                      <a:pt x="1067621" y="1825067"/>
                      <a:pt x="685019" y="1826971"/>
                      <a:pt x="303369" y="1824115"/>
                    </a:cubicBezTo>
                    <a:cubicBezTo>
                      <a:pt x="129199" y="1823163"/>
                      <a:pt x="1666" y="1690840"/>
                      <a:pt x="714" y="1516630"/>
                    </a:cubicBezTo>
                    <a:cubicBezTo>
                      <a:pt x="-238" y="1114900"/>
                      <a:pt x="-238" y="713170"/>
                      <a:pt x="714" y="312392"/>
                    </a:cubicBezTo>
                    <a:cubicBezTo>
                      <a:pt x="714" y="133423"/>
                      <a:pt x="131103" y="2051"/>
                      <a:pt x="311935" y="1099"/>
                    </a:cubicBezTo>
                    <a:cubicBezTo>
                      <a:pt x="669791" y="-805"/>
                      <a:pt x="1026696" y="147"/>
                      <a:pt x="1384552" y="1099"/>
                    </a:cubicBezTo>
                    <a:cubicBezTo>
                      <a:pt x="1432140" y="1099"/>
                      <a:pt x="1460692" y="24898"/>
                      <a:pt x="1459740" y="62977"/>
                    </a:cubicBezTo>
                    <a:cubicBezTo>
                      <a:pt x="1459740" y="101056"/>
                      <a:pt x="1432140" y="122951"/>
                      <a:pt x="1382649" y="122951"/>
                    </a:cubicBezTo>
                    <a:cubicBezTo>
                      <a:pt x="1029551" y="122951"/>
                      <a:pt x="677405" y="122951"/>
                      <a:pt x="324307" y="122951"/>
                    </a:cubicBezTo>
                    <a:cubicBezTo>
                      <a:pt x="270058" y="122951"/>
                      <a:pt x="220567" y="134374"/>
                      <a:pt x="179642" y="172453"/>
                    </a:cubicBezTo>
                    <a:cubicBezTo>
                      <a:pt x="136813" y="212436"/>
                      <a:pt x="120634" y="262890"/>
                      <a:pt x="120634" y="320008"/>
                    </a:cubicBezTo>
                    <a:cubicBezTo>
                      <a:pt x="122537" y="518969"/>
                      <a:pt x="121585" y="716978"/>
                      <a:pt x="121585" y="914987"/>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7" name="Freeform 126">
                <a:extLst>
                  <a:ext uri="{FF2B5EF4-FFF2-40B4-BE49-F238E27FC236}">
                    <a16:creationId xmlns:a16="http://schemas.microsoft.com/office/drawing/2014/main" id="{884505A5-72E2-0275-7638-87943E500E58}"/>
                  </a:ext>
                </a:extLst>
              </p:cNvPr>
              <p:cNvSpPr/>
              <p:nvPr/>
            </p:nvSpPr>
            <p:spPr>
              <a:xfrm>
                <a:off x="4263501" y="3034109"/>
                <a:ext cx="1032395" cy="364577"/>
              </a:xfrm>
              <a:custGeom>
                <a:avLst/>
                <a:gdLst>
                  <a:gd name="connsiteX0" fmla="*/ 553668 w 1032395"/>
                  <a:gd name="connsiteY0" fmla="*/ 266375 h 364577"/>
                  <a:gd name="connsiteX1" fmla="*/ 280517 w 1032395"/>
                  <a:gd name="connsiteY1" fmla="*/ 214969 h 364577"/>
                  <a:gd name="connsiteX2" fmla="*/ 90168 w 1032395"/>
                  <a:gd name="connsiteY2" fmla="*/ 357763 h 364577"/>
                  <a:gd name="connsiteX3" fmla="*/ 9269 w 1032395"/>
                  <a:gd name="connsiteY3" fmla="*/ 335868 h 364577"/>
                  <a:gd name="connsiteX4" fmla="*/ 39725 w 1032395"/>
                  <a:gd name="connsiteY4" fmla="*/ 247335 h 364577"/>
                  <a:gd name="connsiteX5" fmla="*/ 126334 w 1032395"/>
                  <a:gd name="connsiteY5" fmla="*/ 199737 h 364577"/>
                  <a:gd name="connsiteX6" fmla="*/ 198666 w 1032395"/>
                  <a:gd name="connsiteY6" fmla="*/ 71222 h 364577"/>
                  <a:gd name="connsiteX7" fmla="*/ 250061 w 1032395"/>
                  <a:gd name="connsiteY7" fmla="*/ 776 h 364577"/>
                  <a:gd name="connsiteX8" fmla="*/ 320490 w 1032395"/>
                  <a:gd name="connsiteY8" fmla="*/ 52182 h 364577"/>
                  <a:gd name="connsiteX9" fmla="*/ 418520 w 1032395"/>
                  <a:gd name="connsiteY9" fmla="*/ 170226 h 364577"/>
                  <a:gd name="connsiteX10" fmla="*/ 473721 w 1032395"/>
                  <a:gd name="connsiteY10" fmla="*/ 147379 h 364577"/>
                  <a:gd name="connsiteX11" fmla="*/ 521308 w 1032395"/>
                  <a:gd name="connsiteY11" fmla="*/ 92165 h 364577"/>
                  <a:gd name="connsiteX12" fmla="*/ 588882 w 1032395"/>
                  <a:gd name="connsiteY12" fmla="*/ 125484 h 364577"/>
                  <a:gd name="connsiteX13" fmla="*/ 656456 w 1032395"/>
                  <a:gd name="connsiteY13" fmla="*/ 177842 h 364577"/>
                  <a:gd name="connsiteX14" fmla="*/ 963870 w 1032395"/>
                  <a:gd name="connsiteY14" fmla="*/ 228296 h 364577"/>
                  <a:gd name="connsiteX15" fmla="*/ 1032396 w 1032395"/>
                  <a:gd name="connsiteY15" fmla="*/ 289222 h 364577"/>
                  <a:gd name="connsiteX16" fmla="*/ 966726 w 1032395"/>
                  <a:gd name="connsiteY16" fmla="*/ 349196 h 364577"/>
                  <a:gd name="connsiteX17" fmla="*/ 553668 w 1032395"/>
                  <a:gd name="connsiteY17" fmla="*/ 266375 h 36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2395" h="364577">
                    <a:moveTo>
                      <a:pt x="553668" y="266375"/>
                    </a:moveTo>
                    <a:cubicBezTo>
                      <a:pt x="462300" y="330157"/>
                      <a:pt x="396630" y="317781"/>
                      <a:pt x="280517" y="214969"/>
                    </a:cubicBezTo>
                    <a:cubicBezTo>
                      <a:pt x="232929" y="283510"/>
                      <a:pt x="167259" y="328252"/>
                      <a:pt x="90168" y="357763"/>
                    </a:cubicBezTo>
                    <a:cubicBezTo>
                      <a:pt x="54001" y="372043"/>
                      <a:pt x="25449" y="363475"/>
                      <a:pt x="9269" y="335868"/>
                    </a:cubicBezTo>
                    <a:cubicBezTo>
                      <a:pt x="-10718" y="303501"/>
                      <a:pt x="2607" y="266375"/>
                      <a:pt x="39725" y="247335"/>
                    </a:cubicBezTo>
                    <a:cubicBezTo>
                      <a:pt x="69229" y="232104"/>
                      <a:pt x="98733" y="216872"/>
                      <a:pt x="126334" y="199737"/>
                    </a:cubicBezTo>
                    <a:cubicBezTo>
                      <a:pt x="172969" y="170226"/>
                      <a:pt x="194860" y="125484"/>
                      <a:pt x="198666" y="71222"/>
                    </a:cubicBezTo>
                    <a:cubicBezTo>
                      <a:pt x="201522" y="27431"/>
                      <a:pt x="217701" y="6488"/>
                      <a:pt x="250061" y="776"/>
                    </a:cubicBezTo>
                    <a:cubicBezTo>
                      <a:pt x="280517" y="-3984"/>
                      <a:pt x="304310" y="13152"/>
                      <a:pt x="320490" y="52182"/>
                    </a:cubicBezTo>
                    <a:cubicBezTo>
                      <a:pt x="341428" y="101685"/>
                      <a:pt x="372836" y="141667"/>
                      <a:pt x="418520" y="170226"/>
                    </a:cubicBezTo>
                    <a:cubicBezTo>
                      <a:pt x="452783" y="192121"/>
                      <a:pt x="467059" y="186410"/>
                      <a:pt x="473721" y="147379"/>
                    </a:cubicBezTo>
                    <a:cubicBezTo>
                      <a:pt x="478480" y="118820"/>
                      <a:pt x="491804" y="97876"/>
                      <a:pt x="521308" y="92165"/>
                    </a:cubicBezTo>
                    <a:cubicBezTo>
                      <a:pt x="551764" y="85501"/>
                      <a:pt x="576510" y="96925"/>
                      <a:pt x="588882" y="125484"/>
                    </a:cubicBezTo>
                    <a:cubicBezTo>
                      <a:pt x="602207" y="155946"/>
                      <a:pt x="626952" y="170226"/>
                      <a:pt x="656456" y="177842"/>
                    </a:cubicBezTo>
                    <a:cubicBezTo>
                      <a:pt x="757341" y="204497"/>
                      <a:pt x="858226" y="230200"/>
                      <a:pt x="963870" y="228296"/>
                    </a:cubicBezTo>
                    <a:cubicBezTo>
                      <a:pt x="1004795" y="227344"/>
                      <a:pt x="1032396" y="253999"/>
                      <a:pt x="1032396" y="289222"/>
                    </a:cubicBezTo>
                    <a:cubicBezTo>
                      <a:pt x="1032396" y="323493"/>
                      <a:pt x="1004795" y="347292"/>
                      <a:pt x="966726" y="349196"/>
                    </a:cubicBezTo>
                    <a:cubicBezTo>
                      <a:pt x="849661" y="353956"/>
                      <a:pt x="656456" y="315877"/>
                      <a:pt x="553668" y="266375"/>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8" name="Freeform 127">
                <a:extLst>
                  <a:ext uri="{FF2B5EF4-FFF2-40B4-BE49-F238E27FC236}">
                    <a16:creationId xmlns:a16="http://schemas.microsoft.com/office/drawing/2014/main" id="{E76F097B-1C42-A870-DEB5-DDFAAB63D552}"/>
                  </a:ext>
                </a:extLst>
              </p:cNvPr>
              <p:cNvSpPr/>
              <p:nvPr/>
            </p:nvSpPr>
            <p:spPr>
              <a:xfrm>
                <a:off x="4265055" y="2670044"/>
                <a:ext cx="971860" cy="122089"/>
              </a:xfrm>
              <a:custGeom>
                <a:avLst/>
                <a:gdLst>
                  <a:gd name="connsiteX0" fmla="*/ 484540 w 971860"/>
                  <a:gd name="connsiteY0" fmla="*/ 122090 h 122089"/>
                  <a:gd name="connsiteX1" fmla="*/ 79096 w 971860"/>
                  <a:gd name="connsiteY1" fmla="*/ 122090 h 122089"/>
                  <a:gd name="connsiteX2" fmla="*/ 34364 w 971860"/>
                  <a:gd name="connsiteY2" fmla="*/ 114474 h 122089"/>
                  <a:gd name="connsiteX3" fmla="*/ 1053 w 971860"/>
                  <a:gd name="connsiteY3" fmla="*/ 50692 h 122089"/>
                  <a:gd name="connsiteX4" fmla="*/ 54351 w 971860"/>
                  <a:gd name="connsiteY4" fmla="*/ 1190 h 122089"/>
                  <a:gd name="connsiteX5" fmla="*/ 140008 w 971860"/>
                  <a:gd name="connsiteY5" fmla="*/ 238 h 122089"/>
                  <a:gd name="connsiteX6" fmla="*/ 880466 w 971860"/>
                  <a:gd name="connsiteY6" fmla="*/ 238 h 122089"/>
                  <a:gd name="connsiteX7" fmla="*/ 909018 w 971860"/>
                  <a:gd name="connsiteY7" fmla="*/ 238 h 122089"/>
                  <a:gd name="connsiteX8" fmla="*/ 971834 w 971860"/>
                  <a:gd name="connsiteY8" fmla="*/ 58308 h 122089"/>
                  <a:gd name="connsiteX9" fmla="*/ 909018 w 971860"/>
                  <a:gd name="connsiteY9" fmla="*/ 121138 h 122089"/>
                  <a:gd name="connsiteX10" fmla="*/ 706297 w 971860"/>
                  <a:gd name="connsiteY10" fmla="*/ 121138 h 122089"/>
                  <a:gd name="connsiteX11" fmla="*/ 484540 w 971860"/>
                  <a:gd name="connsiteY11" fmla="*/ 122090 h 12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860" h="122089">
                    <a:moveTo>
                      <a:pt x="484540" y="122090"/>
                    </a:moveTo>
                    <a:cubicBezTo>
                      <a:pt x="349392" y="122090"/>
                      <a:pt x="214244" y="122090"/>
                      <a:pt x="79096" y="122090"/>
                    </a:cubicBezTo>
                    <a:cubicBezTo>
                      <a:pt x="63868" y="122090"/>
                      <a:pt x="47688" y="121138"/>
                      <a:pt x="34364" y="114474"/>
                    </a:cubicBezTo>
                    <a:cubicBezTo>
                      <a:pt x="7715" y="103050"/>
                      <a:pt x="-3706" y="79251"/>
                      <a:pt x="1053" y="50692"/>
                    </a:cubicBezTo>
                    <a:cubicBezTo>
                      <a:pt x="5811" y="22133"/>
                      <a:pt x="24846" y="4046"/>
                      <a:pt x="54351" y="1190"/>
                    </a:cubicBezTo>
                    <a:cubicBezTo>
                      <a:pt x="82903" y="-714"/>
                      <a:pt x="111455" y="238"/>
                      <a:pt x="140008" y="238"/>
                    </a:cubicBezTo>
                    <a:cubicBezTo>
                      <a:pt x="386510" y="238"/>
                      <a:pt x="633012" y="238"/>
                      <a:pt x="880466" y="238"/>
                    </a:cubicBezTo>
                    <a:cubicBezTo>
                      <a:pt x="889983" y="238"/>
                      <a:pt x="899501" y="238"/>
                      <a:pt x="909018" y="238"/>
                    </a:cubicBezTo>
                    <a:cubicBezTo>
                      <a:pt x="947088" y="2142"/>
                      <a:pt x="970882" y="24037"/>
                      <a:pt x="971834" y="58308"/>
                    </a:cubicBezTo>
                    <a:cubicBezTo>
                      <a:pt x="972785" y="94483"/>
                      <a:pt x="948040" y="120186"/>
                      <a:pt x="909018" y="121138"/>
                    </a:cubicBezTo>
                    <a:cubicBezTo>
                      <a:pt x="841445" y="122090"/>
                      <a:pt x="773871" y="121138"/>
                      <a:pt x="706297" y="121138"/>
                    </a:cubicBezTo>
                    <a:cubicBezTo>
                      <a:pt x="631109" y="122090"/>
                      <a:pt x="557824" y="122090"/>
                      <a:pt x="484540" y="122090"/>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9" name="Freeform 128">
                <a:extLst>
                  <a:ext uri="{FF2B5EF4-FFF2-40B4-BE49-F238E27FC236}">
                    <a16:creationId xmlns:a16="http://schemas.microsoft.com/office/drawing/2014/main" id="{40D98BE5-5D7A-F759-1CBA-B0984D2E30D6}"/>
                  </a:ext>
                </a:extLst>
              </p:cNvPr>
              <p:cNvSpPr/>
              <p:nvPr/>
            </p:nvSpPr>
            <p:spPr>
              <a:xfrm>
                <a:off x="4264094" y="2427108"/>
                <a:ext cx="971432" cy="122274"/>
              </a:xfrm>
              <a:custGeom>
                <a:avLst/>
                <a:gdLst>
                  <a:gd name="connsiteX0" fmla="*/ 485501 w 971432"/>
                  <a:gd name="connsiteY0" fmla="*/ 423 h 122274"/>
                  <a:gd name="connsiteX1" fmla="*/ 901414 w 971432"/>
                  <a:gd name="connsiteY1" fmla="*/ 423 h 122274"/>
                  <a:gd name="connsiteX2" fmla="*/ 968988 w 971432"/>
                  <a:gd name="connsiteY2" fmla="*/ 45166 h 122274"/>
                  <a:gd name="connsiteX3" fmla="*/ 925207 w 971432"/>
                  <a:gd name="connsiteY3" fmla="*/ 119419 h 122274"/>
                  <a:gd name="connsiteX4" fmla="*/ 889993 w 971432"/>
                  <a:gd name="connsiteY4" fmla="*/ 122275 h 122274"/>
                  <a:gd name="connsiteX5" fmla="*/ 81961 w 971432"/>
                  <a:gd name="connsiteY5" fmla="*/ 122275 h 122274"/>
                  <a:gd name="connsiteX6" fmla="*/ 57215 w 971432"/>
                  <a:gd name="connsiteY6" fmla="*/ 121323 h 122274"/>
                  <a:gd name="connsiteX7" fmla="*/ 110 w 971432"/>
                  <a:gd name="connsiteY7" fmla="*/ 56589 h 122274"/>
                  <a:gd name="connsiteX8" fmla="*/ 61974 w 971432"/>
                  <a:gd name="connsiteY8" fmla="*/ 423 h 122274"/>
                  <a:gd name="connsiteX9" fmla="*/ 378905 w 971432"/>
                  <a:gd name="connsiteY9" fmla="*/ 423 h 122274"/>
                  <a:gd name="connsiteX10" fmla="*/ 485501 w 971432"/>
                  <a:gd name="connsiteY10" fmla="*/ 423 h 12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1432" h="122274">
                    <a:moveTo>
                      <a:pt x="485501" y="423"/>
                    </a:moveTo>
                    <a:cubicBezTo>
                      <a:pt x="624456" y="423"/>
                      <a:pt x="763411" y="423"/>
                      <a:pt x="901414" y="423"/>
                    </a:cubicBezTo>
                    <a:cubicBezTo>
                      <a:pt x="934725" y="423"/>
                      <a:pt x="959470" y="11847"/>
                      <a:pt x="968988" y="45166"/>
                    </a:cubicBezTo>
                    <a:cubicBezTo>
                      <a:pt x="978505" y="78484"/>
                      <a:pt x="959470" y="110851"/>
                      <a:pt x="925207" y="119419"/>
                    </a:cubicBezTo>
                    <a:cubicBezTo>
                      <a:pt x="913787" y="122275"/>
                      <a:pt x="901414" y="122275"/>
                      <a:pt x="889993" y="122275"/>
                    </a:cubicBezTo>
                    <a:cubicBezTo>
                      <a:pt x="620649" y="122275"/>
                      <a:pt x="351305" y="122275"/>
                      <a:pt x="81961" y="122275"/>
                    </a:cubicBezTo>
                    <a:cubicBezTo>
                      <a:pt x="73395" y="122275"/>
                      <a:pt x="64829" y="122275"/>
                      <a:pt x="57215" y="121323"/>
                    </a:cubicBezTo>
                    <a:cubicBezTo>
                      <a:pt x="21049" y="116563"/>
                      <a:pt x="-1793" y="90860"/>
                      <a:pt x="110" y="56589"/>
                    </a:cubicBezTo>
                    <a:cubicBezTo>
                      <a:pt x="2014" y="24222"/>
                      <a:pt x="25808" y="1375"/>
                      <a:pt x="61974" y="423"/>
                    </a:cubicBezTo>
                    <a:cubicBezTo>
                      <a:pt x="167618" y="-529"/>
                      <a:pt x="273262" y="423"/>
                      <a:pt x="378905" y="423"/>
                    </a:cubicBezTo>
                    <a:cubicBezTo>
                      <a:pt x="414120" y="423"/>
                      <a:pt x="450286" y="423"/>
                      <a:pt x="485501" y="423"/>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0" name="Freeform 129">
                <a:extLst>
                  <a:ext uri="{FF2B5EF4-FFF2-40B4-BE49-F238E27FC236}">
                    <a16:creationId xmlns:a16="http://schemas.microsoft.com/office/drawing/2014/main" id="{1D137D27-F719-6C54-4AF7-0D4D9CA2ACEC}"/>
                  </a:ext>
                </a:extLst>
              </p:cNvPr>
              <p:cNvSpPr/>
              <p:nvPr/>
            </p:nvSpPr>
            <p:spPr>
              <a:xfrm>
                <a:off x="4266005" y="2183827"/>
                <a:ext cx="970857" cy="121851"/>
              </a:xfrm>
              <a:custGeom>
                <a:avLst/>
                <a:gdLst>
                  <a:gd name="connsiteX0" fmla="*/ 486445 w 970857"/>
                  <a:gd name="connsiteY0" fmla="*/ 0 h 121851"/>
                  <a:gd name="connsiteX1" fmla="*/ 895695 w 970857"/>
                  <a:gd name="connsiteY1" fmla="*/ 0 h 121851"/>
                  <a:gd name="connsiteX2" fmla="*/ 967076 w 970857"/>
                  <a:gd name="connsiteY2" fmla="*/ 40935 h 121851"/>
                  <a:gd name="connsiteX3" fmla="*/ 925200 w 970857"/>
                  <a:gd name="connsiteY3" fmla="*/ 118044 h 121851"/>
                  <a:gd name="connsiteX4" fmla="*/ 883323 w 970857"/>
                  <a:gd name="connsiteY4" fmla="*/ 121852 h 121851"/>
                  <a:gd name="connsiteX5" fmla="*/ 86711 w 970857"/>
                  <a:gd name="connsiteY5" fmla="*/ 121852 h 121851"/>
                  <a:gd name="connsiteX6" fmla="*/ 61966 w 970857"/>
                  <a:gd name="connsiteY6" fmla="*/ 121852 h 121851"/>
                  <a:gd name="connsiteX7" fmla="*/ 103 w 970857"/>
                  <a:gd name="connsiteY7" fmla="*/ 58070 h 121851"/>
                  <a:gd name="connsiteX8" fmla="*/ 64821 w 970857"/>
                  <a:gd name="connsiteY8" fmla="*/ 952 h 121851"/>
                  <a:gd name="connsiteX9" fmla="*/ 292289 w 970857"/>
                  <a:gd name="connsiteY9" fmla="*/ 952 h 121851"/>
                  <a:gd name="connsiteX10" fmla="*/ 486445 w 970857"/>
                  <a:gd name="connsiteY10" fmla="*/ 0 h 12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0857" h="121851">
                    <a:moveTo>
                      <a:pt x="486445" y="0"/>
                    </a:moveTo>
                    <a:cubicBezTo>
                      <a:pt x="622544" y="0"/>
                      <a:pt x="759596" y="0"/>
                      <a:pt x="895695" y="0"/>
                    </a:cubicBezTo>
                    <a:cubicBezTo>
                      <a:pt x="928055" y="0"/>
                      <a:pt x="954704" y="7616"/>
                      <a:pt x="967076" y="40935"/>
                    </a:cubicBezTo>
                    <a:cubicBezTo>
                      <a:pt x="979449" y="75205"/>
                      <a:pt x="960414" y="109476"/>
                      <a:pt x="925200" y="118044"/>
                    </a:cubicBezTo>
                    <a:cubicBezTo>
                      <a:pt x="911875" y="121852"/>
                      <a:pt x="896647" y="121852"/>
                      <a:pt x="883323" y="121852"/>
                    </a:cubicBezTo>
                    <a:cubicBezTo>
                      <a:pt x="617786" y="121852"/>
                      <a:pt x="352249" y="121852"/>
                      <a:pt x="86711" y="121852"/>
                    </a:cubicBezTo>
                    <a:cubicBezTo>
                      <a:pt x="78146" y="121852"/>
                      <a:pt x="70532" y="121852"/>
                      <a:pt x="61966" y="121852"/>
                    </a:cubicBezTo>
                    <a:cubicBezTo>
                      <a:pt x="22945" y="118044"/>
                      <a:pt x="-1801" y="92341"/>
                      <a:pt x="103" y="58070"/>
                    </a:cubicBezTo>
                    <a:cubicBezTo>
                      <a:pt x="2006" y="23799"/>
                      <a:pt x="25800" y="1904"/>
                      <a:pt x="64821" y="952"/>
                    </a:cubicBezTo>
                    <a:cubicBezTo>
                      <a:pt x="140961" y="0"/>
                      <a:pt x="216149" y="952"/>
                      <a:pt x="292289" y="952"/>
                    </a:cubicBezTo>
                    <a:cubicBezTo>
                      <a:pt x="356055" y="0"/>
                      <a:pt x="420774" y="0"/>
                      <a:pt x="486445" y="0"/>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0E5D346C-51ED-2489-9DA9-BC28DF2522F4}"/>
                  </a:ext>
                </a:extLst>
              </p:cNvPr>
              <p:cNvSpPr/>
              <p:nvPr/>
            </p:nvSpPr>
            <p:spPr>
              <a:xfrm>
                <a:off x="5724179" y="1879195"/>
                <a:ext cx="970796" cy="972915"/>
              </a:xfrm>
              <a:custGeom>
                <a:avLst/>
                <a:gdLst>
                  <a:gd name="connsiteX0" fmla="*/ 484442 w 970796"/>
                  <a:gd name="connsiteY0" fmla="*/ 972913 h 972915"/>
                  <a:gd name="connsiteX1" fmla="*/ 3 w 970796"/>
                  <a:gd name="connsiteY1" fmla="*/ 484554 h 972915"/>
                  <a:gd name="connsiteX2" fmla="*/ 488249 w 970796"/>
                  <a:gd name="connsiteY2" fmla="*/ 3 h 972915"/>
                  <a:gd name="connsiteX3" fmla="*/ 970784 w 970796"/>
                  <a:gd name="connsiteY3" fmla="*/ 490266 h 972915"/>
                  <a:gd name="connsiteX4" fmla="*/ 484442 w 970796"/>
                  <a:gd name="connsiteY4" fmla="*/ 972913 h 972915"/>
                  <a:gd name="connsiteX5" fmla="*/ 485394 w 970796"/>
                  <a:gd name="connsiteY5" fmla="*/ 851061 h 972915"/>
                  <a:gd name="connsiteX6" fmla="*/ 849912 w 970796"/>
                  <a:gd name="connsiteY6" fmla="*/ 487410 h 972915"/>
                  <a:gd name="connsiteX7" fmla="*/ 485394 w 970796"/>
                  <a:gd name="connsiteY7" fmla="*/ 122807 h 972915"/>
                  <a:gd name="connsiteX8" fmla="*/ 120875 w 970796"/>
                  <a:gd name="connsiteY8" fmla="*/ 487410 h 972915"/>
                  <a:gd name="connsiteX9" fmla="*/ 485394 w 970796"/>
                  <a:gd name="connsiteY9" fmla="*/ 851061 h 97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0796" h="972915">
                    <a:moveTo>
                      <a:pt x="484442" y="972913"/>
                    </a:moveTo>
                    <a:cubicBezTo>
                      <a:pt x="215098" y="971961"/>
                      <a:pt x="-949" y="753961"/>
                      <a:pt x="3" y="484554"/>
                    </a:cubicBezTo>
                    <a:cubicBezTo>
                      <a:pt x="955" y="215148"/>
                      <a:pt x="218905" y="-949"/>
                      <a:pt x="488249" y="3"/>
                    </a:cubicBezTo>
                    <a:cubicBezTo>
                      <a:pt x="757593" y="955"/>
                      <a:pt x="972687" y="219907"/>
                      <a:pt x="970784" y="490266"/>
                    </a:cubicBezTo>
                    <a:cubicBezTo>
                      <a:pt x="969832" y="757768"/>
                      <a:pt x="751882" y="973865"/>
                      <a:pt x="484442" y="972913"/>
                    </a:cubicBezTo>
                    <a:close/>
                    <a:moveTo>
                      <a:pt x="485394" y="851061"/>
                    </a:moveTo>
                    <a:cubicBezTo>
                      <a:pt x="687163" y="851061"/>
                      <a:pt x="849912" y="689227"/>
                      <a:pt x="849912" y="487410"/>
                    </a:cubicBezTo>
                    <a:cubicBezTo>
                      <a:pt x="849912" y="285593"/>
                      <a:pt x="687163" y="122807"/>
                      <a:pt x="485394" y="122807"/>
                    </a:cubicBezTo>
                    <a:cubicBezTo>
                      <a:pt x="284575" y="122807"/>
                      <a:pt x="120875" y="285593"/>
                      <a:pt x="120875" y="487410"/>
                    </a:cubicBezTo>
                    <a:cubicBezTo>
                      <a:pt x="120875" y="689227"/>
                      <a:pt x="282671" y="851061"/>
                      <a:pt x="485394" y="851061"/>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32" name="Group 131">
            <a:extLst>
              <a:ext uri="{FF2B5EF4-FFF2-40B4-BE49-F238E27FC236}">
                <a16:creationId xmlns:a16="http://schemas.microsoft.com/office/drawing/2014/main" id="{F3736364-295E-199D-DA19-66540997E75A}"/>
              </a:ext>
            </a:extLst>
          </p:cNvPr>
          <p:cNvGrpSpPr/>
          <p:nvPr/>
        </p:nvGrpSpPr>
        <p:grpSpPr>
          <a:xfrm>
            <a:off x="1223006" y="5597752"/>
            <a:ext cx="697878" cy="697878"/>
            <a:chOff x="3907180" y="2351193"/>
            <a:chExt cx="889771" cy="889771"/>
          </a:xfrm>
          <a:solidFill>
            <a:srgbClr val="F79037"/>
          </a:solidFill>
        </p:grpSpPr>
        <p:sp>
          <p:nvSpPr>
            <p:cNvPr id="133" name="Freeform 132">
              <a:extLst>
                <a:ext uri="{FF2B5EF4-FFF2-40B4-BE49-F238E27FC236}">
                  <a16:creationId xmlns:a16="http://schemas.microsoft.com/office/drawing/2014/main" id="{27B8229B-CF90-DAFA-EF66-0EB069A06F46}"/>
                </a:ext>
              </a:extLst>
            </p:cNvPr>
            <p:cNvSpPr/>
            <p:nvPr/>
          </p:nvSpPr>
          <p:spPr>
            <a:xfrm>
              <a:off x="4263992" y="2615866"/>
              <a:ext cx="177051" cy="177051"/>
            </a:xfrm>
            <a:custGeom>
              <a:avLst/>
              <a:gdLst>
                <a:gd name="connsiteX0" fmla="*/ 177051 w 177051"/>
                <a:gd name="connsiteY0" fmla="*/ 93043 h 177051"/>
                <a:gd name="connsiteX1" fmla="*/ 161694 w 177051"/>
                <a:gd name="connsiteY1" fmla="*/ 100269 h 177051"/>
                <a:gd name="connsiteX2" fmla="*/ 154468 w 177051"/>
                <a:gd name="connsiteY2" fmla="*/ 109302 h 177051"/>
                <a:gd name="connsiteX3" fmla="*/ 149951 w 177051"/>
                <a:gd name="connsiteY3" fmla="*/ 120142 h 177051"/>
                <a:gd name="connsiteX4" fmla="*/ 149048 w 177051"/>
                <a:gd name="connsiteY4" fmla="*/ 131885 h 177051"/>
                <a:gd name="connsiteX5" fmla="*/ 154468 w 177051"/>
                <a:gd name="connsiteY5" fmla="*/ 148145 h 177051"/>
                <a:gd name="connsiteX6" fmla="*/ 148145 w 177051"/>
                <a:gd name="connsiteY6" fmla="*/ 154468 h 177051"/>
                <a:gd name="connsiteX7" fmla="*/ 131885 w 177051"/>
                <a:gd name="connsiteY7" fmla="*/ 149048 h 177051"/>
                <a:gd name="connsiteX8" fmla="*/ 120142 w 177051"/>
                <a:gd name="connsiteY8" fmla="*/ 149952 h 177051"/>
                <a:gd name="connsiteX9" fmla="*/ 109302 w 177051"/>
                <a:gd name="connsiteY9" fmla="*/ 154468 h 177051"/>
                <a:gd name="connsiteX10" fmla="*/ 100269 w 177051"/>
                <a:gd name="connsiteY10" fmla="*/ 161695 h 177051"/>
                <a:gd name="connsiteX11" fmla="*/ 93042 w 177051"/>
                <a:gd name="connsiteY11" fmla="*/ 177051 h 177051"/>
                <a:gd name="connsiteX12" fmla="*/ 84009 w 177051"/>
                <a:gd name="connsiteY12" fmla="*/ 177051 h 177051"/>
                <a:gd name="connsiteX13" fmla="*/ 76782 w 177051"/>
                <a:gd name="connsiteY13" fmla="*/ 161695 h 177051"/>
                <a:gd name="connsiteX14" fmla="*/ 67749 w 177051"/>
                <a:gd name="connsiteY14" fmla="*/ 154468 h 177051"/>
                <a:gd name="connsiteX15" fmla="*/ 56909 w 177051"/>
                <a:gd name="connsiteY15" fmla="*/ 149952 h 177051"/>
                <a:gd name="connsiteX16" fmla="*/ 45166 w 177051"/>
                <a:gd name="connsiteY16" fmla="*/ 149048 h 177051"/>
                <a:gd name="connsiteX17" fmla="*/ 28906 w 177051"/>
                <a:gd name="connsiteY17" fmla="*/ 154468 h 177051"/>
                <a:gd name="connsiteX18" fmla="*/ 22583 w 177051"/>
                <a:gd name="connsiteY18" fmla="*/ 148145 h 177051"/>
                <a:gd name="connsiteX19" fmla="*/ 28003 w 177051"/>
                <a:gd name="connsiteY19" fmla="*/ 131885 h 177051"/>
                <a:gd name="connsiteX20" fmla="*/ 27100 w 177051"/>
                <a:gd name="connsiteY20" fmla="*/ 120142 h 177051"/>
                <a:gd name="connsiteX21" fmla="*/ 22583 w 177051"/>
                <a:gd name="connsiteY21" fmla="*/ 109302 h 177051"/>
                <a:gd name="connsiteX22" fmla="*/ 15356 w 177051"/>
                <a:gd name="connsiteY22" fmla="*/ 100269 h 177051"/>
                <a:gd name="connsiteX23" fmla="*/ 0 w 177051"/>
                <a:gd name="connsiteY23" fmla="*/ 93043 h 177051"/>
                <a:gd name="connsiteX24" fmla="*/ 0 w 177051"/>
                <a:gd name="connsiteY24" fmla="*/ 84009 h 177051"/>
                <a:gd name="connsiteX25" fmla="*/ 15356 w 177051"/>
                <a:gd name="connsiteY25" fmla="*/ 76782 h 177051"/>
                <a:gd name="connsiteX26" fmla="*/ 22583 w 177051"/>
                <a:gd name="connsiteY26" fmla="*/ 67749 h 177051"/>
                <a:gd name="connsiteX27" fmla="*/ 27100 w 177051"/>
                <a:gd name="connsiteY27" fmla="*/ 56910 h 177051"/>
                <a:gd name="connsiteX28" fmla="*/ 28003 w 177051"/>
                <a:gd name="connsiteY28" fmla="*/ 45166 h 177051"/>
                <a:gd name="connsiteX29" fmla="*/ 22583 w 177051"/>
                <a:gd name="connsiteY29" fmla="*/ 28906 h 177051"/>
                <a:gd name="connsiteX30" fmla="*/ 28906 w 177051"/>
                <a:gd name="connsiteY30" fmla="*/ 22583 h 177051"/>
                <a:gd name="connsiteX31" fmla="*/ 45166 w 177051"/>
                <a:gd name="connsiteY31" fmla="*/ 28003 h 177051"/>
                <a:gd name="connsiteX32" fmla="*/ 56909 w 177051"/>
                <a:gd name="connsiteY32" fmla="*/ 27100 h 177051"/>
                <a:gd name="connsiteX33" fmla="*/ 67749 w 177051"/>
                <a:gd name="connsiteY33" fmla="*/ 22583 h 177051"/>
                <a:gd name="connsiteX34" fmla="*/ 76782 w 177051"/>
                <a:gd name="connsiteY34" fmla="*/ 15357 h 177051"/>
                <a:gd name="connsiteX35" fmla="*/ 84009 w 177051"/>
                <a:gd name="connsiteY35" fmla="*/ 0 h 177051"/>
                <a:gd name="connsiteX36" fmla="*/ 93042 w 177051"/>
                <a:gd name="connsiteY36" fmla="*/ 0 h 177051"/>
                <a:gd name="connsiteX37" fmla="*/ 100269 w 177051"/>
                <a:gd name="connsiteY37" fmla="*/ 15357 h 177051"/>
                <a:gd name="connsiteX38" fmla="*/ 109302 w 177051"/>
                <a:gd name="connsiteY38" fmla="*/ 22583 h 177051"/>
                <a:gd name="connsiteX39" fmla="*/ 120142 w 177051"/>
                <a:gd name="connsiteY39" fmla="*/ 27100 h 177051"/>
                <a:gd name="connsiteX40" fmla="*/ 131885 w 177051"/>
                <a:gd name="connsiteY40" fmla="*/ 28003 h 177051"/>
                <a:gd name="connsiteX41" fmla="*/ 148145 w 177051"/>
                <a:gd name="connsiteY41" fmla="*/ 22583 h 177051"/>
                <a:gd name="connsiteX42" fmla="*/ 154468 w 177051"/>
                <a:gd name="connsiteY42" fmla="*/ 28906 h 177051"/>
                <a:gd name="connsiteX43" fmla="*/ 149048 w 177051"/>
                <a:gd name="connsiteY43" fmla="*/ 45166 h 177051"/>
                <a:gd name="connsiteX44" fmla="*/ 149951 w 177051"/>
                <a:gd name="connsiteY44" fmla="*/ 56910 h 177051"/>
                <a:gd name="connsiteX45" fmla="*/ 154468 w 177051"/>
                <a:gd name="connsiteY45" fmla="*/ 67749 h 177051"/>
                <a:gd name="connsiteX46" fmla="*/ 161694 w 177051"/>
                <a:gd name="connsiteY46" fmla="*/ 76782 h 177051"/>
                <a:gd name="connsiteX47" fmla="*/ 177051 w 177051"/>
                <a:gd name="connsiteY47" fmla="*/ 84009 h 177051"/>
                <a:gd name="connsiteX48" fmla="*/ 177051 w 177051"/>
                <a:gd name="connsiteY48" fmla="*/ 93043 h 177051"/>
                <a:gd name="connsiteX49" fmla="*/ 177051 w 177051"/>
                <a:gd name="connsiteY49" fmla="*/ 93043 h 17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7051" h="177051">
                  <a:moveTo>
                    <a:pt x="177051" y="93043"/>
                  </a:moveTo>
                  <a:lnTo>
                    <a:pt x="161694" y="100269"/>
                  </a:lnTo>
                  <a:cubicBezTo>
                    <a:pt x="158081" y="102076"/>
                    <a:pt x="155371" y="105689"/>
                    <a:pt x="154468" y="109302"/>
                  </a:cubicBezTo>
                  <a:cubicBezTo>
                    <a:pt x="153565" y="112915"/>
                    <a:pt x="151758" y="116529"/>
                    <a:pt x="149951" y="120142"/>
                  </a:cubicBezTo>
                  <a:cubicBezTo>
                    <a:pt x="148145" y="123755"/>
                    <a:pt x="148145" y="127369"/>
                    <a:pt x="149048" y="131885"/>
                  </a:cubicBezTo>
                  <a:lnTo>
                    <a:pt x="154468" y="148145"/>
                  </a:lnTo>
                  <a:cubicBezTo>
                    <a:pt x="152661" y="149952"/>
                    <a:pt x="149951" y="152662"/>
                    <a:pt x="148145" y="154468"/>
                  </a:cubicBezTo>
                  <a:lnTo>
                    <a:pt x="131885" y="149048"/>
                  </a:lnTo>
                  <a:cubicBezTo>
                    <a:pt x="128272" y="148145"/>
                    <a:pt x="123755" y="148145"/>
                    <a:pt x="120142" y="149952"/>
                  </a:cubicBezTo>
                  <a:cubicBezTo>
                    <a:pt x="116528" y="151758"/>
                    <a:pt x="112915" y="153565"/>
                    <a:pt x="109302" y="154468"/>
                  </a:cubicBezTo>
                  <a:cubicBezTo>
                    <a:pt x="105689" y="155371"/>
                    <a:pt x="102075" y="158081"/>
                    <a:pt x="100269" y="161695"/>
                  </a:cubicBezTo>
                  <a:lnTo>
                    <a:pt x="93042" y="177051"/>
                  </a:lnTo>
                  <a:lnTo>
                    <a:pt x="84009" y="177051"/>
                  </a:lnTo>
                  <a:lnTo>
                    <a:pt x="76782" y="161695"/>
                  </a:lnTo>
                  <a:cubicBezTo>
                    <a:pt x="74976" y="158081"/>
                    <a:pt x="71362" y="155371"/>
                    <a:pt x="67749" y="154468"/>
                  </a:cubicBezTo>
                  <a:cubicBezTo>
                    <a:pt x="64136" y="153565"/>
                    <a:pt x="60523" y="151758"/>
                    <a:pt x="56909" y="149952"/>
                  </a:cubicBezTo>
                  <a:cubicBezTo>
                    <a:pt x="53296" y="148145"/>
                    <a:pt x="49683" y="148145"/>
                    <a:pt x="45166" y="149048"/>
                  </a:cubicBezTo>
                  <a:lnTo>
                    <a:pt x="28906" y="154468"/>
                  </a:lnTo>
                  <a:cubicBezTo>
                    <a:pt x="27100" y="152662"/>
                    <a:pt x="24390" y="149952"/>
                    <a:pt x="22583" y="148145"/>
                  </a:cubicBezTo>
                  <a:lnTo>
                    <a:pt x="28003" y="131885"/>
                  </a:lnTo>
                  <a:cubicBezTo>
                    <a:pt x="28906" y="128272"/>
                    <a:pt x="28906" y="123755"/>
                    <a:pt x="27100" y="120142"/>
                  </a:cubicBezTo>
                  <a:cubicBezTo>
                    <a:pt x="25293" y="116529"/>
                    <a:pt x="23486" y="112915"/>
                    <a:pt x="22583" y="109302"/>
                  </a:cubicBezTo>
                  <a:cubicBezTo>
                    <a:pt x="21680" y="105689"/>
                    <a:pt x="18970" y="102076"/>
                    <a:pt x="15356" y="100269"/>
                  </a:cubicBezTo>
                  <a:lnTo>
                    <a:pt x="0" y="93043"/>
                  </a:lnTo>
                  <a:lnTo>
                    <a:pt x="0" y="84009"/>
                  </a:lnTo>
                  <a:lnTo>
                    <a:pt x="15356" y="76782"/>
                  </a:lnTo>
                  <a:cubicBezTo>
                    <a:pt x="18970" y="74976"/>
                    <a:pt x="21680" y="71363"/>
                    <a:pt x="22583" y="67749"/>
                  </a:cubicBezTo>
                  <a:cubicBezTo>
                    <a:pt x="23486" y="64136"/>
                    <a:pt x="25293" y="60523"/>
                    <a:pt x="27100" y="56910"/>
                  </a:cubicBezTo>
                  <a:cubicBezTo>
                    <a:pt x="28906" y="53296"/>
                    <a:pt x="28906" y="49683"/>
                    <a:pt x="28003" y="45166"/>
                  </a:cubicBezTo>
                  <a:lnTo>
                    <a:pt x="22583" y="28906"/>
                  </a:lnTo>
                  <a:cubicBezTo>
                    <a:pt x="24390" y="27100"/>
                    <a:pt x="27100" y="24390"/>
                    <a:pt x="28906" y="22583"/>
                  </a:cubicBezTo>
                  <a:lnTo>
                    <a:pt x="45166" y="28003"/>
                  </a:lnTo>
                  <a:cubicBezTo>
                    <a:pt x="48779" y="28906"/>
                    <a:pt x="53296" y="28906"/>
                    <a:pt x="56909" y="27100"/>
                  </a:cubicBezTo>
                  <a:cubicBezTo>
                    <a:pt x="60523" y="25293"/>
                    <a:pt x="64136" y="23487"/>
                    <a:pt x="67749" y="22583"/>
                  </a:cubicBezTo>
                  <a:cubicBezTo>
                    <a:pt x="71362" y="21680"/>
                    <a:pt x="74976" y="18970"/>
                    <a:pt x="76782" y="15357"/>
                  </a:cubicBezTo>
                  <a:lnTo>
                    <a:pt x="84009" y="0"/>
                  </a:lnTo>
                  <a:lnTo>
                    <a:pt x="93042" y="0"/>
                  </a:lnTo>
                  <a:lnTo>
                    <a:pt x="100269" y="15357"/>
                  </a:lnTo>
                  <a:cubicBezTo>
                    <a:pt x="102075" y="18970"/>
                    <a:pt x="105689" y="21680"/>
                    <a:pt x="109302" y="22583"/>
                  </a:cubicBezTo>
                  <a:cubicBezTo>
                    <a:pt x="112915" y="23487"/>
                    <a:pt x="116528" y="25293"/>
                    <a:pt x="120142" y="27100"/>
                  </a:cubicBezTo>
                  <a:cubicBezTo>
                    <a:pt x="123755" y="28906"/>
                    <a:pt x="127368" y="28906"/>
                    <a:pt x="131885" y="28003"/>
                  </a:cubicBezTo>
                  <a:lnTo>
                    <a:pt x="148145" y="22583"/>
                  </a:lnTo>
                  <a:cubicBezTo>
                    <a:pt x="149951" y="24390"/>
                    <a:pt x="152661" y="27100"/>
                    <a:pt x="154468" y="28906"/>
                  </a:cubicBezTo>
                  <a:lnTo>
                    <a:pt x="149048" y="45166"/>
                  </a:lnTo>
                  <a:cubicBezTo>
                    <a:pt x="148145" y="48780"/>
                    <a:pt x="148145" y="53296"/>
                    <a:pt x="149951" y="56910"/>
                  </a:cubicBezTo>
                  <a:cubicBezTo>
                    <a:pt x="151758" y="60523"/>
                    <a:pt x="153565" y="64136"/>
                    <a:pt x="154468" y="67749"/>
                  </a:cubicBezTo>
                  <a:cubicBezTo>
                    <a:pt x="155371" y="71363"/>
                    <a:pt x="158081" y="74976"/>
                    <a:pt x="161694" y="76782"/>
                  </a:cubicBezTo>
                  <a:lnTo>
                    <a:pt x="177051" y="84009"/>
                  </a:lnTo>
                  <a:lnTo>
                    <a:pt x="177051" y="93043"/>
                  </a:lnTo>
                  <a:lnTo>
                    <a:pt x="177051" y="93043"/>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34" name="Graphic 2">
              <a:extLst>
                <a:ext uri="{FF2B5EF4-FFF2-40B4-BE49-F238E27FC236}">
                  <a16:creationId xmlns:a16="http://schemas.microsoft.com/office/drawing/2014/main" id="{6F3DA8E9-DA6B-8915-1047-D0DDB7A8B8CF}"/>
                </a:ext>
              </a:extLst>
            </p:cNvPr>
            <p:cNvGrpSpPr/>
            <p:nvPr/>
          </p:nvGrpSpPr>
          <p:grpSpPr>
            <a:xfrm>
              <a:off x="3907180" y="2351193"/>
              <a:ext cx="889771" cy="889771"/>
              <a:chOff x="3907180" y="2351193"/>
              <a:chExt cx="889771" cy="889771"/>
            </a:xfrm>
            <a:grpFill/>
          </p:grpSpPr>
          <p:grpSp>
            <p:nvGrpSpPr>
              <p:cNvPr id="135" name="Graphic 2">
                <a:extLst>
                  <a:ext uri="{FF2B5EF4-FFF2-40B4-BE49-F238E27FC236}">
                    <a16:creationId xmlns:a16="http://schemas.microsoft.com/office/drawing/2014/main" id="{6F2DDB1F-5490-62E6-43DB-676F65D71C39}"/>
                  </a:ext>
                </a:extLst>
              </p:cNvPr>
              <p:cNvGrpSpPr/>
              <p:nvPr/>
            </p:nvGrpSpPr>
            <p:grpSpPr>
              <a:xfrm>
                <a:off x="3907180" y="2351193"/>
                <a:ext cx="889771" cy="889771"/>
                <a:chOff x="3907180" y="2351193"/>
                <a:chExt cx="889771" cy="889771"/>
              </a:xfrm>
              <a:grpFill/>
            </p:grpSpPr>
            <p:sp>
              <p:nvSpPr>
                <p:cNvPr id="137" name="Freeform 136">
                  <a:extLst>
                    <a:ext uri="{FF2B5EF4-FFF2-40B4-BE49-F238E27FC236}">
                      <a16:creationId xmlns:a16="http://schemas.microsoft.com/office/drawing/2014/main" id="{71DE501A-B66D-6091-55F0-4F5C31B1E677}"/>
                    </a:ext>
                  </a:extLst>
                </p:cNvPr>
                <p:cNvSpPr/>
                <p:nvPr/>
              </p:nvSpPr>
              <p:spPr>
                <a:xfrm>
                  <a:off x="4263088" y="2943656"/>
                  <a:ext cx="160962" cy="294598"/>
                </a:xfrm>
                <a:custGeom>
                  <a:avLst/>
                  <a:gdLst>
                    <a:gd name="connsiteX0" fmla="*/ 130982 w 160962"/>
                    <a:gd name="connsiteY0" fmla="*/ 66059 h 294598"/>
                    <a:gd name="connsiteX1" fmla="*/ 130982 w 160962"/>
                    <a:gd name="connsiteY1" fmla="*/ 36249 h 294598"/>
                    <a:gd name="connsiteX2" fmla="*/ 94849 w 160962"/>
                    <a:gd name="connsiteY2" fmla="*/ 1923 h 294598"/>
                    <a:gd name="connsiteX3" fmla="*/ 48779 w 160962"/>
                    <a:gd name="connsiteY3" fmla="*/ 10956 h 294598"/>
                    <a:gd name="connsiteX4" fmla="*/ 29810 w 160962"/>
                    <a:gd name="connsiteY4" fmla="*/ 49799 h 294598"/>
                    <a:gd name="connsiteX5" fmla="*/ 32520 w 160962"/>
                    <a:gd name="connsiteY5" fmla="*/ 65155 h 294598"/>
                    <a:gd name="connsiteX6" fmla="*/ 0 w 160962"/>
                    <a:gd name="connsiteY6" fmla="*/ 106708 h 294598"/>
                    <a:gd name="connsiteX7" fmla="*/ 0 w 160962"/>
                    <a:gd name="connsiteY7" fmla="*/ 191620 h 294598"/>
                    <a:gd name="connsiteX8" fmla="*/ 14453 w 160962"/>
                    <a:gd name="connsiteY8" fmla="*/ 206074 h 294598"/>
                    <a:gd name="connsiteX9" fmla="*/ 14453 w 160962"/>
                    <a:gd name="connsiteY9" fmla="*/ 206074 h 294598"/>
                    <a:gd name="connsiteX10" fmla="*/ 28906 w 160962"/>
                    <a:gd name="connsiteY10" fmla="*/ 206074 h 294598"/>
                    <a:gd name="connsiteX11" fmla="*/ 28906 w 160962"/>
                    <a:gd name="connsiteY11" fmla="*/ 280146 h 294598"/>
                    <a:gd name="connsiteX12" fmla="*/ 43359 w 160962"/>
                    <a:gd name="connsiteY12" fmla="*/ 294599 h 294598"/>
                    <a:gd name="connsiteX13" fmla="*/ 43359 w 160962"/>
                    <a:gd name="connsiteY13" fmla="*/ 294599 h 294598"/>
                    <a:gd name="connsiteX14" fmla="*/ 117432 w 160962"/>
                    <a:gd name="connsiteY14" fmla="*/ 294599 h 294598"/>
                    <a:gd name="connsiteX15" fmla="*/ 131885 w 160962"/>
                    <a:gd name="connsiteY15" fmla="*/ 280146 h 294598"/>
                    <a:gd name="connsiteX16" fmla="*/ 131885 w 160962"/>
                    <a:gd name="connsiteY16" fmla="*/ 280146 h 294598"/>
                    <a:gd name="connsiteX17" fmla="*/ 131885 w 160962"/>
                    <a:gd name="connsiteY17" fmla="*/ 206074 h 294598"/>
                    <a:gd name="connsiteX18" fmla="*/ 146338 w 160962"/>
                    <a:gd name="connsiteY18" fmla="*/ 206074 h 294598"/>
                    <a:gd name="connsiteX19" fmla="*/ 160791 w 160962"/>
                    <a:gd name="connsiteY19" fmla="*/ 191620 h 294598"/>
                    <a:gd name="connsiteX20" fmla="*/ 160791 w 160962"/>
                    <a:gd name="connsiteY20" fmla="*/ 191620 h 294598"/>
                    <a:gd name="connsiteX21" fmla="*/ 160791 w 160962"/>
                    <a:gd name="connsiteY21" fmla="*/ 106708 h 294598"/>
                    <a:gd name="connsiteX22" fmla="*/ 130982 w 160962"/>
                    <a:gd name="connsiteY22" fmla="*/ 66059 h 294598"/>
                    <a:gd name="connsiteX23" fmla="*/ 133692 w 160962"/>
                    <a:gd name="connsiteY23" fmla="*/ 178070 h 294598"/>
                    <a:gd name="connsiteX24" fmla="*/ 119239 w 160962"/>
                    <a:gd name="connsiteY24" fmla="*/ 178070 h 294598"/>
                    <a:gd name="connsiteX25" fmla="*/ 104785 w 160962"/>
                    <a:gd name="connsiteY25" fmla="*/ 192524 h 294598"/>
                    <a:gd name="connsiteX26" fmla="*/ 104785 w 160962"/>
                    <a:gd name="connsiteY26" fmla="*/ 192524 h 294598"/>
                    <a:gd name="connsiteX27" fmla="*/ 104785 w 160962"/>
                    <a:gd name="connsiteY27" fmla="*/ 266596 h 294598"/>
                    <a:gd name="connsiteX28" fmla="*/ 59619 w 160962"/>
                    <a:gd name="connsiteY28" fmla="*/ 266596 h 294598"/>
                    <a:gd name="connsiteX29" fmla="*/ 59619 w 160962"/>
                    <a:gd name="connsiteY29" fmla="*/ 192524 h 294598"/>
                    <a:gd name="connsiteX30" fmla="*/ 45166 w 160962"/>
                    <a:gd name="connsiteY30" fmla="*/ 178070 h 294598"/>
                    <a:gd name="connsiteX31" fmla="*/ 45166 w 160962"/>
                    <a:gd name="connsiteY31" fmla="*/ 178070 h 294598"/>
                    <a:gd name="connsiteX32" fmla="*/ 30713 w 160962"/>
                    <a:gd name="connsiteY32" fmla="*/ 178070 h 294598"/>
                    <a:gd name="connsiteX33" fmla="*/ 30713 w 160962"/>
                    <a:gd name="connsiteY33" fmla="*/ 107611 h 294598"/>
                    <a:gd name="connsiteX34" fmla="*/ 45166 w 160962"/>
                    <a:gd name="connsiteY34" fmla="*/ 94061 h 294598"/>
                    <a:gd name="connsiteX35" fmla="*/ 60523 w 160962"/>
                    <a:gd name="connsiteY35" fmla="*/ 94061 h 294598"/>
                    <a:gd name="connsiteX36" fmla="*/ 74976 w 160962"/>
                    <a:gd name="connsiteY36" fmla="*/ 79608 h 294598"/>
                    <a:gd name="connsiteX37" fmla="*/ 68652 w 160962"/>
                    <a:gd name="connsiteY37" fmla="*/ 67865 h 294598"/>
                    <a:gd name="connsiteX38" fmla="*/ 63233 w 160962"/>
                    <a:gd name="connsiteY38" fmla="*/ 40766 h 294598"/>
                    <a:gd name="connsiteX39" fmla="*/ 67749 w 160962"/>
                    <a:gd name="connsiteY39" fmla="*/ 36249 h 294598"/>
                    <a:gd name="connsiteX40" fmla="*/ 88526 w 160962"/>
                    <a:gd name="connsiteY40" fmla="*/ 32636 h 294598"/>
                    <a:gd name="connsiteX41" fmla="*/ 103882 w 160962"/>
                    <a:gd name="connsiteY41" fmla="*/ 46185 h 294598"/>
                    <a:gd name="connsiteX42" fmla="*/ 95752 w 160962"/>
                    <a:gd name="connsiteY42" fmla="*/ 68769 h 294598"/>
                    <a:gd name="connsiteX43" fmla="*/ 92139 w 160962"/>
                    <a:gd name="connsiteY43" fmla="*/ 89545 h 294598"/>
                    <a:gd name="connsiteX44" fmla="*/ 103882 w 160962"/>
                    <a:gd name="connsiteY44" fmla="*/ 95868 h 294598"/>
                    <a:gd name="connsiteX45" fmla="*/ 119239 w 160962"/>
                    <a:gd name="connsiteY45" fmla="*/ 95868 h 294598"/>
                    <a:gd name="connsiteX46" fmla="*/ 133692 w 160962"/>
                    <a:gd name="connsiteY46" fmla="*/ 109418 h 294598"/>
                    <a:gd name="connsiteX47" fmla="*/ 133692 w 160962"/>
                    <a:gd name="connsiteY47" fmla="*/ 178070 h 29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0962" h="294598">
                      <a:moveTo>
                        <a:pt x="130982" y="66059"/>
                      </a:moveTo>
                      <a:cubicBezTo>
                        <a:pt x="133692" y="56122"/>
                        <a:pt x="134595" y="46185"/>
                        <a:pt x="130982" y="36249"/>
                      </a:cubicBezTo>
                      <a:cubicBezTo>
                        <a:pt x="125562" y="19086"/>
                        <a:pt x="112012" y="6439"/>
                        <a:pt x="94849" y="1923"/>
                      </a:cubicBezTo>
                      <a:cubicBezTo>
                        <a:pt x="78589" y="-2594"/>
                        <a:pt x="61426" y="1019"/>
                        <a:pt x="48779" y="10956"/>
                      </a:cubicBezTo>
                      <a:cubicBezTo>
                        <a:pt x="36133" y="19989"/>
                        <a:pt x="29810" y="34442"/>
                        <a:pt x="29810" y="49799"/>
                      </a:cubicBezTo>
                      <a:cubicBezTo>
                        <a:pt x="29810" y="55219"/>
                        <a:pt x="30713" y="59735"/>
                        <a:pt x="32520" y="65155"/>
                      </a:cubicBezTo>
                      <a:cubicBezTo>
                        <a:pt x="13550" y="70575"/>
                        <a:pt x="903" y="86835"/>
                        <a:pt x="0" y="106708"/>
                      </a:cubicBezTo>
                      <a:lnTo>
                        <a:pt x="0" y="191620"/>
                      </a:lnTo>
                      <a:cubicBezTo>
                        <a:pt x="0" y="199750"/>
                        <a:pt x="6323" y="206074"/>
                        <a:pt x="14453" y="206074"/>
                      </a:cubicBezTo>
                      <a:cubicBezTo>
                        <a:pt x="14453" y="206074"/>
                        <a:pt x="14453" y="206074"/>
                        <a:pt x="14453" y="206074"/>
                      </a:cubicBezTo>
                      <a:lnTo>
                        <a:pt x="28906" y="206074"/>
                      </a:lnTo>
                      <a:lnTo>
                        <a:pt x="28906" y="280146"/>
                      </a:lnTo>
                      <a:cubicBezTo>
                        <a:pt x="28906" y="288276"/>
                        <a:pt x="35230" y="294599"/>
                        <a:pt x="43359" y="294599"/>
                      </a:cubicBezTo>
                      <a:cubicBezTo>
                        <a:pt x="43359" y="294599"/>
                        <a:pt x="43359" y="294599"/>
                        <a:pt x="43359" y="294599"/>
                      </a:cubicBezTo>
                      <a:lnTo>
                        <a:pt x="117432" y="294599"/>
                      </a:lnTo>
                      <a:cubicBezTo>
                        <a:pt x="125562" y="294599"/>
                        <a:pt x="131885" y="288276"/>
                        <a:pt x="131885" y="280146"/>
                      </a:cubicBezTo>
                      <a:cubicBezTo>
                        <a:pt x="131885" y="280146"/>
                        <a:pt x="131885" y="280146"/>
                        <a:pt x="131885" y="280146"/>
                      </a:cubicBezTo>
                      <a:lnTo>
                        <a:pt x="131885" y="206074"/>
                      </a:lnTo>
                      <a:lnTo>
                        <a:pt x="146338" y="206074"/>
                      </a:lnTo>
                      <a:cubicBezTo>
                        <a:pt x="154468" y="206074"/>
                        <a:pt x="160791" y="199750"/>
                        <a:pt x="160791" y="191620"/>
                      </a:cubicBezTo>
                      <a:cubicBezTo>
                        <a:pt x="160791" y="191620"/>
                        <a:pt x="160791" y="191620"/>
                        <a:pt x="160791" y="191620"/>
                      </a:cubicBezTo>
                      <a:lnTo>
                        <a:pt x="160791" y="106708"/>
                      </a:lnTo>
                      <a:cubicBezTo>
                        <a:pt x="162598" y="88642"/>
                        <a:pt x="149951" y="71478"/>
                        <a:pt x="130982" y="66059"/>
                      </a:cubicBezTo>
                      <a:close/>
                      <a:moveTo>
                        <a:pt x="133692" y="178070"/>
                      </a:moveTo>
                      <a:lnTo>
                        <a:pt x="119239" y="178070"/>
                      </a:lnTo>
                      <a:cubicBezTo>
                        <a:pt x="111109" y="178070"/>
                        <a:pt x="104785" y="184394"/>
                        <a:pt x="104785" y="192524"/>
                      </a:cubicBezTo>
                      <a:cubicBezTo>
                        <a:pt x="104785" y="192524"/>
                        <a:pt x="104785" y="192524"/>
                        <a:pt x="104785" y="192524"/>
                      </a:cubicBezTo>
                      <a:lnTo>
                        <a:pt x="104785" y="266596"/>
                      </a:lnTo>
                      <a:lnTo>
                        <a:pt x="59619" y="266596"/>
                      </a:lnTo>
                      <a:lnTo>
                        <a:pt x="59619" y="192524"/>
                      </a:lnTo>
                      <a:cubicBezTo>
                        <a:pt x="59619" y="184394"/>
                        <a:pt x="53296" y="178070"/>
                        <a:pt x="45166" y="178070"/>
                      </a:cubicBezTo>
                      <a:cubicBezTo>
                        <a:pt x="45166" y="178070"/>
                        <a:pt x="45166" y="178070"/>
                        <a:pt x="45166" y="178070"/>
                      </a:cubicBezTo>
                      <a:lnTo>
                        <a:pt x="30713" y="178070"/>
                      </a:lnTo>
                      <a:lnTo>
                        <a:pt x="30713" y="107611"/>
                      </a:lnTo>
                      <a:cubicBezTo>
                        <a:pt x="30713" y="99482"/>
                        <a:pt x="37940" y="94061"/>
                        <a:pt x="45166" y="94061"/>
                      </a:cubicBezTo>
                      <a:lnTo>
                        <a:pt x="60523" y="94061"/>
                      </a:lnTo>
                      <a:cubicBezTo>
                        <a:pt x="68652" y="94061"/>
                        <a:pt x="74976" y="87738"/>
                        <a:pt x="74976" y="79608"/>
                      </a:cubicBezTo>
                      <a:cubicBezTo>
                        <a:pt x="74976" y="75092"/>
                        <a:pt x="72266" y="70575"/>
                        <a:pt x="68652" y="67865"/>
                      </a:cubicBezTo>
                      <a:cubicBezTo>
                        <a:pt x="59619" y="61542"/>
                        <a:pt x="56909" y="49799"/>
                        <a:pt x="63233" y="40766"/>
                      </a:cubicBezTo>
                      <a:cubicBezTo>
                        <a:pt x="64136" y="38959"/>
                        <a:pt x="65942" y="37152"/>
                        <a:pt x="67749" y="36249"/>
                      </a:cubicBezTo>
                      <a:cubicBezTo>
                        <a:pt x="74072" y="31733"/>
                        <a:pt x="81299" y="29926"/>
                        <a:pt x="88526" y="32636"/>
                      </a:cubicBezTo>
                      <a:cubicBezTo>
                        <a:pt x="95752" y="34442"/>
                        <a:pt x="101172" y="39862"/>
                        <a:pt x="103882" y="46185"/>
                      </a:cubicBezTo>
                      <a:cubicBezTo>
                        <a:pt x="106592" y="54316"/>
                        <a:pt x="102979" y="63349"/>
                        <a:pt x="95752" y="68769"/>
                      </a:cubicBezTo>
                      <a:cubicBezTo>
                        <a:pt x="89429" y="73285"/>
                        <a:pt x="87622" y="83221"/>
                        <a:pt x="92139" y="89545"/>
                      </a:cubicBezTo>
                      <a:cubicBezTo>
                        <a:pt x="94849" y="93158"/>
                        <a:pt x="99365" y="95868"/>
                        <a:pt x="103882" y="95868"/>
                      </a:cubicBezTo>
                      <a:lnTo>
                        <a:pt x="119239" y="95868"/>
                      </a:lnTo>
                      <a:cubicBezTo>
                        <a:pt x="127368" y="95868"/>
                        <a:pt x="133692" y="101288"/>
                        <a:pt x="133692" y="109418"/>
                      </a:cubicBezTo>
                      <a:lnTo>
                        <a:pt x="133692" y="1780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8" name="Freeform 137">
                  <a:extLst>
                    <a:ext uri="{FF2B5EF4-FFF2-40B4-BE49-F238E27FC236}">
                      <a16:creationId xmlns:a16="http://schemas.microsoft.com/office/drawing/2014/main" id="{81633C20-E74C-4CCD-932E-00649B2E3980}"/>
                    </a:ext>
                  </a:extLst>
                </p:cNvPr>
                <p:cNvSpPr/>
                <p:nvPr/>
              </p:nvSpPr>
              <p:spPr>
                <a:xfrm>
                  <a:off x="3907180" y="3003330"/>
                  <a:ext cx="267383" cy="237634"/>
                </a:xfrm>
                <a:custGeom>
                  <a:avLst/>
                  <a:gdLst>
                    <a:gd name="connsiteX0" fmla="*/ 267383 w 267383"/>
                    <a:gd name="connsiteY0" fmla="*/ 14514 h 237634"/>
                    <a:gd name="connsiteX1" fmla="*/ 252930 w 267383"/>
                    <a:gd name="connsiteY1" fmla="*/ 61 h 237634"/>
                    <a:gd name="connsiteX2" fmla="*/ 149951 w 267383"/>
                    <a:gd name="connsiteY2" fmla="*/ 29871 h 237634"/>
                    <a:gd name="connsiteX3" fmla="*/ 133692 w 267383"/>
                    <a:gd name="connsiteY3" fmla="*/ 51551 h 237634"/>
                    <a:gd name="connsiteX4" fmla="*/ 117432 w 267383"/>
                    <a:gd name="connsiteY4" fmla="*/ 29871 h 237634"/>
                    <a:gd name="connsiteX5" fmla="*/ 14453 w 267383"/>
                    <a:gd name="connsiteY5" fmla="*/ 61 h 237634"/>
                    <a:gd name="connsiteX6" fmla="*/ 0 w 267383"/>
                    <a:gd name="connsiteY6" fmla="*/ 14514 h 237634"/>
                    <a:gd name="connsiteX7" fmla="*/ 30713 w 267383"/>
                    <a:gd name="connsiteY7" fmla="*/ 118396 h 237634"/>
                    <a:gd name="connsiteX8" fmla="*/ 118335 w 267383"/>
                    <a:gd name="connsiteY8" fmla="*/ 148206 h 237634"/>
                    <a:gd name="connsiteX9" fmla="*/ 118335 w 267383"/>
                    <a:gd name="connsiteY9" fmla="*/ 237635 h 237634"/>
                    <a:gd name="connsiteX10" fmla="*/ 148145 w 267383"/>
                    <a:gd name="connsiteY10" fmla="*/ 237635 h 237634"/>
                    <a:gd name="connsiteX11" fmla="*/ 148145 w 267383"/>
                    <a:gd name="connsiteY11" fmla="*/ 148206 h 237634"/>
                    <a:gd name="connsiteX12" fmla="*/ 235767 w 267383"/>
                    <a:gd name="connsiteY12" fmla="*/ 118396 h 237634"/>
                    <a:gd name="connsiteX13" fmla="*/ 267383 w 267383"/>
                    <a:gd name="connsiteY13" fmla="*/ 14514 h 237634"/>
                    <a:gd name="connsiteX14" fmla="*/ 51489 w 267383"/>
                    <a:gd name="connsiteY14" fmla="*/ 97620 h 237634"/>
                    <a:gd name="connsiteX15" fmla="*/ 29810 w 267383"/>
                    <a:gd name="connsiteY15" fmla="*/ 29871 h 237634"/>
                    <a:gd name="connsiteX16" fmla="*/ 96655 w 267383"/>
                    <a:gd name="connsiteY16" fmla="*/ 50647 h 237634"/>
                    <a:gd name="connsiteX17" fmla="*/ 96655 w 267383"/>
                    <a:gd name="connsiteY17" fmla="*/ 50647 h 237634"/>
                    <a:gd name="connsiteX18" fmla="*/ 118335 w 267383"/>
                    <a:gd name="connsiteY18" fmla="*/ 118396 h 237634"/>
                    <a:gd name="connsiteX19" fmla="*/ 51489 w 267383"/>
                    <a:gd name="connsiteY19" fmla="*/ 97620 h 237634"/>
                    <a:gd name="connsiteX20" fmla="*/ 149048 w 267383"/>
                    <a:gd name="connsiteY20" fmla="*/ 118396 h 237634"/>
                    <a:gd name="connsiteX21" fmla="*/ 170728 w 267383"/>
                    <a:gd name="connsiteY21" fmla="*/ 50647 h 237634"/>
                    <a:gd name="connsiteX22" fmla="*/ 170728 w 267383"/>
                    <a:gd name="connsiteY22" fmla="*/ 50647 h 237634"/>
                    <a:gd name="connsiteX23" fmla="*/ 237574 w 267383"/>
                    <a:gd name="connsiteY23" fmla="*/ 29871 h 237634"/>
                    <a:gd name="connsiteX24" fmla="*/ 215894 w 267383"/>
                    <a:gd name="connsiteY24" fmla="*/ 97620 h 237634"/>
                    <a:gd name="connsiteX25" fmla="*/ 149048 w 267383"/>
                    <a:gd name="connsiteY25" fmla="*/ 118396 h 23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7383" h="237634">
                      <a:moveTo>
                        <a:pt x="267383" y="14514"/>
                      </a:moveTo>
                      <a:cubicBezTo>
                        <a:pt x="267383" y="6385"/>
                        <a:pt x="261060" y="61"/>
                        <a:pt x="252930" y="61"/>
                      </a:cubicBezTo>
                      <a:cubicBezTo>
                        <a:pt x="204151" y="-842"/>
                        <a:pt x="171631" y="8191"/>
                        <a:pt x="149951" y="29871"/>
                      </a:cubicBezTo>
                      <a:cubicBezTo>
                        <a:pt x="143628" y="36194"/>
                        <a:pt x="138208" y="43421"/>
                        <a:pt x="133692" y="51551"/>
                      </a:cubicBezTo>
                      <a:cubicBezTo>
                        <a:pt x="129175" y="43421"/>
                        <a:pt x="124658" y="36194"/>
                        <a:pt x="117432" y="29871"/>
                      </a:cubicBezTo>
                      <a:cubicBezTo>
                        <a:pt x="95752" y="9095"/>
                        <a:pt x="63233" y="-842"/>
                        <a:pt x="14453" y="61"/>
                      </a:cubicBezTo>
                      <a:cubicBezTo>
                        <a:pt x="6323" y="61"/>
                        <a:pt x="0" y="6385"/>
                        <a:pt x="0" y="14514"/>
                      </a:cubicBezTo>
                      <a:cubicBezTo>
                        <a:pt x="0" y="65101"/>
                        <a:pt x="9033" y="96717"/>
                        <a:pt x="30713" y="118396"/>
                      </a:cubicBezTo>
                      <a:cubicBezTo>
                        <a:pt x="49683" y="137366"/>
                        <a:pt x="77686" y="146400"/>
                        <a:pt x="118335" y="148206"/>
                      </a:cubicBezTo>
                      <a:lnTo>
                        <a:pt x="118335" y="237635"/>
                      </a:lnTo>
                      <a:lnTo>
                        <a:pt x="148145" y="237635"/>
                      </a:lnTo>
                      <a:lnTo>
                        <a:pt x="148145" y="148206"/>
                      </a:lnTo>
                      <a:cubicBezTo>
                        <a:pt x="188794" y="147303"/>
                        <a:pt x="216797" y="137366"/>
                        <a:pt x="235767" y="118396"/>
                      </a:cubicBezTo>
                      <a:cubicBezTo>
                        <a:pt x="258350" y="97620"/>
                        <a:pt x="267383" y="65101"/>
                        <a:pt x="267383" y="14514"/>
                      </a:cubicBezTo>
                      <a:close/>
                      <a:moveTo>
                        <a:pt x="51489" y="97620"/>
                      </a:moveTo>
                      <a:cubicBezTo>
                        <a:pt x="37939" y="84070"/>
                        <a:pt x="30713" y="62391"/>
                        <a:pt x="29810" y="29871"/>
                      </a:cubicBezTo>
                      <a:cubicBezTo>
                        <a:pt x="61426" y="30774"/>
                        <a:pt x="83106" y="38001"/>
                        <a:pt x="96655" y="50647"/>
                      </a:cubicBezTo>
                      <a:lnTo>
                        <a:pt x="96655" y="50647"/>
                      </a:lnTo>
                      <a:cubicBezTo>
                        <a:pt x="110205" y="64197"/>
                        <a:pt x="117432" y="85877"/>
                        <a:pt x="118335" y="118396"/>
                      </a:cubicBezTo>
                      <a:cubicBezTo>
                        <a:pt x="86719" y="117493"/>
                        <a:pt x="65039" y="111170"/>
                        <a:pt x="51489" y="97620"/>
                      </a:cubicBezTo>
                      <a:close/>
                      <a:moveTo>
                        <a:pt x="149048" y="118396"/>
                      </a:moveTo>
                      <a:cubicBezTo>
                        <a:pt x="149951" y="85877"/>
                        <a:pt x="157178" y="64197"/>
                        <a:pt x="170728" y="50647"/>
                      </a:cubicBezTo>
                      <a:lnTo>
                        <a:pt x="170728" y="50647"/>
                      </a:lnTo>
                      <a:cubicBezTo>
                        <a:pt x="184278" y="37097"/>
                        <a:pt x="205957" y="30774"/>
                        <a:pt x="237574" y="29871"/>
                      </a:cubicBezTo>
                      <a:cubicBezTo>
                        <a:pt x="236670" y="62391"/>
                        <a:pt x="229444" y="84070"/>
                        <a:pt x="215894" y="97620"/>
                      </a:cubicBezTo>
                      <a:cubicBezTo>
                        <a:pt x="202344" y="111170"/>
                        <a:pt x="180664" y="117493"/>
                        <a:pt x="149048" y="11839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9" name="Freeform 138">
                  <a:extLst>
                    <a:ext uri="{FF2B5EF4-FFF2-40B4-BE49-F238E27FC236}">
                      <a16:creationId xmlns:a16="http://schemas.microsoft.com/office/drawing/2014/main" id="{87CFFDBD-90C5-2886-A5B1-6A7AD908DA52}"/>
                    </a:ext>
                  </a:extLst>
                </p:cNvPr>
                <p:cNvSpPr/>
                <p:nvPr/>
              </p:nvSpPr>
              <p:spPr>
                <a:xfrm>
                  <a:off x="4308254" y="2662839"/>
                  <a:ext cx="88525" cy="88525"/>
                </a:xfrm>
                <a:custGeom>
                  <a:avLst/>
                  <a:gdLst>
                    <a:gd name="connsiteX0" fmla="*/ 44263 w 88525"/>
                    <a:gd name="connsiteY0" fmla="*/ 0 h 88525"/>
                    <a:gd name="connsiteX1" fmla="*/ 0 w 88525"/>
                    <a:gd name="connsiteY1" fmla="*/ 44263 h 88525"/>
                    <a:gd name="connsiteX2" fmla="*/ 44263 w 88525"/>
                    <a:gd name="connsiteY2" fmla="*/ 88525 h 88525"/>
                    <a:gd name="connsiteX3" fmla="*/ 88526 w 88525"/>
                    <a:gd name="connsiteY3" fmla="*/ 44263 h 88525"/>
                    <a:gd name="connsiteX4" fmla="*/ 44263 w 88525"/>
                    <a:gd name="connsiteY4" fmla="*/ 0 h 88525"/>
                    <a:gd name="connsiteX5" fmla="*/ 44263 w 88525"/>
                    <a:gd name="connsiteY5" fmla="*/ 58716 h 88525"/>
                    <a:gd name="connsiteX6" fmla="*/ 29810 w 88525"/>
                    <a:gd name="connsiteY6" fmla="*/ 44263 h 88525"/>
                    <a:gd name="connsiteX7" fmla="*/ 44263 w 88525"/>
                    <a:gd name="connsiteY7" fmla="*/ 29809 h 88525"/>
                    <a:gd name="connsiteX8" fmla="*/ 58716 w 88525"/>
                    <a:gd name="connsiteY8" fmla="*/ 44263 h 88525"/>
                    <a:gd name="connsiteX9" fmla="*/ 44263 w 88525"/>
                    <a:gd name="connsiteY9" fmla="*/ 5871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0"/>
                      </a:moveTo>
                      <a:cubicBezTo>
                        <a:pt x="19873" y="0"/>
                        <a:pt x="0" y="19873"/>
                        <a:pt x="0" y="44263"/>
                      </a:cubicBezTo>
                      <a:cubicBezTo>
                        <a:pt x="0" y="68653"/>
                        <a:pt x="19873" y="88525"/>
                        <a:pt x="44263" y="88525"/>
                      </a:cubicBezTo>
                      <a:cubicBezTo>
                        <a:pt x="68652" y="88525"/>
                        <a:pt x="88526" y="68653"/>
                        <a:pt x="88526" y="44263"/>
                      </a:cubicBezTo>
                      <a:cubicBezTo>
                        <a:pt x="88526" y="19873"/>
                        <a:pt x="68652" y="0"/>
                        <a:pt x="44263" y="0"/>
                      </a:cubicBezTo>
                      <a:close/>
                      <a:moveTo>
                        <a:pt x="44263" y="58716"/>
                      </a:moveTo>
                      <a:cubicBezTo>
                        <a:pt x="36133" y="58716"/>
                        <a:pt x="29810" y="52393"/>
                        <a:pt x="29810" y="44263"/>
                      </a:cubicBezTo>
                      <a:cubicBezTo>
                        <a:pt x="29810" y="36133"/>
                        <a:pt x="36133" y="29809"/>
                        <a:pt x="44263" y="29809"/>
                      </a:cubicBezTo>
                      <a:cubicBezTo>
                        <a:pt x="52393" y="29809"/>
                        <a:pt x="58716" y="36133"/>
                        <a:pt x="58716" y="44263"/>
                      </a:cubicBezTo>
                      <a:cubicBezTo>
                        <a:pt x="58716" y="52393"/>
                        <a:pt x="52393" y="58716"/>
                        <a:pt x="44263" y="5871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0" name="Freeform 139">
                  <a:extLst>
                    <a:ext uri="{FF2B5EF4-FFF2-40B4-BE49-F238E27FC236}">
                      <a16:creationId xmlns:a16="http://schemas.microsoft.com/office/drawing/2014/main" id="{CE481B4E-6180-3808-CF15-728C55271D6B}"/>
                    </a:ext>
                  </a:extLst>
                </p:cNvPr>
                <p:cNvSpPr/>
                <p:nvPr/>
              </p:nvSpPr>
              <p:spPr>
                <a:xfrm>
                  <a:off x="4232375" y="2588766"/>
                  <a:ext cx="238476" cy="237573"/>
                </a:xfrm>
                <a:custGeom>
                  <a:avLst/>
                  <a:gdLst>
                    <a:gd name="connsiteX0" fmla="*/ 230347 w 238476"/>
                    <a:gd name="connsiteY0" fmla="*/ 91236 h 237573"/>
                    <a:gd name="connsiteX1" fmla="*/ 212281 w 238476"/>
                    <a:gd name="connsiteY1" fmla="*/ 82203 h 237573"/>
                    <a:gd name="connsiteX2" fmla="*/ 210474 w 238476"/>
                    <a:gd name="connsiteY2" fmla="*/ 78589 h 237573"/>
                    <a:gd name="connsiteX3" fmla="*/ 216797 w 238476"/>
                    <a:gd name="connsiteY3" fmla="*/ 60523 h 237573"/>
                    <a:gd name="connsiteX4" fmla="*/ 214087 w 238476"/>
                    <a:gd name="connsiteY4" fmla="*/ 46973 h 237573"/>
                    <a:gd name="connsiteX5" fmla="*/ 191504 w 238476"/>
                    <a:gd name="connsiteY5" fmla="*/ 24390 h 237573"/>
                    <a:gd name="connsiteX6" fmla="*/ 177954 w 238476"/>
                    <a:gd name="connsiteY6" fmla="*/ 21680 h 237573"/>
                    <a:gd name="connsiteX7" fmla="*/ 159888 w 238476"/>
                    <a:gd name="connsiteY7" fmla="*/ 28003 h 237573"/>
                    <a:gd name="connsiteX8" fmla="*/ 156275 w 238476"/>
                    <a:gd name="connsiteY8" fmla="*/ 26197 h 237573"/>
                    <a:gd name="connsiteX9" fmla="*/ 147241 w 238476"/>
                    <a:gd name="connsiteY9" fmla="*/ 8130 h 237573"/>
                    <a:gd name="connsiteX10" fmla="*/ 133692 w 238476"/>
                    <a:gd name="connsiteY10" fmla="*/ 0 h 237573"/>
                    <a:gd name="connsiteX11" fmla="*/ 105689 w 238476"/>
                    <a:gd name="connsiteY11" fmla="*/ 0 h 237573"/>
                    <a:gd name="connsiteX12" fmla="*/ 92139 w 238476"/>
                    <a:gd name="connsiteY12" fmla="*/ 8130 h 237573"/>
                    <a:gd name="connsiteX13" fmla="*/ 83106 w 238476"/>
                    <a:gd name="connsiteY13" fmla="*/ 26197 h 237573"/>
                    <a:gd name="connsiteX14" fmla="*/ 79492 w 238476"/>
                    <a:gd name="connsiteY14" fmla="*/ 28003 h 237573"/>
                    <a:gd name="connsiteX15" fmla="*/ 61426 w 238476"/>
                    <a:gd name="connsiteY15" fmla="*/ 21680 h 237573"/>
                    <a:gd name="connsiteX16" fmla="*/ 47876 w 238476"/>
                    <a:gd name="connsiteY16" fmla="*/ 24390 h 237573"/>
                    <a:gd name="connsiteX17" fmla="*/ 25293 w 238476"/>
                    <a:gd name="connsiteY17" fmla="*/ 46973 h 237573"/>
                    <a:gd name="connsiteX18" fmla="*/ 22583 w 238476"/>
                    <a:gd name="connsiteY18" fmla="*/ 60523 h 237573"/>
                    <a:gd name="connsiteX19" fmla="*/ 28003 w 238476"/>
                    <a:gd name="connsiteY19" fmla="*/ 78589 h 237573"/>
                    <a:gd name="connsiteX20" fmla="*/ 26196 w 238476"/>
                    <a:gd name="connsiteY20" fmla="*/ 82203 h 237573"/>
                    <a:gd name="connsiteX21" fmla="*/ 8130 w 238476"/>
                    <a:gd name="connsiteY21" fmla="*/ 91236 h 237573"/>
                    <a:gd name="connsiteX22" fmla="*/ 0 w 238476"/>
                    <a:gd name="connsiteY22" fmla="*/ 104786 h 237573"/>
                    <a:gd name="connsiteX23" fmla="*/ 0 w 238476"/>
                    <a:gd name="connsiteY23" fmla="*/ 132788 h 237573"/>
                    <a:gd name="connsiteX24" fmla="*/ 8130 w 238476"/>
                    <a:gd name="connsiteY24" fmla="*/ 146338 h 237573"/>
                    <a:gd name="connsiteX25" fmla="*/ 26196 w 238476"/>
                    <a:gd name="connsiteY25" fmla="*/ 155371 h 237573"/>
                    <a:gd name="connsiteX26" fmla="*/ 28003 w 238476"/>
                    <a:gd name="connsiteY26" fmla="*/ 158985 h 237573"/>
                    <a:gd name="connsiteX27" fmla="*/ 21680 w 238476"/>
                    <a:gd name="connsiteY27" fmla="*/ 177051 h 237573"/>
                    <a:gd name="connsiteX28" fmla="*/ 24390 w 238476"/>
                    <a:gd name="connsiteY28" fmla="*/ 190601 h 237573"/>
                    <a:gd name="connsiteX29" fmla="*/ 46973 w 238476"/>
                    <a:gd name="connsiteY29" fmla="*/ 213184 h 237573"/>
                    <a:gd name="connsiteX30" fmla="*/ 60523 w 238476"/>
                    <a:gd name="connsiteY30" fmla="*/ 215894 h 237573"/>
                    <a:gd name="connsiteX31" fmla="*/ 78589 w 238476"/>
                    <a:gd name="connsiteY31" fmla="*/ 209571 h 237573"/>
                    <a:gd name="connsiteX32" fmla="*/ 82202 w 238476"/>
                    <a:gd name="connsiteY32" fmla="*/ 211377 h 237573"/>
                    <a:gd name="connsiteX33" fmla="*/ 91236 w 238476"/>
                    <a:gd name="connsiteY33" fmla="*/ 229444 h 237573"/>
                    <a:gd name="connsiteX34" fmla="*/ 104785 w 238476"/>
                    <a:gd name="connsiteY34" fmla="*/ 237574 h 237573"/>
                    <a:gd name="connsiteX35" fmla="*/ 132788 w 238476"/>
                    <a:gd name="connsiteY35" fmla="*/ 237574 h 237573"/>
                    <a:gd name="connsiteX36" fmla="*/ 146338 w 238476"/>
                    <a:gd name="connsiteY36" fmla="*/ 229444 h 237573"/>
                    <a:gd name="connsiteX37" fmla="*/ 155371 w 238476"/>
                    <a:gd name="connsiteY37" fmla="*/ 211377 h 237573"/>
                    <a:gd name="connsiteX38" fmla="*/ 158985 w 238476"/>
                    <a:gd name="connsiteY38" fmla="*/ 209571 h 237573"/>
                    <a:gd name="connsiteX39" fmla="*/ 177051 w 238476"/>
                    <a:gd name="connsiteY39" fmla="*/ 215894 h 237573"/>
                    <a:gd name="connsiteX40" fmla="*/ 190601 w 238476"/>
                    <a:gd name="connsiteY40" fmla="*/ 213184 h 237573"/>
                    <a:gd name="connsiteX41" fmla="*/ 213184 w 238476"/>
                    <a:gd name="connsiteY41" fmla="*/ 190601 h 237573"/>
                    <a:gd name="connsiteX42" fmla="*/ 215894 w 238476"/>
                    <a:gd name="connsiteY42" fmla="*/ 177051 h 237573"/>
                    <a:gd name="connsiteX43" fmla="*/ 210474 w 238476"/>
                    <a:gd name="connsiteY43" fmla="*/ 158985 h 237573"/>
                    <a:gd name="connsiteX44" fmla="*/ 212281 w 238476"/>
                    <a:gd name="connsiteY44" fmla="*/ 155371 h 237573"/>
                    <a:gd name="connsiteX45" fmla="*/ 230347 w 238476"/>
                    <a:gd name="connsiteY45" fmla="*/ 146338 h 237573"/>
                    <a:gd name="connsiteX46" fmla="*/ 238477 w 238476"/>
                    <a:gd name="connsiteY46" fmla="*/ 132788 h 237573"/>
                    <a:gd name="connsiteX47" fmla="*/ 238477 w 238476"/>
                    <a:gd name="connsiteY47" fmla="*/ 104786 h 237573"/>
                    <a:gd name="connsiteX48" fmla="*/ 230347 w 238476"/>
                    <a:gd name="connsiteY48" fmla="*/ 91236 h 237573"/>
                    <a:gd name="connsiteX49" fmla="*/ 208667 w 238476"/>
                    <a:gd name="connsiteY49" fmla="*/ 122852 h 237573"/>
                    <a:gd name="connsiteX50" fmla="*/ 193311 w 238476"/>
                    <a:gd name="connsiteY50" fmla="*/ 130079 h 237573"/>
                    <a:gd name="connsiteX51" fmla="*/ 186084 w 238476"/>
                    <a:gd name="connsiteY51" fmla="*/ 139112 h 237573"/>
                    <a:gd name="connsiteX52" fmla="*/ 181568 w 238476"/>
                    <a:gd name="connsiteY52" fmla="*/ 149952 h 237573"/>
                    <a:gd name="connsiteX53" fmla="*/ 180664 w 238476"/>
                    <a:gd name="connsiteY53" fmla="*/ 161695 h 237573"/>
                    <a:gd name="connsiteX54" fmla="*/ 186084 w 238476"/>
                    <a:gd name="connsiteY54" fmla="*/ 177954 h 237573"/>
                    <a:gd name="connsiteX55" fmla="*/ 179761 w 238476"/>
                    <a:gd name="connsiteY55" fmla="*/ 184278 h 237573"/>
                    <a:gd name="connsiteX56" fmla="*/ 163501 w 238476"/>
                    <a:gd name="connsiteY56" fmla="*/ 178858 h 237573"/>
                    <a:gd name="connsiteX57" fmla="*/ 151758 w 238476"/>
                    <a:gd name="connsiteY57" fmla="*/ 179761 h 237573"/>
                    <a:gd name="connsiteX58" fmla="*/ 140918 w 238476"/>
                    <a:gd name="connsiteY58" fmla="*/ 184278 h 237573"/>
                    <a:gd name="connsiteX59" fmla="*/ 131885 w 238476"/>
                    <a:gd name="connsiteY59" fmla="*/ 191504 h 237573"/>
                    <a:gd name="connsiteX60" fmla="*/ 124658 w 238476"/>
                    <a:gd name="connsiteY60" fmla="*/ 206861 h 237573"/>
                    <a:gd name="connsiteX61" fmla="*/ 115625 w 238476"/>
                    <a:gd name="connsiteY61" fmla="*/ 206861 h 237573"/>
                    <a:gd name="connsiteX62" fmla="*/ 108399 w 238476"/>
                    <a:gd name="connsiteY62" fmla="*/ 191504 h 237573"/>
                    <a:gd name="connsiteX63" fmla="*/ 99365 w 238476"/>
                    <a:gd name="connsiteY63" fmla="*/ 184278 h 237573"/>
                    <a:gd name="connsiteX64" fmla="*/ 88526 w 238476"/>
                    <a:gd name="connsiteY64" fmla="*/ 179761 h 237573"/>
                    <a:gd name="connsiteX65" fmla="*/ 76782 w 238476"/>
                    <a:gd name="connsiteY65" fmla="*/ 178858 h 237573"/>
                    <a:gd name="connsiteX66" fmla="*/ 60523 w 238476"/>
                    <a:gd name="connsiteY66" fmla="*/ 184278 h 237573"/>
                    <a:gd name="connsiteX67" fmla="*/ 54199 w 238476"/>
                    <a:gd name="connsiteY67" fmla="*/ 177954 h 237573"/>
                    <a:gd name="connsiteX68" fmla="*/ 59619 w 238476"/>
                    <a:gd name="connsiteY68" fmla="*/ 161695 h 237573"/>
                    <a:gd name="connsiteX69" fmla="*/ 58716 w 238476"/>
                    <a:gd name="connsiteY69" fmla="*/ 149952 h 237573"/>
                    <a:gd name="connsiteX70" fmla="*/ 54199 w 238476"/>
                    <a:gd name="connsiteY70" fmla="*/ 139112 h 237573"/>
                    <a:gd name="connsiteX71" fmla="*/ 46973 w 238476"/>
                    <a:gd name="connsiteY71" fmla="*/ 130079 h 237573"/>
                    <a:gd name="connsiteX72" fmla="*/ 31616 w 238476"/>
                    <a:gd name="connsiteY72" fmla="*/ 122852 h 237573"/>
                    <a:gd name="connsiteX73" fmla="*/ 31616 w 238476"/>
                    <a:gd name="connsiteY73" fmla="*/ 113819 h 237573"/>
                    <a:gd name="connsiteX74" fmla="*/ 46973 w 238476"/>
                    <a:gd name="connsiteY74" fmla="*/ 106592 h 237573"/>
                    <a:gd name="connsiteX75" fmla="*/ 54199 w 238476"/>
                    <a:gd name="connsiteY75" fmla="*/ 97559 h 237573"/>
                    <a:gd name="connsiteX76" fmla="*/ 58716 w 238476"/>
                    <a:gd name="connsiteY76" fmla="*/ 86719 h 237573"/>
                    <a:gd name="connsiteX77" fmla="*/ 59619 w 238476"/>
                    <a:gd name="connsiteY77" fmla="*/ 74976 h 237573"/>
                    <a:gd name="connsiteX78" fmla="*/ 54199 w 238476"/>
                    <a:gd name="connsiteY78" fmla="*/ 58716 h 237573"/>
                    <a:gd name="connsiteX79" fmla="*/ 60523 w 238476"/>
                    <a:gd name="connsiteY79" fmla="*/ 52393 h 237573"/>
                    <a:gd name="connsiteX80" fmla="*/ 76782 w 238476"/>
                    <a:gd name="connsiteY80" fmla="*/ 57813 h 237573"/>
                    <a:gd name="connsiteX81" fmla="*/ 88526 w 238476"/>
                    <a:gd name="connsiteY81" fmla="*/ 56910 h 237573"/>
                    <a:gd name="connsiteX82" fmla="*/ 99365 w 238476"/>
                    <a:gd name="connsiteY82" fmla="*/ 52393 h 237573"/>
                    <a:gd name="connsiteX83" fmla="*/ 108399 w 238476"/>
                    <a:gd name="connsiteY83" fmla="*/ 45166 h 237573"/>
                    <a:gd name="connsiteX84" fmla="*/ 115625 w 238476"/>
                    <a:gd name="connsiteY84" fmla="*/ 29810 h 237573"/>
                    <a:gd name="connsiteX85" fmla="*/ 124658 w 238476"/>
                    <a:gd name="connsiteY85" fmla="*/ 29810 h 237573"/>
                    <a:gd name="connsiteX86" fmla="*/ 131885 w 238476"/>
                    <a:gd name="connsiteY86" fmla="*/ 45166 h 237573"/>
                    <a:gd name="connsiteX87" fmla="*/ 140918 w 238476"/>
                    <a:gd name="connsiteY87" fmla="*/ 52393 h 237573"/>
                    <a:gd name="connsiteX88" fmla="*/ 151758 w 238476"/>
                    <a:gd name="connsiteY88" fmla="*/ 56910 h 237573"/>
                    <a:gd name="connsiteX89" fmla="*/ 163501 w 238476"/>
                    <a:gd name="connsiteY89" fmla="*/ 57813 h 237573"/>
                    <a:gd name="connsiteX90" fmla="*/ 179761 w 238476"/>
                    <a:gd name="connsiteY90" fmla="*/ 52393 h 237573"/>
                    <a:gd name="connsiteX91" fmla="*/ 186084 w 238476"/>
                    <a:gd name="connsiteY91" fmla="*/ 58716 h 237573"/>
                    <a:gd name="connsiteX92" fmla="*/ 180664 w 238476"/>
                    <a:gd name="connsiteY92" fmla="*/ 74976 h 237573"/>
                    <a:gd name="connsiteX93" fmla="*/ 181568 w 238476"/>
                    <a:gd name="connsiteY93" fmla="*/ 86719 h 237573"/>
                    <a:gd name="connsiteX94" fmla="*/ 186084 w 238476"/>
                    <a:gd name="connsiteY94" fmla="*/ 97559 h 237573"/>
                    <a:gd name="connsiteX95" fmla="*/ 193311 w 238476"/>
                    <a:gd name="connsiteY95" fmla="*/ 106592 h 237573"/>
                    <a:gd name="connsiteX96" fmla="*/ 208667 w 238476"/>
                    <a:gd name="connsiteY96" fmla="*/ 113819 h 237573"/>
                    <a:gd name="connsiteX97" fmla="*/ 208667 w 238476"/>
                    <a:gd name="connsiteY97" fmla="*/ 122852 h 237573"/>
                    <a:gd name="connsiteX98" fmla="*/ 208667 w 238476"/>
                    <a:gd name="connsiteY98" fmla="*/ 122852 h 23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8476" h="237573">
                      <a:moveTo>
                        <a:pt x="230347" y="91236"/>
                      </a:moveTo>
                      <a:lnTo>
                        <a:pt x="212281" y="82203"/>
                      </a:lnTo>
                      <a:cubicBezTo>
                        <a:pt x="211377" y="81299"/>
                        <a:pt x="211377" y="79493"/>
                        <a:pt x="210474" y="78589"/>
                      </a:cubicBezTo>
                      <a:lnTo>
                        <a:pt x="216797" y="60523"/>
                      </a:lnTo>
                      <a:cubicBezTo>
                        <a:pt x="218604" y="56006"/>
                        <a:pt x="217701" y="50586"/>
                        <a:pt x="214087" y="46973"/>
                      </a:cubicBezTo>
                      <a:cubicBezTo>
                        <a:pt x="207764" y="38843"/>
                        <a:pt x="199634" y="30713"/>
                        <a:pt x="191504" y="24390"/>
                      </a:cubicBezTo>
                      <a:cubicBezTo>
                        <a:pt x="187891" y="21680"/>
                        <a:pt x="182471" y="20777"/>
                        <a:pt x="177954" y="21680"/>
                      </a:cubicBezTo>
                      <a:lnTo>
                        <a:pt x="159888" y="28003"/>
                      </a:lnTo>
                      <a:cubicBezTo>
                        <a:pt x="158985" y="27100"/>
                        <a:pt x="157178" y="27100"/>
                        <a:pt x="156275" y="26197"/>
                      </a:cubicBezTo>
                      <a:lnTo>
                        <a:pt x="147241" y="8130"/>
                      </a:lnTo>
                      <a:cubicBezTo>
                        <a:pt x="144531" y="2710"/>
                        <a:pt x="140015" y="0"/>
                        <a:pt x="133692" y="0"/>
                      </a:cubicBezTo>
                      <a:lnTo>
                        <a:pt x="105689" y="0"/>
                      </a:lnTo>
                      <a:cubicBezTo>
                        <a:pt x="100269" y="0"/>
                        <a:pt x="94849" y="3614"/>
                        <a:pt x="92139" y="8130"/>
                      </a:cubicBezTo>
                      <a:lnTo>
                        <a:pt x="83106" y="26197"/>
                      </a:lnTo>
                      <a:cubicBezTo>
                        <a:pt x="82202" y="27100"/>
                        <a:pt x="80396" y="27100"/>
                        <a:pt x="79492" y="28003"/>
                      </a:cubicBezTo>
                      <a:lnTo>
                        <a:pt x="61426" y="21680"/>
                      </a:lnTo>
                      <a:cubicBezTo>
                        <a:pt x="56909" y="19873"/>
                        <a:pt x="51489" y="20777"/>
                        <a:pt x="47876" y="24390"/>
                      </a:cubicBezTo>
                      <a:cubicBezTo>
                        <a:pt x="39746" y="30713"/>
                        <a:pt x="31616" y="38843"/>
                        <a:pt x="25293" y="46973"/>
                      </a:cubicBezTo>
                      <a:cubicBezTo>
                        <a:pt x="22583" y="50586"/>
                        <a:pt x="21680" y="56006"/>
                        <a:pt x="22583" y="60523"/>
                      </a:cubicBezTo>
                      <a:lnTo>
                        <a:pt x="28003" y="78589"/>
                      </a:lnTo>
                      <a:cubicBezTo>
                        <a:pt x="27100" y="79493"/>
                        <a:pt x="27100" y="81299"/>
                        <a:pt x="26196" y="82203"/>
                      </a:cubicBezTo>
                      <a:lnTo>
                        <a:pt x="8130" y="91236"/>
                      </a:lnTo>
                      <a:cubicBezTo>
                        <a:pt x="2710" y="93946"/>
                        <a:pt x="0" y="98462"/>
                        <a:pt x="0" y="104786"/>
                      </a:cubicBezTo>
                      <a:lnTo>
                        <a:pt x="0" y="132788"/>
                      </a:lnTo>
                      <a:cubicBezTo>
                        <a:pt x="0" y="138209"/>
                        <a:pt x="3613" y="143628"/>
                        <a:pt x="8130" y="146338"/>
                      </a:cubicBezTo>
                      <a:lnTo>
                        <a:pt x="26196" y="155371"/>
                      </a:lnTo>
                      <a:cubicBezTo>
                        <a:pt x="27100" y="156275"/>
                        <a:pt x="27100" y="158081"/>
                        <a:pt x="28003" y="158985"/>
                      </a:cubicBezTo>
                      <a:lnTo>
                        <a:pt x="21680" y="177051"/>
                      </a:lnTo>
                      <a:cubicBezTo>
                        <a:pt x="19873" y="181568"/>
                        <a:pt x="20776" y="186988"/>
                        <a:pt x="24390" y="190601"/>
                      </a:cubicBezTo>
                      <a:cubicBezTo>
                        <a:pt x="30713" y="198731"/>
                        <a:pt x="38843" y="206861"/>
                        <a:pt x="46973" y="213184"/>
                      </a:cubicBezTo>
                      <a:cubicBezTo>
                        <a:pt x="50586" y="215894"/>
                        <a:pt x="56006" y="216797"/>
                        <a:pt x="60523" y="215894"/>
                      </a:cubicBezTo>
                      <a:lnTo>
                        <a:pt x="78589" y="209571"/>
                      </a:lnTo>
                      <a:cubicBezTo>
                        <a:pt x="79492" y="210474"/>
                        <a:pt x="81299" y="210474"/>
                        <a:pt x="82202" y="211377"/>
                      </a:cubicBezTo>
                      <a:lnTo>
                        <a:pt x="91236" y="229444"/>
                      </a:lnTo>
                      <a:cubicBezTo>
                        <a:pt x="93945" y="234864"/>
                        <a:pt x="98462" y="237574"/>
                        <a:pt x="104785" y="237574"/>
                      </a:cubicBezTo>
                      <a:lnTo>
                        <a:pt x="132788" y="237574"/>
                      </a:lnTo>
                      <a:cubicBezTo>
                        <a:pt x="138208" y="237574"/>
                        <a:pt x="143628" y="233960"/>
                        <a:pt x="146338" y="229444"/>
                      </a:cubicBezTo>
                      <a:lnTo>
                        <a:pt x="155371" y="211377"/>
                      </a:lnTo>
                      <a:cubicBezTo>
                        <a:pt x="156275" y="210474"/>
                        <a:pt x="158081" y="210474"/>
                        <a:pt x="158985" y="209571"/>
                      </a:cubicBezTo>
                      <a:lnTo>
                        <a:pt x="177051" y="215894"/>
                      </a:lnTo>
                      <a:cubicBezTo>
                        <a:pt x="181568" y="217701"/>
                        <a:pt x="186988" y="216797"/>
                        <a:pt x="190601" y="213184"/>
                      </a:cubicBezTo>
                      <a:cubicBezTo>
                        <a:pt x="198731" y="206861"/>
                        <a:pt x="206861" y="198731"/>
                        <a:pt x="213184" y="190601"/>
                      </a:cubicBezTo>
                      <a:cubicBezTo>
                        <a:pt x="215894" y="186988"/>
                        <a:pt x="216797" y="181568"/>
                        <a:pt x="215894" y="177051"/>
                      </a:cubicBezTo>
                      <a:lnTo>
                        <a:pt x="210474" y="158985"/>
                      </a:lnTo>
                      <a:cubicBezTo>
                        <a:pt x="211377" y="158081"/>
                        <a:pt x="211377" y="156275"/>
                        <a:pt x="212281" y="155371"/>
                      </a:cubicBezTo>
                      <a:lnTo>
                        <a:pt x="230347" y="146338"/>
                      </a:lnTo>
                      <a:cubicBezTo>
                        <a:pt x="235767" y="143628"/>
                        <a:pt x="238477" y="139112"/>
                        <a:pt x="238477" y="132788"/>
                      </a:cubicBezTo>
                      <a:lnTo>
                        <a:pt x="238477" y="104786"/>
                      </a:lnTo>
                      <a:cubicBezTo>
                        <a:pt x="238477" y="98462"/>
                        <a:pt x="234864" y="93043"/>
                        <a:pt x="230347" y="91236"/>
                      </a:cubicBezTo>
                      <a:close/>
                      <a:moveTo>
                        <a:pt x="208667" y="122852"/>
                      </a:moveTo>
                      <a:lnTo>
                        <a:pt x="193311" y="130079"/>
                      </a:lnTo>
                      <a:cubicBezTo>
                        <a:pt x="189698" y="131885"/>
                        <a:pt x="186988" y="135498"/>
                        <a:pt x="186084" y="139112"/>
                      </a:cubicBezTo>
                      <a:cubicBezTo>
                        <a:pt x="185181" y="142725"/>
                        <a:pt x="183374" y="146338"/>
                        <a:pt x="181568" y="149952"/>
                      </a:cubicBezTo>
                      <a:cubicBezTo>
                        <a:pt x="179761" y="153565"/>
                        <a:pt x="179761" y="157178"/>
                        <a:pt x="180664" y="161695"/>
                      </a:cubicBezTo>
                      <a:lnTo>
                        <a:pt x="186084" y="177954"/>
                      </a:lnTo>
                      <a:cubicBezTo>
                        <a:pt x="184278" y="179761"/>
                        <a:pt x="181568" y="182471"/>
                        <a:pt x="179761" y="184278"/>
                      </a:cubicBezTo>
                      <a:lnTo>
                        <a:pt x="163501" y="178858"/>
                      </a:lnTo>
                      <a:cubicBezTo>
                        <a:pt x="159888" y="177954"/>
                        <a:pt x="155371" y="177954"/>
                        <a:pt x="151758" y="179761"/>
                      </a:cubicBezTo>
                      <a:cubicBezTo>
                        <a:pt x="148145" y="181568"/>
                        <a:pt x="144531" y="183375"/>
                        <a:pt x="140918" y="184278"/>
                      </a:cubicBezTo>
                      <a:cubicBezTo>
                        <a:pt x="137305" y="185181"/>
                        <a:pt x="133692" y="187891"/>
                        <a:pt x="131885" y="191504"/>
                      </a:cubicBezTo>
                      <a:lnTo>
                        <a:pt x="124658" y="206861"/>
                      </a:lnTo>
                      <a:lnTo>
                        <a:pt x="115625" y="206861"/>
                      </a:lnTo>
                      <a:lnTo>
                        <a:pt x="108399" y="191504"/>
                      </a:lnTo>
                      <a:cubicBezTo>
                        <a:pt x="106592" y="187891"/>
                        <a:pt x="102979" y="185181"/>
                        <a:pt x="99365" y="184278"/>
                      </a:cubicBezTo>
                      <a:cubicBezTo>
                        <a:pt x="95752" y="183375"/>
                        <a:pt x="92139" y="181568"/>
                        <a:pt x="88526" y="179761"/>
                      </a:cubicBezTo>
                      <a:cubicBezTo>
                        <a:pt x="84912" y="177954"/>
                        <a:pt x="81299" y="177954"/>
                        <a:pt x="76782" y="178858"/>
                      </a:cubicBezTo>
                      <a:lnTo>
                        <a:pt x="60523" y="184278"/>
                      </a:lnTo>
                      <a:cubicBezTo>
                        <a:pt x="58716" y="182471"/>
                        <a:pt x="56006" y="179761"/>
                        <a:pt x="54199" y="177954"/>
                      </a:cubicBezTo>
                      <a:lnTo>
                        <a:pt x="59619" y="161695"/>
                      </a:lnTo>
                      <a:cubicBezTo>
                        <a:pt x="60523" y="158081"/>
                        <a:pt x="60523" y="153565"/>
                        <a:pt x="58716" y="149952"/>
                      </a:cubicBezTo>
                      <a:cubicBezTo>
                        <a:pt x="56909" y="146338"/>
                        <a:pt x="55103" y="142725"/>
                        <a:pt x="54199" y="139112"/>
                      </a:cubicBezTo>
                      <a:cubicBezTo>
                        <a:pt x="53296" y="135498"/>
                        <a:pt x="50586" y="131885"/>
                        <a:pt x="46973" y="130079"/>
                      </a:cubicBezTo>
                      <a:lnTo>
                        <a:pt x="31616" y="122852"/>
                      </a:lnTo>
                      <a:lnTo>
                        <a:pt x="31616" y="113819"/>
                      </a:lnTo>
                      <a:lnTo>
                        <a:pt x="46973" y="106592"/>
                      </a:lnTo>
                      <a:cubicBezTo>
                        <a:pt x="50586" y="104786"/>
                        <a:pt x="53296" y="101172"/>
                        <a:pt x="54199" y="97559"/>
                      </a:cubicBezTo>
                      <a:cubicBezTo>
                        <a:pt x="55103" y="93946"/>
                        <a:pt x="56909" y="90332"/>
                        <a:pt x="58716" y="86719"/>
                      </a:cubicBezTo>
                      <a:cubicBezTo>
                        <a:pt x="60523" y="83106"/>
                        <a:pt x="60523" y="79493"/>
                        <a:pt x="59619" y="74976"/>
                      </a:cubicBezTo>
                      <a:lnTo>
                        <a:pt x="54199" y="58716"/>
                      </a:lnTo>
                      <a:cubicBezTo>
                        <a:pt x="56006" y="56910"/>
                        <a:pt x="58716" y="54199"/>
                        <a:pt x="60523" y="52393"/>
                      </a:cubicBezTo>
                      <a:lnTo>
                        <a:pt x="76782" y="57813"/>
                      </a:lnTo>
                      <a:cubicBezTo>
                        <a:pt x="80396" y="58716"/>
                        <a:pt x="84912" y="58716"/>
                        <a:pt x="88526" y="56910"/>
                      </a:cubicBezTo>
                      <a:cubicBezTo>
                        <a:pt x="92139" y="55103"/>
                        <a:pt x="95752" y="53296"/>
                        <a:pt x="99365" y="52393"/>
                      </a:cubicBezTo>
                      <a:cubicBezTo>
                        <a:pt x="102979" y="51489"/>
                        <a:pt x="106592" y="48780"/>
                        <a:pt x="108399" y="45166"/>
                      </a:cubicBezTo>
                      <a:lnTo>
                        <a:pt x="115625" y="29810"/>
                      </a:lnTo>
                      <a:lnTo>
                        <a:pt x="124658" y="29810"/>
                      </a:lnTo>
                      <a:lnTo>
                        <a:pt x="131885" y="45166"/>
                      </a:lnTo>
                      <a:cubicBezTo>
                        <a:pt x="133692" y="48780"/>
                        <a:pt x="137305" y="51489"/>
                        <a:pt x="140918" y="52393"/>
                      </a:cubicBezTo>
                      <a:cubicBezTo>
                        <a:pt x="144531" y="53296"/>
                        <a:pt x="148145" y="55103"/>
                        <a:pt x="151758" y="56910"/>
                      </a:cubicBezTo>
                      <a:cubicBezTo>
                        <a:pt x="155371" y="58716"/>
                        <a:pt x="158985" y="58716"/>
                        <a:pt x="163501" y="57813"/>
                      </a:cubicBezTo>
                      <a:lnTo>
                        <a:pt x="179761" y="52393"/>
                      </a:lnTo>
                      <a:cubicBezTo>
                        <a:pt x="181568" y="54199"/>
                        <a:pt x="184278" y="56910"/>
                        <a:pt x="186084" y="58716"/>
                      </a:cubicBezTo>
                      <a:lnTo>
                        <a:pt x="180664" y="74976"/>
                      </a:lnTo>
                      <a:cubicBezTo>
                        <a:pt x="179761" y="78589"/>
                        <a:pt x="179761" y="83106"/>
                        <a:pt x="181568" y="86719"/>
                      </a:cubicBezTo>
                      <a:cubicBezTo>
                        <a:pt x="183374" y="90332"/>
                        <a:pt x="185181" y="93946"/>
                        <a:pt x="186084" y="97559"/>
                      </a:cubicBezTo>
                      <a:cubicBezTo>
                        <a:pt x="186988" y="101172"/>
                        <a:pt x="189698" y="104786"/>
                        <a:pt x="193311" y="106592"/>
                      </a:cubicBezTo>
                      <a:lnTo>
                        <a:pt x="208667" y="113819"/>
                      </a:lnTo>
                      <a:lnTo>
                        <a:pt x="208667" y="122852"/>
                      </a:lnTo>
                      <a:lnTo>
                        <a:pt x="208667" y="12285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1" name="Freeform 140">
                  <a:extLst>
                    <a:ext uri="{FF2B5EF4-FFF2-40B4-BE49-F238E27FC236}">
                      <a16:creationId xmlns:a16="http://schemas.microsoft.com/office/drawing/2014/main" id="{4872254C-0EE9-F585-A27F-99DC05FDB36C}"/>
                    </a:ext>
                  </a:extLst>
                </p:cNvPr>
                <p:cNvSpPr/>
                <p:nvPr/>
              </p:nvSpPr>
              <p:spPr>
                <a:xfrm>
                  <a:off x="4026418" y="2855246"/>
                  <a:ext cx="667554" cy="88525"/>
                </a:xfrm>
                <a:custGeom>
                  <a:avLst/>
                  <a:gdLst>
                    <a:gd name="connsiteX0" fmla="*/ 652198 w 667554"/>
                    <a:gd name="connsiteY0" fmla="*/ 14453 h 88525"/>
                    <a:gd name="connsiteX1" fmla="*/ 652198 w 667554"/>
                    <a:gd name="connsiteY1" fmla="*/ 14453 h 88525"/>
                    <a:gd name="connsiteX2" fmla="*/ 340552 w 667554"/>
                    <a:gd name="connsiteY2" fmla="*/ 14453 h 88525"/>
                    <a:gd name="connsiteX3" fmla="*/ 340552 w 667554"/>
                    <a:gd name="connsiteY3" fmla="*/ 0 h 88525"/>
                    <a:gd name="connsiteX4" fmla="*/ 310743 w 667554"/>
                    <a:gd name="connsiteY4" fmla="*/ 0 h 88525"/>
                    <a:gd name="connsiteX5" fmla="*/ 310743 w 667554"/>
                    <a:gd name="connsiteY5" fmla="*/ 14453 h 88525"/>
                    <a:gd name="connsiteX6" fmla="*/ 14453 w 667554"/>
                    <a:gd name="connsiteY6" fmla="*/ 14453 h 88525"/>
                    <a:gd name="connsiteX7" fmla="*/ 0 w 667554"/>
                    <a:gd name="connsiteY7" fmla="*/ 28906 h 88525"/>
                    <a:gd name="connsiteX8" fmla="*/ 0 w 667554"/>
                    <a:gd name="connsiteY8" fmla="*/ 28906 h 88525"/>
                    <a:gd name="connsiteX9" fmla="*/ 0 w 667554"/>
                    <a:gd name="connsiteY9" fmla="*/ 88526 h 88525"/>
                    <a:gd name="connsiteX10" fmla="*/ 29810 w 667554"/>
                    <a:gd name="connsiteY10" fmla="*/ 88526 h 88525"/>
                    <a:gd name="connsiteX11" fmla="*/ 29810 w 667554"/>
                    <a:gd name="connsiteY11" fmla="*/ 44263 h 88525"/>
                    <a:gd name="connsiteX12" fmla="*/ 311646 w 667554"/>
                    <a:gd name="connsiteY12" fmla="*/ 44263 h 88525"/>
                    <a:gd name="connsiteX13" fmla="*/ 311646 w 667554"/>
                    <a:gd name="connsiteY13" fmla="*/ 58716 h 88525"/>
                    <a:gd name="connsiteX14" fmla="*/ 341456 w 667554"/>
                    <a:gd name="connsiteY14" fmla="*/ 58716 h 88525"/>
                    <a:gd name="connsiteX15" fmla="*/ 341456 w 667554"/>
                    <a:gd name="connsiteY15" fmla="*/ 44263 h 88525"/>
                    <a:gd name="connsiteX16" fmla="*/ 637745 w 667554"/>
                    <a:gd name="connsiteY16" fmla="*/ 44263 h 88525"/>
                    <a:gd name="connsiteX17" fmla="*/ 637745 w 667554"/>
                    <a:gd name="connsiteY17" fmla="*/ 58716 h 88525"/>
                    <a:gd name="connsiteX18" fmla="*/ 667555 w 667554"/>
                    <a:gd name="connsiteY18" fmla="*/ 58716 h 88525"/>
                    <a:gd name="connsiteX19" fmla="*/ 667555 w 667554"/>
                    <a:gd name="connsiteY19" fmla="*/ 28906 h 88525"/>
                    <a:gd name="connsiteX20" fmla="*/ 652198 w 667554"/>
                    <a:gd name="connsiteY20" fmla="*/ 14453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7554" h="88525">
                      <a:moveTo>
                        <a:pt x="652198" y="14453"/>
                      </a:moveTo>
                      <a:cubicBezTo>
                        <a:pt x="652198" y="14453"/>
                        <a:pt x="652198" y="14453"/>
                        <a:pt x="652198" y="14453"/>
                      </a:cubicBezTo>
                      <a:lnTo>
                        <a:pt x="340552" y="14453"/>
                      </a:lnTo>
                      <a:lnTo>
                        <a:pt x="340552" y="0"/>
                      </a:lnTo>
                      <a:lnTo>
                        <a:pt x="310743" y="0"/>
                      </a:lnTo>
                      <a:lnTo>
                        <a:pt x="310743" y="14453"/>
                      </a:lnTo>
                      <a:lnTo>
                        <a:pt x="14453" y="14453"/>
                      </a:lnTo>
                      <a:cubicBezTo>
                        <a:pt x="6323" y="14453"/>
                        <a:pt x="0" y="20777"/>
                        <a:pt x="0" y="28906"/>
                      </a:cubicBezTo>
                      <a:cubicBezTo>
                        <a:pt x="0" y="28906"/>
                        <a:pt x="0" y="28906"/>
                        <a:pt x="0" y="28906"/>
                      </a:cubicBezTo>
                      <a:lnTo>
                        <a:pt x="0" y="88526"/>
                      </a:lnTo>
                      <a:lnTo>
                        <a:pt x="29810" y="88526"/>
                      </a:lnTo>
                      <a:lnTo>
                        <a:pt x="29810" y="44263"/>
                      </a:lnTo>
                      <a:lnTo>
                        <a:pt x="311646" y="44263"/>
                      </a:lnTo>
                      <a:lnTo>
                        <a:pt x="311646" y="58716"/>
                      </a:lnTo>
                      <a:lnTo>
                        <a:pt x="341456" y="58716"/>
                      </a:lnTo>
                      <a:lnTo>
                        <a:pt x="341456" y="44263"/>
                      </a:lnTo>
                      <a:lnTo>
                        <a:pt x="637745" y="44263"/>
                      </a:lnTo>
                      <a:lnTo>
                        <a:pt x="637745" y="58716"/>
                      </a:lnTo>
                      <a:lnTo>
                        <a:pt x="667555" y="58716"/>
                      </a:lnTo>
                      <a:lnTo>
                        <a:pt x="667555" y="28906"/>
                      </a:lnTo>
                      <a:cubicBezTo>
                        <a:pt x="666651" y="21680"/>
                        <a:pt x="660328" y="14453"/>
                        <a:pt x="652198" y="1445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2" name="Freeform 141">
                  <a:extLst>
                    <a:ext uri="{FF2B5EF4-FFF2-40B4-BE49-F238E27FC236}">
                      <a16:creationId xmlns:a16="http://schemas.microsoft.com/office/drawing/2014/main" id="{386BD0BD-1954-D7A3-8287-32F35F705397}"/>
                    </a:ext>
                  </a:extLst>
                </p:cNvPr>
                <p:cNvSpPr/>
                <p:nvPr/>
              </p:nvSpPr>
              <p:spPr>
                <a:xfrm>
                  <a:off x="4338064" y="2351193"/>
                  <a:ext cx="192407" cy="206860"/>
                </a:xfrm>
                <a:custGeom>
                  <a:avLst/>
                  <a:gdLst>
                    <a:gd name="connsiteX0" fmla="*/ 177051 w 192407"/>
                    <a:gd name="connsiteY0" fmla="*/ 14453 h 206860"/>
                    <a:gd name="connsiteX1" fmla="*/ 177051 w 192407"/>
                    <a:gd name="connsiteY1" fmla="*/ 14453 h 206860"/>
                    <a:gd name="connsiteX2" fmla="*/ 132788 w 192407"/>
                    <a:gd name="connsiteY2" fmla="*/ 14453 h 206860"/>
                    <a:gd name="connsiteX3" fmla="*/ 118335 w 192407"/>
                    <a:gd name="connsiteY3" fmla="*/ 0 h 206860"/>
                    <a:gd name="connsiteX4" fmla="*/ 118335 w 192407"/>
                    <a:gd name="connsiteY4" fmla="*/ 0 h 206860"/>
                    <a:gd name="connsiteX5" fmla="*/ 14453 w 192407"/>
                    <a:gd name="connsiteY5" fmla="*/ 0 h 206860"/>
                    <a:gd name="connsiteX6" fmla="*/ 0 w 192407"/>
                    <a:gd name="connsiteY6" fmla="*/ 14453 h 206860"/>
                    <a:gd name="connsiteX7" fmla="*/ 0 w 192407"/>
                    <a:gd name="connsiteY7" fmla="*/ 14453 h 206860"/>
                    <a:gd name="connsiteX8" fmla="*/ 0 w 192407"/>
                    <a:gd name="connsiteY8" fmla="*/ 206861 h 206860"/>
                    <a:gd name="connsiteX9" fmla="*/ 29810 w 192407"/>
                    <a:gd name="connsiteY9" fmla="*/ 206861 h 206860"/>
                    <a:gd name="connsiteX10" fmla="*/ 29810 w 192407"/>
                    <a:gd name="connsiteY10" fmla="*/ 118335 h 206860"/>
                    <a:gd name="connsiteX11" fmla="*/ 103882 w 192407"/>
                    <a:gd name="connsiteY11" fmla="*/ 118335 h 206860"/>
                    <a:gd name="connsiteX12" fmla="*/ 118335 w 192407"/>
                    <a:gd name="connsiteY12" fmla="*/ 132788 h 206860"/>
                    <a:gd name="connsiteX13" fmla="*/ 118335 w 192407"/>
                    <a:gd name="connsiteY13" fmla="*/ 132788 h 206860"/>
                    <a:gd name="connsiteX14" fmla="*/ 177954 w 192407"/>
                    <a:gd name="connsiteY14" fmla="*/ 132788 h 206860"/>
                    <a:gd name="connsiteX15" fmla="*/ 192408 w 192407"/>
                    <a:gd name="connsiteY15" fmla="*/ 118335 h 206860"/>
                    <a:gd name="connsiteX16" fmla="*/ 192408 w 192407"/>
                    <a:gd name="connsiteY16" fmla="*/ 118335 h 206860"/>
                    <a:gd name="connsiteX17" fmla="*/ 192408 w 192407"/>
                    <a:gd name="connsiteY17" fmla="*/ 29809 h 206860"/>
                    <a:gd name="connsiteX18" fmla="*/ 177051 w 192407"/>
                    <a:gd name="connsiteY18" fmla="*/ 14453 h 206860"/>
                    <a:gd name="connsiteX19" fmla="*/ 102979 w 192407"/>
                    <a:gd name="connsiteY19" fmla="*/ 89429 h 206860"/>
                    <a:gd name="connsiteX20" fmla="*/ 28906 w 192407"/>
                    <a:gd name="connsiteY20" fmla="*/ 89429 h 206860"/>
                    <a:gd name="connsiteX21" fmla="*/ 28906 w 192407"/>
                    <a:gd name="connsiteY21" fmla="*/ 29809 h 206860"/>
                    <a:gd name="connsiteX22" fmla="*/ 102979 w 192407"/>
                    <a:gd name="connsiteY22" fmla="*/ 29809 h 206860"/>
                    <a:gd name="connsiteX23" fmla="*/ 102979 w 192407"/>
                    <a:gd name="connsiteY23" fmla="*/ 89429 h 206860"/>
                    <a:gd name="connsiteX24" fmla="*/ 162598 w 192407"/>
                    <a:gd name="connsiteY24" fmla="*/ 103882 h 206860"/>
                    <a:gd name="connsiteX25" fmla="*/ 132788 w 192407"/>
                    <a:gd name="connsiteY25" fmla="*/ 103882 h 206860"/>
                    <a:gd name="connsiteX26" fmla="*/ 132788 w 192407"/>
                    <a:gd name="connsiteY26" fmla="*/ 44263 h 206860"/>
                    <a:gd name="connsiteX27" fmla="*/ 162598 w 192407"/>
                    <a:gd name="connsiteY27" fmla="*/ 44263 h 206860"/>
                    <a:gd name="connsiteX28" fmla="*/ 162598 w 192407"/>
                    <a:gd name="connsiteY28" fmla="*/ 103882 h 20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2407" h="206860">
                      <a:moveTo>
                        <a:pt x="177051" y="14453"/>
                      </a:moveTo>
                      <a:cubicBezTo>
                        <a:pt x="177051" y="14453"/>
                        <a:pt x="177051" y="14453"/>
                        <a:pt x="177051" y="14453"/>
                      </a:cubicBezTo>
                      <a:lnTo>
                        <a:pt x="132788" y="14453"/>
                      </a:lnTo>
                      <a:cubicBezTo>
                        <a:pt x="132788" y="6323"/>
                        <a:pt x="126465" y="0"/>
                        <a:pt x="118335" y="0"/>
                      </a:cubicBezTo>
                      <a:cubicBezTo>
                        <a:pt x="118335" y="0"/>
                        <a:pt x="118335" y="0"/>
                        <a:pt x="118335" y="0"/>
                      </a:cubicBezTo>
                      <a:lnTo>
                        <a:pt x="14453" y="0"/>
                      </a:lnTo>
                      <a:cubicBezTo>
                        <a:pt x="6323" y="0"/>
                        <a:pt x="0" y="6323"/>
                        <a:pt x="0" y="14453"/>
                      </a:cubicBezTo>
                      <a:cubicBezTo>
                        <a:pt x="0" y="14453"/>
                        <a:pt x="0" y="14453"/>
                        <a:pt x="0" y="14453"/>
                      </a:cubicBezTo>
                      <a:lnTo>
                        <a:pt x="0" y="206861"/>
                      </a:lnTo>
                      <a:lnTo>
                        <a:pt x="29810" y="206861"/>
                      </a:lnTo>
                      <a:lnTo>
                        <a:pt x="29810" y="118335"/>
                      </a:lnTo>
                      <a:lnTo>
                        <a:pt x="103882" y="118335"/>
                      </a:lnTo>
                      <a:cubicBezTo>
                        <a:pt x="103882" y="126465"/>
                        <a:pt x="110205" y="132788"/>
                        <a:pt x="118335" y="132788"/>
                      </a:cubicBezTo>
                      <a:cubicBezTo>
                        <a:pt x="118335" y="132788"/>
                        <a:pt x="118335" y="132788"/>
                        <a:pt x="118335" y="132788"/>
                      </a:cubicBezTo>
                      <a:lnTo>
                        <a:pt x="177954" y="132788"/>
                      </a:lnTo>
                      <a:cubicBezTo>
                        <a:pt x="186084" y="132788"/>
                        <a:pt x="192408" y="126465"/>
                        <a:pt x="192408" y="118335"/>
                      </a:cubicBezTo>
                      <a:cubicBezTo>
                        <a:pt x="192408" y="118335"/>
                        <a:pt x="192408" y="118335"/>
                        <a:pt x="192408" y="118335"/>
                      </a:cubicBezTo>
                      <a:lnTo>
                        <a:pt x="192408" y="29809"/>
                      </a:lnTo>
                      <a:cubicBezTo>
                        <a:pt x="192408" y="21680"/>
                        <a:pt x="185181" y="14453"/>
                        <a:pt x="177051" y="14453"/>
                      </a:cubicBezTo>
                      <a:close/>
                      <a:moveTo>
                        <a:pt x="102979" y="89429"/>
                      </a:moveTo>
                      <a:lnTo>
                        <a:pt x="28906" y="89429"/>
                      </a:lnTo>
                      <a:lnTo>
                        <a:pt x="28906" y="29809"/>
                      </a:lnTo>
                      <a:lnTo>
                        <a:pt x="102979" y="29809"/>
                      </a:lnTo>
                      <a:lnTo>
                        <a:pt x="102979" y="89429"/>
                      </a:lnTo>
                      <a:close/>
                      <a:moveTo>
                        <a:pt x="162598" y="103882"/>
                      </a:moveTo>
                      <a:lnTo>
                        <a:pt x="132788" y="103882"/>
                      </a:lnTo>
                      <a:lnTo>
                        <a:pt x="132788" y="44263"/>
                      </a:lnTo>
                      <a:lnTo>
                        <a:pt x="162598" y="44263"/>
                      </a:lnTo>
                      <a:lnTo>
                        <a:pt x="162598" y="10388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3" name="Freeform 142">
                  <a:extLst>
                    <a:ext uri="{FF2B5EF4-FFF2-40B4-BE49-F238E27FC236}">
                      <a16:creationId xmlns:a16="http://schemas.microsoft.com/office/drawing/2014/main" id="{5F6C87A3-55BA-AE3D-472E-08CB61B7E696}"/>
                    </a:ext>
                  </a:extLst>
                </p:cNvPr>
                <p:cNvSpPr/>
                <p:nvPr/>
              </p:nvSpPr>
              <p:spPr>
                <a:xfrm>
                  <a:off x="4026418" y="2973581"/>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4" name="Freeform 143">
                  <a:extLst>
                    <a:ext uri="{FF2B5EF4-FFF2-40B4-BE49-F238E27FC236}">
                      <a16:creationId xmlns:a16="http://schemas.microsoft.com/office/drawing/2014/main" id="{C4D86860-E20D-003F-35AF-D3E99EC204EB}"/>
                    </a:ext>
                  </a:extLst>
                </p:cNvPr>
                <p:cNvSpPr/>
                <p:nvPr/>
              </p:nvSpPr>
              <p:spPr>
                <a:xfrm>
                  <a:off x="4663260" y="2943772"/>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5" name="Freeform 144">
                  <a:extLst>
                    <a:ext uri="{FF2B5EF4-FFF2-40B4-BE49-F238E27FC236}">
                      <a16:creationId xmlns:a16="http://schemas.microsoft.com/office/drawing/2014/main" id="{99D0E01C-CE87-5BCB-160E-89A13CAB6A77}"/>
                    </a:ext>
                  </a:extLst>
                </p:cNvPr>
                <p:cNvSpPr/>
                <p:nvPr/>
              </p:nvSpPr>
              <p:spPr>
                <a:xfrm>
                  <a:off x="4560281" y="3003391"/>
                  <a:ext cx="236670" cy="236670"/>
                </a:xfrm>
                <a:custGeom>
                  <a:avLst/>
                  <a:gdLst>
                    <a:gd name="connsiteX0" fmla="*/ 118335 w 236670"/>
                    <a:gd name="connsiteY0" fmla="*/ 0 h 236670"/>
                    <a:gd name="connsiteX1" fmla="*/ 0 w 236670"/>
                    <a:gd name="connsiteY1" fmla="*/ 118335 h 236670"/>
                    <a:gd name="connsiteX2" fmla="*/ 118335 w 236670"/>
                    <a:gd name="connsiteY2" fmla="*/ 236670 h 236670"/>
                    <a:gd name="connsiteX3" fmla="*/ 236670 w 236670"/>
                    <a:gd name="connsiteY3" fmla="*/ 118335 h 236670"/>
                    <a:gd name="connsiteX4" fmla="*/ 118335 w 236670"/>
                    <a:gd name="connsiteY4" fmla="*/ 0 h 236670"/>
                    <a:gd name="connsiteX5" fmla="*/ 132788 w 236670"/>
                    <a:gd name="connsiteY5" fmla="*/ 205957 h 236670"/>
                    <a:gd name="connsiteX6" fmla="*/ 132788 w 236670"/>
                    <a:gd name="connsiteY6" fmla="*/ 176148 h 236670"/>
                    <a:gd name="connsiteX7" fmla="*/ 102979 w 236670"/>
                    <a:gd name="connsiteY7" fmla="*/ 176148 h 236670"/>
                    <a:gd name="connsiteX8" fmla="*/ 102979 w 236670"/>
                    <a:gd name="connsiteY8" fmla="*/ 176148 h 236670"/>
                    <a:gd name="connsiteX9" fmla="*/ 102979 w 236670"/>
                    <a:gd name="connsiteY9" fmla="*/ 205957 h 236670"/>
                    <a:gd name="connsiteX10" fmla="*/ 28906 w 236670"/>
                    <a:gd name="connsiteY10" fmla="*/ 118335 h 236670"/>
                    <a:gd name="connsiteX11" fmla="*/ 102979 w 236670"/>
                    <a:gd name="connsiteY11" fmla="*/ 30713 h 236670"/>
                    <a:gd name="connsiteX12" fmla="*/ 102979 w 236670"/>
                    <a:gd name="connsiteY12" fmla="*/ 47876 h 236670"/>
                    <a:gd name="connsiteX13" fmla="*/ 102979 w 236670"/>
                    <a:gd name="connsiteY13" fmla="*/ 47876 h 236670"/>
                    <a:gd name="connsiteX14" fmla="*/ 127368 w 236670"/>
                    <a:gd name="connsiteY14" fmla="*/ 47876 h 236670"/>
                    <a:gd name="connsiteX15" fmla="*/ 132788 w 236670"/>
                    <a:gd name="connsiteY15" fmla="*/ 50586 h 236670"/>
                    <a:gd name="connsiteX16" fmla="*/ 132788 w 236670"/>
                    <a:gd name="connsiteY16" fmla="*/ 30713 h 236670"/>
                    <a:gd name="connsiteX17" fmla="*/ 205957 w 236670"/>
                    <a:gd name="connsiteY17" fmla="*/ 132788 h 236670"/>
                    <a:gd name="connsiteX18" fmla="*/ 132788 w 236670"/>
                    <a:gd name="connsiteY18" fmla="*/ 205957 h 2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6670" h="236670">
                      <a:moveTo>
                        <a:pt x="118335" y="0"/>
                      </a:moveTo>
                      <a:cubicBezTo>
                        <a:pt x="53296" y="0"/>
                        <a:pt x="0" y="53296"/>
                        <a:pt x="0" y="118335"/>
                      </a:cubicBezTo>
                      <a:cubicBezTo>
                        <a:pt x="0" y="183374"/>
                        <a:pt x="53296" y="236670"/>
                        <a:pt x="118335" y="236670"/>
                      </a:cubicBezTo>
                      <a:cubicBezTo>
                        <a:pt x="183374" y="236670"/>
                        <a:pt x="236670" y="183374"/>
                        <a:pt x="236670" y="118335"/>
                      </a:cubicBezTo>
                      <a:cubicBezTo>
                        <a:pt x="236670" y="53296"/>
                        <a:pt x="183374" y="0"/>
                        <a:pt x="118335" y="0"/>
                      </a:cubicBezTo>
                      <a:close/>
                      <a:moveTo>
                        <a:pt x="132788" y="205957"/>
                      </a:moveTo>
                      <a:lnTo>
                        <a:pt x="132788" y="176148"/>
                      </a:lnTo>
                      <a:cubicBezTo>
                        <a:pt x="122852" y="178858"/>
                        <a:pt x="113818" y="177954"/>
                        <a:pt x="102979" y="176148"/>
                      </a:cubicBezTo>
                      <a:cubicBezTo>
                        <a:pt x="102979" y="176148"/>
                        <a:pt x="102979" y="176148"/>
                        <a:pt x="102979" y="176148"/>
                      </a:cubicBezTo>
                      <a:lnTo>
                        <a:pt x="102979" y="205957"/>
                      </a:lnTo>
                      <a:cubicBezTo>
                        <a:pt x="60523" y="198731"/>
                        <a:pt x="28906" y="161695"/>
                        <a:pt x="28906" y="118335"/>
                      </a:cubicBezTo>
                      <a:cubicBezTo>
                        <a:pt x="28906" y="74976"/>
                        <a:pt x="60523" y="37940"/>
                        <a:pt x="102979" y="30713"/>
                      </a:cubicBezTo>
                      <a:lnTo>
                        <a:pt x="102979" y="47876"/>
                      </a:lnTo>
                      <a:cubicBezTo>
                        <a:pt x="102979" y="47876"/>
                        <a:pt x="102979" y="47876"/>
                        <a:pt x="102979" y="47876"/>
                      </a:cubicBezTo>
                      <a:cubicBezTo>
                        <a:pt x="111109" y="46069"/>
                        <a:pt x="119238" y="46069"/>
                        <a:pt x="127368" y="47876"/>
                      </a:cubicBezTo>
                      <a:cubicBezTo>
                        <a:pt x="129175" y="48780"/>
                        <a:pt x="130981" y="49683"/>
                        <a:pt x="132788" y="50586"/>
                      </a:cubicBezTo>
                      <a:lnTo>
                        <a:pt x="132788" y="30713"/>
                      </a:lnTo>
                      <a:cubicBezTo>
                        <a:pt x="181568" y="38843"/>
                        <a:pt x="214087" y="84912"/>
                        <a:pt x="205957" y="132788"/>
                      </a:cubicBezTo>
                      <a:cubicBezTo>
                        <a:pt x="199634" y="170728"/>
                        <a:pt x="169824" y="199634"/>
                        <a:pt x="132788" y="20595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36" name="Freeform 135">
                <a:extLst>
                  <a:ext uri="{FF2B5EF4-FFF2-40B4-BE49-F238E27FC236}">
                    <a16:creationId xmlns:a16="http://schemas.microsoft.com/office/drawing/2014/main" id="{4CCF0A86-35A4-B5EF-6861-90AE9DE86534}"/>
                  </a:ext>
                </a:extLst>
              </p:cNvPr>
              <p:cNvSpPr/>
              <p:nvPr/>
            </p:nvSpPr>
            <p:spPr>
              <a:xfrm>
                <a:off x="4606351" y="3049460"/>
                <a:ext cx="111108" cy="144531"/>
              </a:xfrm>
              <a:custGeom>
                <a:avLst/>
                <a:gdLst>
                  <a:gd name="connsiteX0" fmla="*/ 111109 w 111108"/>
                  <a:gd name="connsiteY0" fmla="*/ 136402 h 144531"/>
                  <a:gd name="connsiteX1" fmla="*/ 77686 w 111108"/>
                  <a:gd name="connsiteY1" fmla="*/ 144531 h 144531"/>
                  <a:gd name="connsiteX2" fmla="*/ 25293 w 111108"/>
                  <a:gd name="connsiteY2" fmla="*/ 120142 h 144531"/>
                  <a:gd name="connsiteX3" fmla="*/ 13550 w 111108"/>
                  <a:gd name="connsiteY3" fmla="*/ 92139 h 144531"/>
                  <a:gd name="connsiteX4" fmla="*/ 0 w 111108"/>
                  <a:gd name="connsiteY4" fmla="*/ 92139 h 144531"/>
                  <a:gd name="connsiteX5" fmla="*/ 0 w 111108"/>
                  <a:gd name="connsiteY5" fmla="*/ 76782 h 144531"/>
                  <a:gd name="connsiteX6" fmla="*/ 11743 w 111108"/>
                  <a:gd name="connsiteY6" fmla="*/ 76782 h 144531"/>
                  <a:gd name="connsiteX7" fmla="*/ 11743 w 111108"/>
                  <a:gd name="connsiteY7" fmla="*/ 73169 h 144531"/>
                  <a:gd name="connsiteX8" fmla="*/ 11743 w 111108"/>
                  <a:gd name="connsiteY8" fmla="*/ 66846 h 144531"/>
                  <a:gd name="connsiteX9" fmla="*/ 0 w 111108"/>
                  <a:gd name="connsiteY9" fmla="*/ 66846 h 144531"/>
                  <a:gd name="connsiteX10" fmla="*/ 0 w 111108"/>
                  <a:gd name="connsiteY10" fmla="*/ 51489 h 144531"/>
                  <a:gd name="connsiteX11" fmla="*/ 14453 w 111108"/>
                  <a:gd name="connsiteY11" fmla="*/ 51489 h 144531"/>
                  <a:gd name="connsiteX12" fmla="*/ 28906 w 111108"/>
                  <a:gd name="connsiteY12" fmla="*/ 21680 h 144531"/>
                  <a:gd name="connsiteX13" fmla="*/ 78589 w 111108"/>
                  <a:gd name="connsiteY13" fmla="*/ 0 h 144531"/>
                  <a:gd name="connsiteX14" fmla="*/ 111109 w 111108"/>
                  <a:gd name="connsiteY14" fmla="*/ 6323 h 144531"/>
                  <a:gd name="connsiteX15" fmla="*/ 104785 w 111108"/>
                  <a:gd name="connsiteY15" fmla="*/ 30713 h 144531"/>
                  <a:gd name="connsiteX16" fmla="*/ 81299 w 111108"/>
                  <a:gd name="connsiteY16" fmla="*/ 25293 h 144531"/>
                  <a:gd name="connsiteX17" fmla="*/ 55103 w 111108"/>
                  <a:gd name="connsiteY17" fmla="*/ 37037 h 144531"/>
                  <a:gd name="connsiteX18" fmla="*/ 47876 w 111108"/>
                  <a:gd name="connsiteY18" fmla="*/ 50586 h 144531"/>
                  <a:gd name="connsiteX19" fmla="*/ 101172 w 111108"/>
                  <a:gd name="connsiteY19" fmla="*/ 50586 h 144531"/>
                  <a:gd name="connsiteX20" fmla="*/ 101172 w 111108"/>
                  <a:gd name="connsiteY20" fmla="*/ 65943 h 144531"/>
                  <a:gd name="connsiteX21" fmla="*/ 44263 w 111108"/>
                  <a:gd name="connsiteY21" fmla="*/ 65943 h 144531"/>
                  <a:gd name="connsiteX22" fmla="*/ 44263 w 111108"/>
                  <a:gd name="connsiteY22" fmla="*/ 72266 h 144531"/>
                  <a:gd name="connsiteX23" fmla="*/ 44263 w 111108"/>
                  <a:gd name="connsiteY23" fmla="*/ 75879 h 144531"/>
                  <a:gd name="connsiteX24" fmla="*/ 101172 w 111108"/>
                  <a:gd name="connsiteY24" fmla="*/ 75879 h 144531"/>
                  <a:gd name="connsiteX25" fmla="*/ 101172 w 111108"/>
                  <a:gd name="connsiteY25" fmla="*/ 91236 h 144531"/>
                  <a:gd name="connsiteX26" fmla="*/ 46973 w 111108"/>
                  <a:gd name="connsiteY26" fmla="*/ 91236 h 144531"/>
                  <a:gd name="connsiteX27" fmla="*/ 54199 w 111108"/>
                  <a:gd name="connsiteY27" fmla="*/ 106592 h 144531"/>
                  <a:gd name="connsiteX28" fmla="*/ 82202 w 111108"/>
                  <a:gd name="connsiteY28" fmla="*/ 117432 h 144531"/>
                  <a:gd name="connsiteX29" fmla="*/ 106592 w 111108"/>
                  <a:gd name="connsiteY29" fmla="*/ 112012 h 144531"/>
                  <a:gd name="connsiteX30" fmla="*/ 111109 w 111108"/>
                  <a:gd name="connsiteY30" fmla="*/ 136402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108" h="144531">
                    <a:moveTo>
                      <a:pt x="111109" y="136402"/>
                    </a:moveTo>
                    <a:cubicBezTo>
                      <a:pt x="103882" y="140918"/>
                      <a:pt x="91236" y="144531"/>
                      <a:pt x="77686" y="144531"/>
                    </a:cubicBezTo>
                    <a:cubicBezTo>
                      <a:pt x="56909" y="144531"/>
                      <a:pt x="37036" y="135498"/>
                      <a:pt x="25293" y="120142"/>
                    </a:cubicBezTo>
                    <a:cubicBezTo>
                      <a:pt x="19873" y="112915"/>
                      <a:pt x="15357" y="103882"/>
                      <a:pt x="13550" y="92139"/>
                    </a:cubicBezTo>
                    <a:lnTo>
                      <a:pt x="0" y="92139"/>
                    </a:lnTo>
                    <a:lnTo>
                      <a:pt x="0" y="76782"/>
                    </a:lnTo>
                    <a:lnTo>
                      <a:pt x="11743" y="76782"/>
                    </a:lnTo>
                    <a:cubicBezTo>
                      <a:pt x="11743" y="75879"/>
                      <a:pt x="11743" y="74072"/>
                      <a:pt x="11743" y="73169"/>
                    </a:cubicBezTo>
                    <a:cubicBezTo>
                      <a:pt x="11743" y="71363"/>
                      <a:pt x="11743" y="68653"/>
                      <a:pt x="11743" y="66846"/>
                    </a:cubicBezTo>
                    <a:lnTo>
                      <a:pt x="0" y="66846"/>
                    </a:lnTo>
                    <a:lnTo>
                      <a:pt x="0" y="51489"/>
                    </a:lnTo>
                    <a:lnTo>
                      <a:pt x="14453" y="51489"/>
                    </a:lnTo>
                    <a:cubicBezTo>
                      <a:pt x="17163" y="39746"/>
                      <a:pt x="22583" y="29810"/>
                      <a:pt x="28906" y="21680"/>
                    </a:cubicBezTo>
                    <a:cubicBezTo>
                      <a:pt x="41553" y="8130"/>
                      <a:pt x="58716" y="0"/>
                      <a:pt x="78589" y="0"/>
                    </a:cubicBezTo>
                    <a:cubicBezTo>
                      <a:pt x="92139" y="0"/>
                      <a:pt x="102979" y="2710"/>
                      <a:pt x="111109" y="6323"/>
                    </a:cubicBezTo>
                    <a:lnTo>
                      <a:pt x="104785" y="30713"/>
                    </a:lnTo>
                    <a:cubicBezTo>
                      <a:pt x="99365" y="28003"/>
                      <a:pt x="90332" y="25293"/>
                      <a:pt x="81299" y="25293"/>
                    </a:cubicBezTo>
                    <a:cubicBezTo>
                      <a:pt x="71362" y="25293"/>
                      <a:pt x="61426" y="28906"/>
                      <a:pt x="55103" y="37037"/>
                    </a:cubicBezTo>
                    <a:cubicBezTo>
                      <a:pt x="52393" y="40649"/>
                      <a:pt x="49683" y="45166"/>
                      <a:pt x="47876" y="50586"/>
                    </a:cubicBezTo>
                    <a:lnTo>
                      <a:pt x="101172" y="50586"/>
                    </a:lnTo>
                    <a:lnTo>
                      <a:pt x="101172" y="65943"/>
                    </a:lnTo>
                    <a:lnTo>
                      <a:pt x="44263" y="65943"/>
                    </a:lnTo>
                    <a:cubicBezTo>
                      <a:pt x="44263" y="67749"/>
                      <a:pt x="44263" y="70460"/>
                      <a:pt x="44263" y="72266"/>
                    </a:cubicBezTo>
                    <a:cubicBezTo>
                      <a:pt x="44263" y="73169"/>
                      <a:pt x="44263" y="74072"/>
                      <a:pt x="44263" y="75879"/>
                    </a:cubicBezTo>
                    <a:lnTo>
                      <a:pt x="101172" y="75879"/>
                    </a:lnTo>
                    <a:lnTo>
                      <a:pt x="101172" y="91236"/>
                    </a:lnTo>
                    <a:lnTo>
                      <a:pt x="46973" y="91236"/>
                    </a:lnTo>
                    <a:cubicBezTo>
                      <a:pt x="48779" y="97559"/>
                      <a:pt x="50586" y="102979"/>
                      <a:pt x="54199" y="106592"/>
                    </a:cubicBezTo>
                    <a:cubicBezTo>
                      <a:pt x="61426" y="114722"/>
                      <a:pt x="71362" y="117432"/>
                      <a:pt x="82202" y="117432"/>
                    </a:cubicBezTo>
                    <a:cubicBezTo>
                      <a:pt x="92139" y="117432"/>
                      <a:pt x="102075" y="113819"/>
                      <a:pt x="106592" y="112012"/>
                    </a:cubicBezTo>
                    <a:lnTo>
                      <a:pt x="111109" y="13640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46" name="Group 145">
            <a:extLst>
              <a:ext uri="{FF2B5EF4-FFF2-40B4-BE49-F238E27FC236}">
                <a16:creationId xmlns:a16="http://schemas.microsoft.com/office/drawing/2014/main" id="{85352D1B-2404-F5ED-69D9-8D7E3B1DE7B1}"/>
              </a:ext>
            </a:extLst>
          </p:cNvPr>
          <p:cNvGrpSpPr/>
          <p:nvPr/>
        </p:nvGrpSpPr>
        <p:grpSpPr>
          <a:xfrm>
            <a:off x="1263396" y="7762884"/>
            <a:ext cx="617099" cy="614234"/>
            <a:chOff x="3917171" y="3851610"/>
            <a:chExt cx="870324" cy="866284"/>
          </a:xfrm>
          <a:solidFill>
            <a:srgbClr val="F79037"/>
          </a:solidFill>
        </p:grpSpPr>
        <p:sp>
          <p:nvSpPr>
            <p:cNvPr id="147" name="Freeform 146">
              <a:extLst>
                <a:ext uri="{FF2B5EF4-FFF2-40B4-BE49-F238E27FC236}">
                  <a16:creationId xmlns:a16="http://schemas.microsoft.com/office/drawing/2014/main" id="{773DFC34-7F21-C88C-8D6E-48B9D17DCAA8}"/>
                </a:ext>
              </a:extLst>
            </p:cNvPr>
            <p:cNvSpPr/>
            <p:nvPr/>
          </p:nvSpPr>
          <p:spPr>
            <a:xfrm>
              <a:off x="4277058" y="4133446"/>
              <a:ext cx="172115" cy="288159"/>
            </a:xfrm>
            <a:custGeom>
              <a:avLst/>
              <a:gdLst>
                <a:gd name="connsiteX0" fmla="*/ 49263 w 172115"/>
                <a:gd name="connsiteY0" fmla="*/ 165308 h 288159"/>
                <a:gd name="connsiteX1" fmla="*/ 8614 w 172115"/>
                <a:gd name="connsiteY1" fmla="*/ 49683 h 288159"/>
                <a:gd name="connsiteX2" fmla="*/ 86300 w 172115"/>
                <a:gd name="connsiteY2" fmla="*/ 0 h 288159"/>
                <a:gd name="connsiteX3" fmla="*/ 93526 w 172115"/>
                <a:gd name="connsiteY3" fmla="*/ 0 h 288159"/>
                <a:gd name="connsiteX4" fmla="*/ 115206 w 172115"/>
                <a:gd name="connsiteY4" fmla="*/ 78589 h 288159"/>
                <a:gd name="connsiteX5" fmla="*/ 172115 w 172115"/>
                <a:gd name="connsiteY5" fmla="*/ 78589 h 288159"/>
                <a:gd name="connsiteX6" fmla="*/ 172115 w 172115"/>
                <a:gd name="connsiteY6" fmla="*/ 85816 h 288159"/>
                <a:gd name="connsiteX7" fmla="*/ 122432 w 172115"/>
                <a:gd name="connsiteY7" fmla="*/ 164405 h 288159"/>
                <a:gd name="connsiteX8" fmla="*/ 114303 w 172115"/>
                <a:gd name="connsiteY8" fmla="*/ 177051 h 288159"/>
                <a:gd name="connsiteX9" fmla="*/ 114303 w 172115"/>
                <a:gd name="connsiteY9" fmla="*/ 288160 h 288159"/>
                <a:gd name="connsiteX10" fmla="*/ 56490 w 172115"/>
                <a:gd name="connsiteY10" fmla="*/ 288160 h 288159"/>
                <a:gd name="connsiteX11" fmla="*/ 56490 w 172115"/>
                <a:gd name="connsiteY11" fmla="*/ 177051 h 288159"/>
                <a:gd name="connsiteX12" fmla="*/ 49263 w 172115"/>
                <a:gd name="connsiteY12" fmla="*/ 165308 h 28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115" h="288159">
                  <a:moveTo>
                    <a:pt x="49263" y="165308"/>
                  </a:moveTo>
                  <a:cubicBezTo>
                    <a:pt x="5904" y="144531"/>
                    <a:pt x="-12162" y="93043"/>
                    <a:pt x="8614" y="49683"/>
                  </a:cubicBezTo>
                  <a:cubicBezTo>
                    <a:pt x="23067" y="19873"/>
                    <a:pt x="52877" y="0"/>
                    <a:pt x="86300" y="0"/>
                  </a:cubicBezTo>
                  <a:cubicBezTo>
                    <a:pt x="89010" y="0"/>
                    <a:pt x="91720" y="0"/>
                    <a:pt x="93526" y="0"/>
                  </a:cubicBezTo>
                  <a:cubicBezTo>
                    <a:pt x="78170" y="28003"/>
                    <a:pt x="87203" y="63233"/>
                    <a:pt x="115206" y="78589"/>
                  </a:cubicBezTo>
                  <a:cubicBezTo>
                    <a:pt x="133272" y="88526"/>
                    <a:pt x="154952" y="88526"/>
                    <a:pt x="172115" y="78589"/>
                  </a:cubicBezTo>
                  <a:cubicBezTo>
                    <a:pt x="172115" y="81299"/>
                    <a:pt x="172115" y="84009"/>
                    <a:pt x="172115" y="85816"/>
                  </a:cubicBezTo>
                  <a:cubicBezTo>
                    <a:pt x="172115" y="119239"/>
                    <a:pt x="153145" y="149952"/>
                    <a:pt x="122432" y="164405"/>
                  </a:cubicBezTo>
                  <a:cubicBezTo>
                    <a:pt x="117012" y="167114"/>
                    <a:pt x="114303" y="171631"/>
                    <a:pt x="114303" y="177051"/>
                  </a:cubicBezTo>
                  <a:lnTo>
                    <a:pt x="114303" y="288160"/>
                  </a:lnTo>
                  <a:lnTo>
                    <a:pt x="56490" y="288160"/>
                  </a:lnTo>
                  <a:lnTo>
                    <a:pt x="56490" y="177051"/>
                  </a:lnTo>
                  <a:cubicBezTo>
                    <a:pt x="57393" y="172535"/>
                    <a:pt x="54683" y="167114"/>
                    <a:pt x="49263" y="165308"/>
                  </a:cubicBez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48" name="Graphic 2">
              <a:extLst>
                <a:ext uri="{FF2B5EF4-FFF2-40B4-BE49-F238E27FC236}">
                  <a16:creationId xmlns:a16="http://schemas.microsoft.com/office/drawing/2014/main" id="{6B933442-D10B-40B4-7B31-5024562E44BC}"/>
                </a:ext>
              </a:extLst>
            </p:cNvPr>
            <p:cNvGrpSpPr/>
            <p:nvPr/>
          </p:nvGrpSpPr>
          <p:grpSpPr>
            <a:xfrm>
              <a:off x="3917171" y="3851610"/>
              <a:ext cx="870324" cy="866284"/>
              <a:chOff x="3917171" y="3851610"/>
              <a:chExt cx="870324" cy="866284"/>
            </a:xfrm>
            <a:grpFill/>
          </p:grpSpPr>
          <p:sp>
            <p:nvSpPr>
              <p:cNvPr id="149" name="Freeform 148">
                <a:extLst>
                  <a:ext uri="{FF2B5EF4-FFF2-40B4-BE49-F238E27FC236}">
                    <a16:creationId xmlns:a16="http://schemas.microsoft.com/office/drawing/2014/main" id="{C0508062-7307-7626-FEC6-B48D9D716445}"/>
                  </a:ext>
                </a:extLst>
              </p:cNvPr>
              <p:cNvSpPr/>
              <p:nvPr/>
            </p:nvSpPr>
            <p:spPr>
              <a:xfrm>
                <a:off x="4425802" y="3860759"/>
                <a:ext cx="46741" cy="84796"/>
              </a:xfrm>
              <a:custGeom>
                <a:avLst/>
                <a:gdLst>
                  <a:gd name="connsiteX0" fmla="*/ 10724 w 46741"/>
                  <a:gd name="connsiteY0" fmla="*/ 83893 h 84796"/>
                  <a:gd name="connsiteX1" fmla="*/ 15241 w 46741"/>
                  <a:gd name="connsiteY1" fmla="*/ 84797 h 84796"/>
                  <a:gd name="connsiteX2" fmla="*/ 28791 w 46741"/>
                  <a:gd name="connsiteY2" fmla="*/ 74860 h 84796"/>
                  <a:gd name="connsiteX3" fmla="*/ 45954 w 46741"/>
                  <a:gd name="connsiteY3" fmla="*/ 18854 h 84796"/>
                  <a:gd name="connsiteX4" fmla="*/ 36017 w 46741"/>
                  <a:gd name="connsiteY4" fmla="*/ 788 h 84796"/>
                  <a:gd name="connsiteX5" fmla="*/ 17951 w 46741"/>
                  <a:gd name="connsiteY5" fmla="*/ 10724 h 84796"/>
                  <a:gd name="connsiteX6" fmla="*/ 17951 w 46741"/>
                  <a:gd name="connsiteY6" fmla="*/ 10724 h 84796"/>
                  <a:gd name="connsiteX7" fmla="*/ 788 w 46741"/>
                  <a:gd name="connsiteY7" fmla="*/ 66730 h 84796"/>
                  <a:gd name="connsiteX8" fmla="*/ 10724 w 46741"/>
                  <a:gd name="connsiteY8" fmla="*/ 83893 h 84796"/>
                  <a:gd name="connsiteX9" fmla="*/ 10724 w 46741"/>
                  <a:gd name="connsiteY9" fmla="*/ 83893 h 8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41" h="84796">
                    <a:moveTo>
                      <a:pt x="10724" y="83893"/>
                    </a:moveTo>
                    <a:cubicBezTo>
                      <a:pt x="11628" y="83893"/>
                      <a:pt x="13434" y="84797"/>
                      <a:pt x="15241" y="84797"/>
                    </a:cubicBezTo>
                    <a:cubicBezTo>
                      <a:pt x="21564" y="84797"/>
                      <a:pt x="26984" y="80280"/>
                      <a:pt x="28791" y="74860"/>
                    </a:cubicBezTo>
                    <a:lnTo>
                      <a:pt x="45954" y="18854"/>
                    </a:lnTo>
                    <a:cubicBezTo>
                      <a:pt x="48664" y="11628"/>
                      <a:pt x="44147" y="3498"/>
                      <a:pt x="36017" y="788"/>
                    </a:cubicBezTo>
                    <a:cubicBezTo>
                      <a:pt x="27888" y="-1922"/>
                      <a:pt x="20661" y="2595"/>
                      <a:pt x="17951" y="10724"/>
                    </a:cubicBezTo>
                    <a:lnTo>
                      <a:pt x="17951" y="10724"/>
                    </a:lnTo>
                    <a:lnTo>
                      <a:pt x="788" y="66730"/>
                    </a:lnTo>
                    <a:cubicBezTo>
                      <a:pt x="-1922" y="73957"/>
                      <a:pt x="2594" y="82087"/>
                      <a:pt x="10724" y="83893"/>
                    </a:cubicBezTo>
                    <a:cubicBezTo>
                      <a:pt x="10724" y="83893"/>
                      <a:pt x="10724" y="83893"/>
                      <a:pt x="10724" y="8389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0" name="Freeform 149">
                <a:extLst>
                  <a:ext uri="{FF2B5EF4-FFF2-40B4-BE49-F238E27FC236}">
                    <a16:creationId xmlns:a16="http://schemas.microsoft.com/office/drawing/2014/main" id="{6D6EFD31-5E8E-55A1-11A3-A1A847E8B7A9}"/>
                  </a:ext>
                </a:extLst>
              </p:cNvPr>
              <p:cNvSpPr/>
              <p:nvPr/>
            </p:nvSpPr>
            <p:spPr>
              <a:xfrm>
                <a:off x="4523747" y="3889338"/>
                <a:ext cx="57122" cy="80418"/>
              </a:xfrm>
              <a:custGeom>
                <a:avLst/>
                <a:gdLst>
                  <a:gd name="connsiteX0" fmla="*/ 7628 w 57122"/>
                  <a:gd name="connsiteY0" fmla="*/ 78800 h 80418"/>
                  <a:gd name="connsiteX1" fmla="*/ 27501 w 57122"/>
                  <a:gd name="connsiteY1" fmla="*/ 73381 h 80418"/>
                  <a:gd name="connsiteX2" fmla="*/ 55504 w 57122"/>
                  <a:gd name="connsiteY2" fmla="*/ 21891 h 80418"/>
                  <a:gd name="connsiteX3" fmla="*/ 50084 w 57122"/>
                  <a:gd name="connsiteY3" fmla="*/ 2018 h 80418"/>
                  <a:gd name="connsiteX4" fmla="*/ 30211 w 57122"/>
                  <a:gd name="connsiteY4" fmla="*/ 7438 h 80418"/>
                  <a:gd name="connsiteX5" fmla="*/ 2208 w 57122"/>
                  <a:gd name="connsiteY5" fmla="*/ 58927 h 80418"/>
                  <a:gd name="connsiteX6" fmla="*/ 7628 w 57122"/>
                  <a:gd name="connsiteY6" fmla="*/ 78800 h 80418"/>
                  <a:gd name="connsiteX7" fmla="*/ 7628 w 57122"/>
                  <a:gd name="connsiteY7" fmla="*/ 78800 h 8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22" h="80418">
                    <a:moveTo>
                      <a:pt x="7628" y="78800"/>
                    </a:moveTo>
                    <a:cubicBezTo>
                      <a:pt x="14855" y="82414"/>
                      <a:pt x="22985" y="79704"/>
                      <a:pt x="27501" y="73381"/>
                    </a:cubicBezTo>
                    <a:lnTo>
                      <a:pt x="55504" y="21891"/>
                    </a:lnTo>
                    <a:cubicBezTo>
                      <a:pt x="59117" y="14665"/>
                      <a:pt x="56407" y="6535"/>
                      <a:pt x="50084" y="2018"/>
                    </a:cubicBezTo>
                    <a:cubicBezTo>
                      <a:pt x="43761" y="-2499"/>
                      <a:pt x="34728" y="1115"/>
                      <a:pt x="30211" y="7438"/>
                    </a:cubicBezTo>
                    <a:lnTo>
                      <a:pt x="2208" y="58927"/>
                    </a:lnTo>
                    <a:cubicBezTo>
                      <a:pt x="-2308" y="66154"/>
                      <a:pt x="401" y="75187"/>
                      <a:pt x="7628" y="78800"/>
                    </a:cubicBezTo>
                    <a:cubicBezTo>
                      <a:pt x="7628" y="78800"/>
                      <a:pt x="7628" y="78800"/>
                      <a:pt x="7628" y="788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1" name="Freeform 150">
                <a:extLst>
                  <a:ext uri="{FF2B5EF4-FFF2-40B4-BE49-F238E27FC236}">
                    <a16:creationId xmlns:a16="http://schemas.microsoft.com/office/drawing/2014/main" id="{8FE2E00A-24B2-CE80-E6A3-A6410D2C2DA6}"/>
                  </a:ext>
                </a:extLst>
              </p:cNvPr>
              <p:cNvSpPr/>
              <p:nvPr/>
            </p:nvSpPr>
            <p:spPr>
              <a:xfrm>
                <a:off x="4624471" y="3940190"/>
                <a:ext cx="67640" cy="74921"/>
              </a:xfrm>
              <a:custGeom>
                <a:avLst/>
                <a:gdLst>
                  <a:gd name="connsiteX0" fmla="*/ 15302 w 67640"/>
                  <a:gd name="connsiteY0" fmla="*/ 74921 h 74921"/>
                  <a:gd name="connsiteX1" fmla="*/ 26142 w 67640"/>
                  <a:gd name="connsiteY1" fmla="*/ 69502 h 74921"/>
                  <a:gd name="connsiteX2" fmla="*/ 64081 w 67640"/>
                  <a:gd name="connsiteY2" fmla="*/ 24336 h 74921"/>
                  <a:gd name="connsiteX3" fmla="*/ 62275 w 67640"/>
                  <a:gd name="connsiteY3" fmla="*/ 3559 h 74921"/>
                  <a:gd name="connsiteX4" fmla="*/ 41498 w 67640"/>
                  <a:gd name="connsiteY4" fmla="*/ 5365 h 74921"/>
                  <a:gd name="connsiteX5" fmla="*/ 41498 w 67640"/>
                  <a:gd name="connsiteY5" fmla="*/ 5365 h 74921"/>
                  <a:gd name="connsiteX6" fmla="*/ 3559 w 67640"/>
                  <a:gd name="connsiteY6" fmla="*/ 50532 h 74921"/>
                  <a:gd name="connsiteX7" fmla="*/ 5365 w 67640"/>
                  <a:gd name="connsiteY7" fmla="*/ 71308 h 74921"/>
                  <a:gd name="connsiteX8" fmla="*/ 15302 w 67640"/>
                  <a:gd name="connsiteY8" fmla="*/ 74921 h 7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921">
                    <a:moveTo>
                      <a:pt x="15302" y="74921"/>
                    </a:moveTo>
                    <a:cubicBezTo>
                      <a:pt x="19819" y="74921"/>
                      <a:pt x="23432" y="73115"/>
                      <a:pt x="26142" y="69502"/>
                    </a:cubicBezTo>
                    <a:lnTo>
                      <a:pt x="64081" y="24336"/>
                    </a:lnTo>
                    <a:cubicBezTo>
                      <a:pt x="69501" y="18012"/>
                      <a:pt x="68598" y="8979"/>
                      <a:pt x="62275" y="3559"/>
                    </a:cubicBezTo>
                    <a:cubicBezTo>
                      <a:pt x="55952" y="-1861"/>
                      <a:pt x="46918" y="-958"/>
                      <a:pt x="41498" y="5365"/>
                    </a:cubicBezTo>
                    <a:cubicBezTo>
                      <a:pt x="41498" y="5365"/>
                      <a:pt x="41498" y="5365"/>
                      <a:pt x="41498" y="5365"/>
                    </a:cubicBezTo>
                    <a:lnTo>
                      <a:pt x="3559" y="50532"/>
                    </a:lnTo>
                    <a:cubicBezTo>
                      <a:pt x="-1861" y="56855"/>
                      <a:pt x="-958" y="65888"/>
                      <a:pt x="5365" y="71308"/>
                    </a:cubicBezTo>
                    <a:cubicBezTo>
                      <a:pt x="8979" y="74018"/>
                      <a:pt x="11689" y="74921"/>
                      <a:pt x="15302" y="7492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2" name="Freeform 151">
                <a:extLst>
                  <a:ext uri="{FF2B5EF4-FFF2-40B4-BE49-F238E27FC236}">
                    <a16:creationId xmlns:a16="http://schemas.microsoft.com/office/drawing/2014/main" id="{5266D3B3-7AB2-441E-219D-9B80EE2A5EA6}"/>
                  </a:ext>
                </a:extLst>
              </p:cNvPr>
              <p:cNvSpPr/>
              <p:nvPr/>
            </p:nvSpPr>
            <p:spPr>
              <a:xfrm>
                <a:off x="4713900" y="4020349"/>
                <a:ext cx="73594" cy="67027"/>
              </a:xfrm>
              <a:custGeom>
                <a:avLst/>
                <a:gdLst>
                  <a:gd name="connsiteX0" fmla="*/ 14399 w 73594"/>
                  <a:gd name="connsiteY0" fmla="*/ 67028 h 67027"/>
                  <a:gd name="connsiteX1" fmla="*/ 23432 w 73594"/>
                  <a:gd name="connsiteY1" fmla="*/ 63414 h 67027"/>
                  <a:gd name="connsiteX2" fmla="*/ 68598 w 73594"/>
                  <a:gd name="connsiteY2" fmla="*/ 25475 h 67027"/>
                  <a:gd name="connsiteX3" fmla="*/ 70405 w 73594"/>
                  <a:gd name="connsiteY3" fmla="*/ 4698 h 67027"/>
                  <a:gd name="connsiteX4" fmla="*/ 50531 w 73594"/>
                  <a:gd name="connsiteY4" fmla="*/ 2892 h 67027"/>
                  <a:gd name="connsiteX5" fmla="*/ 5365 w 73594"/>
                  <a:gd name="connsiteY5" fmla="*/ 40831 h 67027"/>
                  <a:gd name="connsiteX6" fmla="*/ 3559 w 73594"/>
                  <a:gd name="connsiteY6" fmla="*/ 61608 h 67027"/>
                  <a:gd name="connsiteX7" fmla="*/ 14399 w 73594"/>
                  <a:gd name="connsiteY7" fmla="*/ 67028 h 67027"/>
                  <a:gd name="connsiteX8" fmla="*/ 14399 w 73594"/>
                  <a:gd name="connsiteY8" fmla="*/ 67028 h 6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94" h="67027">
                    <a:moveTo>
                      <a:pt x="14399" y="67028"/>
                    </a:moveTo>
                    <a:cubicBezTo>
                      <a:pt x="18012" y="67028"/>
                      <a:pt x="20722" y="66124"/>
                      <a:pt x="23432" y="63414"/>
                    </a:cubicBezTo>
                    <a:lnTo>
                      <a:pt x="68598" y="25475"/>
                    </a:lnTo>
                    <a:cubicBezTo>
                      <a:pt x="74921" y="20055"/>
                      <a:pt x="74921" y="11022"/>
                      <a:pt x="70405" y="4698"/>
                    </a:cubicBezTo>
                    <a:cubicBezTo>
                      <a:pt x="64985" y="-722"/>
                      <a:pt x="56855" y="-1625"/>
                      <a:pt x="50531" y="2892"/>
                    </a:cubicBezTo>
                    <a:lnTo>
                      <a:pt x="5365" y="40831"/>
                    </a:lnTo>
                    <a:cubicBezTo>
                      <a:pt x="-958" y="46251"/>
                      <a:pt x="-1861" y="55285"/>
                      <a:pt x="3559" y="61608"/>
                    </a:cubicBezTo>
                    <a:cubicBezTo>
                      <a:pt x="5365" y="65221"/>
                      <a:pt x="9882" y="67028"/>
                      <a:pt x="14399" y="67028"/>
                    </a:cubicBezTo>
                    <a:lnTo>
                      <a:pt x="14399" y="6702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3" name="Freeform 152">
                <a:extLst>
                  <a:ext uri="{FF2B5EF4-FFF2-40B4-BE49-F238E27FC236}">
                    <a16:creationId xmlns:a16="http://schemas.microsoft.com/office/drawing/2014/main" id="{B60268EC-3C83-37D3-9C7C-06DB858BB44C}"/>
                  </a:ext>
                </a:extLst>
              </p:cNvPr>
              <p:cNvSpPr/>
              <p:nvPr/>
            </p:nvSpPr>
            <p:spPr>
              <a:xfrm>
                <a:off x="4011485" y="3940558"/>
                <a:ext cx="67271" cy="74498"/>
              </a:xfrm>
              <a:custGeom>
                <a:avLst/>
                <a:gdLst>
                  <a:gd name="connsiteX0" fmla="*/ 41130 w 67271"/>
                  <a:gd name="connsiteY0" fmla="*/ 69133 h 74498"/>
                  <a:gd name="connsiteX1" fmla="*/ 61906 w 67271"/>
                  <a:gd name="connsiteY1" fmla="*/ 70939 h 74498"/>
                  <a:gd name="connsiteX2" fmla="*/ 63713 w 67271"/>
                  <a:gd name="connsiteY2" fmla="*/ 50163 h 74498"/>
                  <a:gd name="connsiteX3" fmla="*/ 63713 w 67271"/>
                  <a:gd name="connsiteY3" fmla="*/ 50163 h 74498"/>
                  <a:gd name="connsiteX4" fmla="*/ 25773 w 67271"/>
                  <a:gd name="connsiteY4" fmla="*/ 4997 h 74498"/>
                  <a:gd name="connsiteX5" fmla="*/ 4997 w 67271"/>
                  <a:gd name="connsiteY5" fmla="*/ 3190 h 74498"/>
                  <a:gd name="connsiteX6" fmla="*/ 3190 w 67271"/>
                  <a:gd name="connsiteY6" fmla="*/ 23063 h 74498"/>
                  <a:gd name="connsiteX7" fmla="*/ 41130 w 67271"/>
                  <a:gd name="connsiteY7" fmla="*/ 69133 h 7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71" h="74498">
                    <a:moveTo>
                      <a:pt x="41130" y="69133"/>
                    </a:moveTo>
                    <a:cubicBezTo>
                      <a:pt x="46549" y="75456"/>
                      <a:pt x="55583" y="76359"/>
                      <a:pt x="61906" y="70939"/>
                    </a:cubicBezTo>
                    <a:cubicBezTo>
                      <a:pt x="68229" y="65519"/>
                      <a:pt x="69132" y="56486"/>
                      <a:pt x="63713" y="50163"/>
                    </a:cubicBezTo>
                    <a:cubicBezTo>
                      <a:pt x="63713" y="50163"/>
                      <a:pt x="63713" y="50163"/>
                      <a:pt x="63713" y="50163"/>
                    </a:cubicBezTo>
                    <a:lnTo>
                      <a:pt x="25773" y="4997"/>
                    </a:lnTo>
                    <a:cubicBezTo>
                      <a:pt x="20353" y="-1327"/>
                      <a:pt x="11320" y="-1327"/>
                      <a:pt x="4997" y="3190"/>
                    </a:cubicBezTo>
                    <a:cubicBezTo>
                      <a:pt x="-1327" y="8610"/>
                      <a:pt x="-1327" y="17643"/>
                      <a:pt x="3190" y="23063"/>
                    </a:cubicBezTo>
                    <a:lnTo>
                      <a:pt x="41130" y="6913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4" name="Freeform 153">
                <a:extLst>
                  <a:ext uri="{FF2B5EF4-FFF2-40B4-BE49-F238E27FC236}">
                    <a16:creationId xmlns:a16="http://schemas.microsoft.com/office/drawing/2014/main" id="{018116BE-E2C5-170B-D61F-F973C6813318}"/>
                  </a:ext>
                </a:extLst>
              </p:cNvPr>
              <p:cNvSpPr/>
              <p:nvPr/>
            </p:nvSpPr>
            <p:spPr>
              <a:xfrm>
                <a:off x="4121769" y="3889148"/>
                <a:ext cx="57712" cy="81198"/>
              </a:xfrm>
              <a:custGeom>
                <a:avLst/>
                <a:gdLst>
                  <a:gd name="connsiteX0" fmla="*/ 30211 w 57712"/>
                  <a:gd name="connsiteY0" fmla="*/ 73571 h 81198"/>
                  <a:gd name="connsiteX1" fmla="*/ 50084 w 57712"/>
                  <a:gd name="connsiteY1" fmla="*/ 78990 h 81198"/>
                  <a:gd name="connsiteX2" fmla="*/ 55504 w 57712"/>
                  <a:gd name="connsiteY2" fmla="*/ 59117 h 81198"/>
                  <a:gd name="connsiteX3" fmla="*/ 27501 w 57712"/>
                  <a:gd name="connsiteY3" fmla="*/ 7628 h 81198"/>
                  <a:gd name="connsiteX4" fmla="*/ 7628 w 57712"/>
                  <a:gd name="connsiteY4" fmla="*/ 2208 h 81198"/>
                  <a:gd name="connsiteX5" fmla="*/ 2208 w 57712"/>
                  <a:gd name="connsiteY5" fmla="*/ 22081 h 81198"/>
                  <a:gd name="connsiteX6" fmla="*/ 30211 w 57712"/>
                  <a:gd name="connsiteY6" fmla="*/ 7357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12" h="81198">
                    <a:moveTo>
                      <a:pt x="30211" y="73571"/>
                    </a:moveTo>
                    <a:cubicBezTo>
                      <a:pt x="33824" y="80797"/>
                      <a:pt x="42858" y="83507"/>
                      <a:pt x="50084" y="78990"/>
                    </a:cubicBezTo>
                    <a:cubicBezTo>
                      <a:pt x="57311" y="74474"/>
                      <a:pt x="60021" y="66344"/>
                      <a:pt x="55504" y="59117"/>
                    </a:cubicBezTo>
                    <a:lnTo>
                      <a:pt x="27501" y="7628"/>
                    </a:lnTo>
                    <a:cubicBezTo>
                      <a:pt x="23888" y="401"/>
                      <a:pt x="14855" y="-2308"/>
                      <a:pt x="7628" y="2208"/>
                    </a:cubicBezTo>
                    <a:cubicBezTo>
                      <a:pt x="401" y="6725"/>
                      <a:pt x="-2308" y="14855"/>
                      <a:pt x="2208" y="22081"/>
                    </a:cubicBezTo>
                    <a:lnTo>
                      <a:pt x="30211" y="73571"/>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5" name="Freeform 154">
                <a:extLst>
                  <a:ext uri="{FF2B5EF4-FFF2-40B4-BE49-F238E27FC236}">
                    <a16:creationId xmlns:a16="http://schemas.microsoft.com/office/drawing/2014/main" id="{DE3B54D4-E194-71E3-B037-A0D433234BE8}"/>
                  </a:ext>
                </a:extLst>
              </p:cNvPr>
              <p:cNvSpPr/>
              <p:nvPr/>
            </p:nvSpPr>
            <p:spPr>
              <a:xfrm>
                <a:off x="3917171" y="4023295"/>
                <a:ext cx="73060" cy="64026"/>
              </a:xfrm>
              <a:custGeom>
                <a:avLst/>
                <a:gdLst>
                  <a:gd name="connsiteX0" fmla="*/ 48725 w 73060"/>
                  <a:gd name="connsiteY0" fmla="*/ 60468 h 64026"/>
                  <a:gd name="connsiteX1" fmla="*/ 69501 w 73060"/>
                  <a:gd name="connsiteY1" fmla="*/ 58662 h 64026"/>
                  <a:gd name="connsiteX2" fmla="*/ 67695 w 73060"/>
                  <a:gd name="connsiteY2" fmla="*/ 37885 h 64026"/>
                  <a:gd name="connsiteX3" fmla="*/ 66791 w 73060"/>
                  <a:gd name="connsiteY3" fmla="*/ 36982 h 64026"/>
                  <a:gd name="connsiteX4" fmla="*/ 24335 w 73060"/>
                  <a:gd name="connsiteY4" fmla="*/ 3559 h 64026"/>
                  <a:gd name="connsiteX5" fmla="*/ 3559 w 73060"/>
                  <a:gd name="connsiteY5" fmla="*/ 5365 h 64026"/>
                  <a:gd name="connsiteX6" fmla="*/ 5365 w 73060"/>
                  <a:gd name="connsiteY6" fmla="*/ 26142 h 64026"/>
                  <a:gd name="connsiteX7" fmla="*/ 6269 w 73060"/>
                  <a:gd name="connsiteY7" fmla="*/ 27045 h 64026"/>
                  <a:gd name="connsiteX8" fmla="*/ 48725 w 73060"/>
                  <a:gd name="connsiteY8" fmla="*/ 60468 h 6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60" h="64026">
                    <a:moveTo>
                      <a:pt x="48725" y="60468"/>
                    </a:moveTo>
                    <a:cubicBezTo>
                      <a:pt x="55048" y="65888"/>
                      <a:pt x="64081" y="64984"/>
                      <a:pt x="69501" y="58662"/>
                    </a:cubicBezTo>
                    <a:cubicBezTo>
                      <a:pt x="74921" y="52338"/>
                      <a:pt x="74018" y="43305"/>
                      <a:pt x="67695" y="37885"/>
                    </a:cubicBezTo>
                    <a:cubicBezTo>
                      <a:pt x="67695" y="37885"/>
                      <a:pt x="66791" y="37885"/>
                      <a:pt x="66791" y="36982"/>
                    </a:cubicBezTo>
                    <a:lnTo>
                      <a:pt x="24335" y="3559"/>
                    </a:lnTo>
                    <a:cubicBezTo>
                      <a:pt x="18012" y="-1861"/>
                      <a:pt x="8979" y="-958"/>
                      <a:pt x="3559" y="5365"/>
                    </a:cubicBezTo>
                    <a:cubicBezTo>
                      <a:pt x="-1861" y="11689"/>
                      <a:pt x="-958" y="20722"/>
                      <a:pt x="5365" y="26142"/>
                    </a:cubicBezTo>
                    <a:cubicBezTo>
                      <a:pt x="5365" y="26142"/>
                      <a:pt x="6269" y="26142"/>
                      <a:pt x="6269" y="27045"/>
                    </a:cubicBezTo>
                    <a:lnTo>
                      <a:pt x="48725" y="6046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6" name="Freeform 155">
                <a:extLst>
                  <a:ext uri="{FF2B5EF4-FFF2-40B4-BE49-F238E27FC236}">
                    <a16:creationId xmlns:a16="http://schemas.microsoft.com/office/drawing/2014/main" id="{3E6F7618-86B5-4A02-A16E-2E5FBD81E0CE}"/>
                  </a:ext>
                </a:extLst>
              </p:cNvPr>
              <p:cNvSpPr/>
              <p:nvPr/>
            </p:nvSpPr>
            <p:spPr>
              <a:xfrm>
                <a:off x="4231016" y="3860245"/>
                <a:ext cx="46020" cy="85310"/>
              </a:xfrm>
              <a:custGeom>
                <a:avLst/>
                <a:gdLst>
                  <a:gd name="connsiteX0" fmla="*/ 17619 w 46020"/>
                  <a:gd name="connsiteY0" fmla="*/ 75374 h 85310"/>
                  <a:gd name="connsiteX1" fmla="*/ 31169 w 46020"/>
                  <a:gd name="connsiteY1" fmla="*/ 85310 h 85310"/>
                  <a:gd name="connsiteX2" fmla="*/ 35686 w 46020"/>
                  <a:gd name="connsiteY2" fmla="*/ 84407 h 85310"/>
                  <a:gd name="connsiteX3" fmla="*/ 45622 w 46020"/>
                  <a:gd name="connsiteY3" fmla="*/ 66341 h 85310"/>
                  <a:gd name="connsiteX4" fmla="*/ 45622 w 46020"/>
                  <a:gd name="connsiteY4" fmla="*/ 66341 h 85310"/>
                  <a:gd name="connsiteX5" fmla="*/ 28459 w 46020"/>
                  <a:gd name="connsiteY5" fmla="*/ 10335 h 85310"/>
                  <a:gd name="connsiteX6" fmla="*/ 10393 w 46020"/>
                  <a:gd name="connsiteY6" fmla="*/ 398 h 85310"/>
                  <a:gd name="connsiteX7" fmla="*/ 456 w 46020"/>
                  <a:gd name="connsiteY7" fmla="*/ 18465 h 85310"/>
                  <a:gd name="connsiteX8" fmla="*/ 17619 w 46020"/>
                  <a:gd name="connsiteY8" fmla="*/ 75374 h 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20" h="85310">
                    <a:moveTo>
                      <a:pt x="17619" y="75374"/>
                    </a:moveTo>
                    <a:cubicBezTo>
                      <a:pt x="19426" y="81697"/>
                      <a:pt x="24846" y="85310"/>
                      <a:pt x="31169" y="85310"/>
                    </a:cubicBezTo>
                    <a:cubicBezTo>
                      <a:pt x="32976" y="85310"/>
                      <a:pt x="33879" y="85310"/>
                      <a:pt x="35686" y="84407"/>
                    </a:cubicBezTo>
                    <a:cubicBezTo>
                      <a:pt x="42912" y="81697"/>
                      <a:pt x="47429" y="74470"/>
                      <a:pt x="45622" y="66341"/>
                    </a:cubicBezTo>
                    <a:cubicBezTo>
                      <a:pt x="45622" y="66341"/>
                      <a:pt x="45622" y="66341"/>
                      <a:pt x="45622" y="66341"/>
                    </a:cubicBezTo>
                    <a:lnTo>
                      <a:pt x="28459" y="10335"/>
                    </a:lnTo>
                    <a:cubicBezTo>
                      <a:pt x="25749" y="3108"/>
                      <a:pt x="18522" y="-1408"/>
                      <a:pt x="10393" y="398"/>
                    </a:cubicBezTo>
                    <a:cubicBezTo>
                      <a:pt x="2263" y="2205"/>
                      <a:pt x="-1351" y="10335"/>
                      <a:pt x="456" y="18465"/>
                    </a:cubicBezTo>
                    <a:lnTo>
                      <a:pt x="17619" y="75374"/>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7" name="Freeform 156">
                <a:extLst>
                  <a:ext uri="{FF2B5EF4-FFF2-40B4-BE49-F238E27FC236}">
                    <a16:creationId xmlns:a16="http://schemas.microsoft.com/office/drawing/2014/main" id="{C7DC1AB4-814D-6609-41AE-0CCA856B6A4F}"/>
                  </a:ext>
                </a:extLst>
              </p:cNvPr>
              <p:cNvSpPr/>
              <p:nvPr/>
            </p:nvSpPr>
            <p:spPr>
              <a:xfrm>
                <a:off x="4337161" y="3851610"/>
                <a:ext cx="28906" cy="86718"/>
              </a:xfrm>
              <a:custGeom>
                <a:avLst/>
                <a:gdLst>
                  <a:gd name="connsiteX0" fmla="*/ 14453 w 28906"/>
                  <a:gd name="connsiteY0" fmla="*/ 86719 h 86718"/>
                  <a:gd name="connsiteX1" fmla="*/ 28906 w 28906"/>
                  <a:gd name="connsiteY1" fmla="*/ 72266 h 86718"/>
                  <a:gd name="connsiteX2" fmla="*/ 28906 w 28906"/>
                  <a:gd name="connsiteY2" fmla="*/ 14453 h 86718"/>
                  <a:gd name="connsiteX3" fmla="*/ 14453 w 28906"/>
                  <a:gd name="connsiteY3" fmla="*/ 0 h 86718"/>
                  <a:gd name="connsiteX4" fmla="*/ 0 w 28906"/>
                  <a:gd name="connsiteY4" fmla="*/ 14453 h 86718"/>
                  <a:gd name="connsiteX5" fmla="*/ 0 w 28906"/>
                  <a:gd name="connsiteY5" fmla="*/ 72266 h 86718"/>
                  <a:gd name="connsiteX6" fmla="*/ 14453 w 28906"/>
                  <a:gd name="connsiteY6" fmla="*/ 86719 h 8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06" h="86718">
                    <a:moveTo>
                      <a:pt x="14453" y="86719"/>
                    </a:moveTo>
                    <a:cubicBezTo>
                      <a:pt x="22583" y="86719"/>
                      <a:pt x="28906" y="80395"/>
                      <a:pt x="28906" y="72266"/>
                    </a:cubicBezTo>
                    <a:lnTo>
                      <a:pt x="28906" y="14453"/>
                    </a:lnTo>
                    <a:cubicBezTo>
                      <a:pt x="28906" y="6323"/>
                      <a:pt x="22583" y="0"/>
                      <a:pt x="14453" y="0"/>
                    </a:cubicBezTo>
                    <a:cubicBezTo>
                      <a:pt x="6323" y="0"/>
                      <a:pt x="0" y="6323"/>
                      <a:pt x="0" y="14453"/>
                    </a:cubicBezTo>
                    <a:lnTo>
                      <a:pt x="0" y="72266"/>
                    </a:lnTo>
                    <a:cubicBezTo>
                      <a:pt x="0" y="80395"/>
                      <a:pt x="6323" y="86719"/>
                      <a:pt x="14453" y="8671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8" name="Freeform 157">
                <a:extLst>
                  <a:ext uri="{FF2B5EF4-FFF2-40B4-BE49-F238E27FC236}">
                    <a16:creationId xmlns:a16="http://schemas.microsoft.com/office/drawing/2014/main" id="{87997E47-60D1-AB01-2AA7-23C63D21D8B0}"/>
                  </a:ext>
                </a:extLst>
              </p:cNvPr>
              <p:cNvSpPr/>
              <p:nvPr/>
            </p:nvSpPr>
            <p:spPr>
              <a:xfrm>
                <a:off x="3918020" y="4108040"/>
                <a:ext cx="245314" cy="306853"/>
              </a:xfrm>
              <a:custGeom>
                <a:avLst/>
                <a:gdLst>
                  <a:gd name="connsiteX0" fmla="*/ 236670 w 245314"/>
                  <a:gd name="connsiteY0" fmla="*/ 279239 h 306853"/>
                  <a:gd name="connsiteX1" fmla="*/ 32520 w 245314"/>
                  <a:gd name="connsiteY1" fmla="*/ 119351 h 306853"/>
                  <a:gd name="connsiteX2" fmla="*/ 126465 w 245314"/>
                  <a:gd name="connsiteY2" fmla="*/ 25406 h 306853"/>
                  <a:gd name="connsiteX3" fmla="*/ 129175 w 245314"/>
                  <a:gd name="connsiteY3" fmla="*/ 5533 h 306853"/>
                  <a:gd name="connsiteX4" fmla="*/ 109302 w 245314"/>
                  <a:gd name="connsiteY4" fmla="*/ 2823 h 306853"/>
                  <a:gd name="connsiteX5" fmla="*/ 2710 w 245314"/>
                  <a:gd name="connsiteY5" fmla="*/ 110318 h 306853"/>
                  <a:gd name="connsiteX6" fmla="*/ 2710 w 245314"/>
                  <a:gd name="connsiteY6" fmla="*/ 128385 h 306853"/>
                  <a:gd name="connsiteX7" fmla="*/ 224927 w 245314"/>
                  <a:gd name="connsiteY7" fmla="*/ 305435 h 306853"/>
                  <a:gd name="connsiteX8" fmla="*/ 243897 w 245314"/>
                  <a:gd name="connsiteY8" fmla="*/ 298209 h 306853"/>
                  <a:gd name="connsiteX9" fmla="*/ 236670 w 245314"/>
                  <a:gd name="connsiteY9" fmla="*/ 279239 h 306853"/>
                  <a:gd name="connsiteX10" fmla="*/ 236670 w 245314"/>
                  <a:gd name="connsiteY10" fmla="*/ 279239 h 30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314" h="306853">
                    <a:moveTo>
                      <a:pt x="236670" y="279239"/>
                    </a:moveTo>
                    <a:cubicBezTo>
                      <a:pt x="157178" y="243107"/>
                      <a:pt x="86719" y="188004"/>
                      <a:pt x="32520" y="119351"/>
                    </a:cubicBezTo>
                    <a:cubicBezTo>
                      <a:pt x="60522" y="85025"/>
                      <a:pt x="92139" y="53409"/>
                      <a:pt x="126465" y="25406"/>
                    </a:cubicBezTo>
                    <a:cubicBezTo>
                      <a:pt x="132788" y="20889"/>
                      <a:pt x="133692" y="10953"/>
                      <a:pt x="129175" y="5533"/>
                    </a:cubicBezTo>
                    <a:cubicBezTo>
                      <a:pt x="124658" y="-790"/>
                      <a:pt x="114722" y="-1694"/>
                      <a:pt x="109302" y="2823"/>
                    </a:cubicBezTo>
                    <a:cubicBezTo>
                      <a:pt x="69556" y="34439"/>
                      <a:pt x="34326" y="70572"/>
                      <a:pt x="2710" y="110318"/>
                    </a:cubicBezTo>
                    <a:cubicBezTo>
                      <a:pt x="-903" y="115738"/>
                      <a:pt x="-903" y="122965"/>
                      <a:pt x="2710" y="128385"/>
                    </a:cubicBezTo>
                    <a:cubicBezTo>
                      <a:pt x="61426" y="205167"/>
                      <a:pt x="137305" y="265690"/>
                      <a:pt x="224927" y="305435"/>
                    </a:cubicBezTo>
                    <a:cubicBezTo>
                      <a:pt x="232154" y="309049"/>
                      <a:pt x="241187" y="305435"/>
                      <a:pt x="243897" y="298209"/>
                    </a:cubicBezTo>
                    <a:cubicBezTo>
                      <a:pt x="247510" y="290983"/>
                      <a:pt x="243897" y="282852"/>
                      <a:pt x="236670" y="279239"/>
                    </a:cubicBezTo>
                    <a:lnTo>
                      <a:pt x="236670" y="279239"/>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9" name="Freeform 158">
                <a:extLst>
                  <a:ext uri="{FF2B5EF4-FFF2-40B4-BE49-F238E27FC236}">
                    <a16:creationId xmlns:a16="http://schemas.microsoft.com/office/drawing/2014/main" id="{8C9477F5-59B6-BDA0-F915-F37BA6759559}"/>
                  </a:ext>
                </a:extLst>
              </p:cNvPr>
              <p:cNvSpPr/>
              <p:nvPr/>
            </p:nvSpPr>
            <p:spPr>
              <a:xfrm>
                <a:off x="4064825" y="3996141"/>
                <a:ext cx="719480" cy="721753"/>
              </a:xfrm>
              <a:custGeom>
                <a:avLst/>
                <a:gdLst>
                  <a:gd name="connsiteX0" fmla="*/ 716770 w 719480"/>
                  <a:gd name="connsiteY0" fmla="*/ 240283 h 721753"/>
                  <a:gd name="connsiteX1" fmla="*/ 716770 w 719480"/>
                  <a:gd name="connsiteY1" fmla="*/ 222217 h 721753"/>
                  <a:gd name="connsiteX2" fmla="*/ 285886 w 719480"/>
                  <a:gd name="connsiteY2" fmla="*/ 0 h 721753"/>
                  <a:gd name="connsiteX3" fmla="*/ 6759 w 719480"/>
                  <a:gd name="connsiteY3" fmla="*/ 83105 h 721753"/>
                  <a:gd name="connsiteX4" fmla="*/ 2243 w 719480"/>
                  <a:gd name="connsiteY4" fmla="*/ 102978 h 721753"/>
                  <a:gd name="connsiteX5" fmla="*/ 22116 w 719480"/>
                  <a:gd name="connsiteY5" fmla="*/ 107495 h 721753"/>
                  <a:gd name="connsiteX6" fmla="*/ 22116 w 719480"/>
                  <a:gd name="connsiteY6" fmla="*/ 107495 h 721753"/>
                  <a:gd name="connsiteX7" fmla="*/ 139548 w 719480"/>
                  <a:gd name="connsiteY7" fmla="*/ 52393 h 721753"/>
                  <a:gd name="connsiteX8" fmla="*/ 106125 w 719480"/>
                  <a:gd name="connsiteY8" fmla="*/ 376685 h 721753"/>
                  <a:gd name="connsiteX9" fmla="*/ 141354 w 719480"/>
                  <a:gd name="connsiteY9" fmla="*/ 411011 h 721753"/>
                  <a:gd name="connsiteX10" fmla="*/ 141354 w 719480"/>
                  <a:gd name="connsiteY10" fmla="*/ 432691 h 721753"/>
                  <a:gd name="connsiteX11" fmla="*/ 97995 w 719480"/>
                  <a:gd name="connsiteY11" fmla="*/ 476050 h 721753"/>
                  <a:gd name="connsiteX12" fmla="*/ 141354 w 719480"/>
                  <a:gd name="connsiteY12" fmla="*/ 519410 h 721753"/>
                  <a:gd name="connsiteX13" fmla="*/ 430417 w 719480"/>
                  <a:gd name="connsiteY13" fmla="*/ 519410 h 721753"/>
                  <a:gd name="connsiteX14" fmla="*/ 444870 w 719480"/>
                  <a:gd name="connsiteY14" fmla="*/ 533863 h 721753"/>
                  <a:gd name="connsiteX15" fmla="*/ 430417 w 719480"/>
                  <a:gd name="connsiteY15" fmla="*/ 548316 h 721753"/>
                  <a:gd name="connsiteX16" fmla="*/ 141354 w 719480"/>
                  <a:gd name="connsiteY16" fmla="*/ 548316 h 721753"/>
                  <a:gd name="connsiteX17" fmla="*/ 126901 w 719480"/>
                  <a:gd name="connsiteY17" fmla="*/ 562769 h 721753"/>
                  <a:gd name="connsiteX18" fmla="*/ 141354 w 719480"/>
                  <a:gd name="connsiteY18" fmla="*/ 577222 h 721753"/>
                  <a:gd name="connsiteX19" fmla="*/ 285886 w 719480"/>
                  <a:gd name="connsiteY19" fmla="*/ 721754 h 721753"/>
                  <a:gd name="connsiteX20" fmla="*/ 430417 w 719480"/>
                  <a:gd name="connsiteY20" fmla="*/ 577222 h 721753"/>
                  <a:gd name="connsiteX21" fmla="*/ 473777 w 719480"/>
                  <a:gd name="connsiteY21" fmla="*/ 533863 h 721753"/>
                  <a:gd name="connsiteX22" fmla="*/ 462937 w 719480"/>
                  <a:gd name="connsiteY22" fmla="*/ 504956 h 721753"/>
                  <a:gd name="connsiteX23" fmla="*/ 460227 w 719480"/>
                  <a:gd name="connsiteY23" fmla="*/ 443531 h 721753"/>
                  <a:gd name="connsiteX24" fmla="*/ 431321 w 719480"/>
                  <a:gd name="connsiteY24" fmla="*/ 432691 h 721753"/>
                  <a:gd name="connsiteX25" fmla="*/ 431321 w 719480"/>
                  <a:gd name="connsiteY25" fmla="*/ 411011 h 721753"/>
                  <a:gd name="connsiteX26" fmla="*/ 518039 w 719480"/>
                  <a:gd name="connsiteY26" fmla="*/ 230347 h 721753"/>
                  <a:gd name="connsiteX27" fmla="*/ 512620 w 719480"/>
                  <a:gd name="connsiteY27" fmla="*/ 180664 h 721753"/>
                  <a:gd name="connsiteX28" fmla="*/ 495456 w 719480"/>
                  <a:gd name="connsiteY28" fmla="*/ 169824 h 721753"/>
                  <a:gd name="connsiteX29" fmla="*/ 484617 w 719480"/>
                  <a:gd name="connsiteY29" fmla="*/ 186987 h 721753"/>
                  <a:gd name="connsiteX30" fmla="*/ 484617 w 719480"/>
                  <a:gd name="connsiteY30" fmla="*/ 186987 h 721753"/>
                  <a:gd name="connsiteX31" fmla="*/ 489133 w 719480"/>
                  <a:gd name="connsiteY31" fmla="*/ 230347 h 721753"/>
                  <a:gd name="connsiteX32" fmla="*/ 407834 w 719480"/>
                  <a:gd name="connsiteY32" fmla="*/ 392041 h 721753"/>
                  <a:gd name="connsiteX33" fmla="*/ 402414 w 719480"/>
                  <a:gd name="connsiteY33" fmla="*/ 403784 h 721753"/>
                  <a:gd name="connsiteX34" fmla="*/ 402414 w 719480"/>
                  <a:gd name="connsiteY34" fmla="*/ 432691 h 721753"/>
                  <a:gd name="connsiteX35" fmla="*/ 344602 w 719480"/>
                  <a:gd name="connsiteY35" fmla="*/ 432691 h 721753"/>
                  <a:gd name="connsiteX36" fmla="*/ 344602 w 719480"/>
                  <a:gd name="connsiteY36" fmla="*/ 330615 h 721753"/>
                  <a:gd name="connsiteX37" fmla="*/ 395188 w 719480"/>
                  <a:gd name="connsiteY37" fmla="*/ 190601 h 721753"/>
                  <a:gd name="connsiteX38" fmla="*/ 383444 w 719480"/>
                  <a:gd name="connsiteY38" fmla="*/ 181567 h 721753"/>
                  <a:gd name="connsiteX39" fmla="*/ 369895 w 719480"/>
                  <a:gd name="connsiteY39" fmla="*/ 188794 h 721753"/>
                  <a:gd name="connsiteX40" fmla="*/ 345505 w 719480"/>
                  <a:gd name="connsiteY40" fmla="*/ 202344 h 721753"/>
                  <a:gd name="connsiteX41" fmla="*/ 316599 w 719480"/>
                  <a:gd name="connsiteY41" fmla="*/ 173437 h 721753"/>
                  <a:gd name="connsiteX42" fmla="*/ 330149 w 719480"/>
                  <a:gd name="connsiteY42" fmla="*/ 149048 h 721753"/>
                  <a:gd name="connsiteX43" fmla="*/ 334665 w 719480"/>
                  <a:gd name="connsiteY43" fmla="*/ 129175 h 721753"/>
                  <a:gd name="connsiteX44" fmla="*/ 327439 w 719480"/>
                  <a:gd name="connsiteY44" fmla="*/ 122852 h 721753"/>
                  <a:gd name="connsiteX45" fmla="*/ 179294 w 719480"/>
                  <a:gd name="connsiteY45" fmla="*/ 190601 h 721753"/>
                  <a:gd name="connsiteX46" fmla="*/ 172067 w 719480"/>
                  <a:gd name="connsiteY46" fmla="*/ 231250 h 721753"/>
                  <a:gd name="connsiteX47" fmla="*/ 229880 w 719480"/>
                  <a:gd name="connsiteY47" fmla="*/ 331519 h 721753"/>
                  <a:gd name="connsiteX48" fmla="*/ 229880 w 719480"/>
                  <a:gd name="connsiteY48" fmla="*/ 433594 h 721753"/>
                  <a:gd name="connsiteX49" fmla="*/ 172067 w 719480"/>
                  <a:gd name="connsiteY49" fmla="*/ 433594 h 721753"/>
                  <a:gd name="connsiteX50" fmla="*/ 172067 w 719480"/>
                  <a:gd name="connsiteY50" fmla="*/ 404688 h 721753"/>
                  <a:gd name="connsiteX51" fmla="*/ 166647 w 719480"/>
                  <a:gd name="connsiteY51" fmla="*/ 392945 h 721753"/>
                  <a:gd name="connsiteX52" fmla="*/ 126901 w 719480"/>
                  <a:gd name="connsiteY52" fmla="*/ 110205 h 721753"/>
                  <a:gd name="connsiteX53" fmla="*/ 409641 w 719480"/>
                  <a:gd name="connsiteY53" fmla="*/ 70459 h 721753"/>
                  <a:gd name="connsiteX54" fmla="*/ 467453 w 719480"/>
                  <a:gd name="connsiteY54" fmla="*/ 138208 h 721753"/>
                  <a:gd name="connsiteX55" fmla="*/ 487326 w 719480"/>
                  <a:gd name="connsiteY55" fmla="*/ 144531 h 721753"/>
                  <a:gd name="connsiteX56" fmla="*/ 493650 w 719480"/>
                  <a:gd name="connsiteY56" fmla="*/ 124658 h 721753"/>
                  <a:gd name="connsiteX57" fmla="*/ 434934 w 719480"/>
                  <a:gd name="connsiteY57" fmla="*/ 53296 h 721753"/>
                  <a:gd name="connsiteX58" fmla="*/ 688767 w 719480"/>
                  <a:gd name="connsiteY58" fmla="*/ 232153 h 721753"/>
                  <a:gd name="connsiteX59" fmla="*/ 484617 w 719480"/>
                  <a:gd name="connsiteY59" fmla="*/ 392041 h 721753"/>
                  <a:gd name="connsiteX60" fmla="*/ 477390 w 719480"/>
                  <a:gd name="connsiteY60" fmla="*/ 411011 h 721753"/>
                  <a:gd name="connsiteX61" fmla="*/ 496360 w 719480"/>
                  <a:gd name="connsiteY61" fmla="*/ 418238 h 721753"/>
                  <a:gd name="connsiteX62" fmla="*/ 716770 w 719480"/>
                  <a:gd name="connsiteY62" fmla="*/ 240283 h 721753"/>
                  <a:gd name="connsiteX63" fmla="*/ 286789 w 719480"/>
                  <a:gd name="connsiteY63" fmla="*/ 693751 h 721753"/>
                  <a:gd name="connsiteX64" fmla="*/ 171164 w 719480"/>
                  <a:gd name="connsiteY64" fmla="*/ 578126 h 721753"/>
                  <a:gd name="connsiteX65" fmla="*/ 402414 w 719480"/>
                  <a:gd name="connsiteY65" fmla="*/ 578126 h 721753"/>
                  <a:gd name="connsiteX66" fmla="*/ 286789 w 719480"/>
                  <a:gd name="connsiteY66" fmla="*/ 693751 h 721753"/>
                  <a:gd name="connsiteX67" fmla="*/ 445774 w 719480"/>
                  <a:gd name="connsiteY67" fmla="*/ 476954 h 721753"/>
                  <a:gd name="connsiteX68" fmla="*/ 431321 w 719480"/>
                  <a:gd name="connsiteY68" fmla="*/ 491407 h 721753"/>
                  <a:gd name="connsiteX69" fmla="*/ 142258 w 719480"/>
                  <a:gd name="connsiteY69" fmla="*/ 491407 h 721753"/>
                  <a:gd name="connsiteX70" fmla="*/ 127805 w 719480"/>
                  <a:gd name="connsiteY70" fmla="*/ 476954 h 721753"/>
                  <a:gd name="connsiteX71" fmla="*/ 142258 w 719480"/>
                  <a:gd name="connsiteY71" fmla="*/ 462500 h 721753"/>
                  <a:gd name="connsiteX72" fmla="*/ 431321 w 719480"/>
                  <a:gd name="connsiteY72" fmla="*/ 462500 h 721753"/>
                  <a:gd name="connsiteX73" fmla="*/ 445774 w 719480"/>
                  <a:gd name="connsiteY73" fmla="*/ 476954 h 721753"/>
                  <a:gd name="connsiteX74" fmla="*/ 249753 w 719480"/>
                  <a:gd name="connsiteY74" fmla="*/ 309839 h 721753"/>
                  <a:gd name="connsiteX75" fmla="*/ 209104 w 719480"/>
                  <a:gd name="connsiteY75" fmla="*/ 194214 h 721753"/>
                  <a:gd name="connsiteX76" fmla="*/ 286789 w 719480"/>
                  <a:gd name="connsiteY76" fmla="*/ 144531 h 721753"/>
                  <a:gd name="connsiteX77" fmla="*/ 294016 w 719480"/>
                  <a:gd name="connsiteY77" fmla="*/ 144531 h 721753"/>
                  <a:gd name="connsiteX78" fmla="*/ 315695 w 719480"/>
                  <a:gd name="connsiteY78" fmla="*/ 223120 h 721753"/>
                  <a:gd name="connsiteX79" fmla="*/ 372605 w 719480"/>
                  <a:gd name="connsiteY79" fmla="*/ 223120 h 721753"/>
                  <a:gd name="connsiteX80" fmla="*/ 372605 w 719480"/>
                  <a:gd name="connsiteY80" fmla="*/ 230347 h 721753"/>
                  <a:gd name="connsiteX81" fmla="*/ 322922 w 719480"/>
                  <a:gd name="connsiteY81" fmla="*/ 308936 h 721753"/>
                  <a:gd name="connsiteX82" fmla="*/ 314792 w 719480"/>
                  <a:gd name="connsiteY82" fmla="*/ 321582 h 721753"/>
                  <a:gd name="connsiteX83" fmla="*/ 314792 w 719480"/>
                  <a:gd name="connsiteY83" fmla="*/ 432691 h 721753"/>
                  <a:gd name="connsiteX84" fmla="*/ 257883 w 719480"/>
                  <a:gd name="connsiteY84" fmla="*/ 432691 h 721753"/>
                  <a:gd name="connsiteX85" fmla="*/ 257883 w 719480"/>
                  <a:gd name="connsiteY85" fmla="*/ 321582 h 721753"/>
                  <a:gd name="connsiteX86" fmla="*/ 249753 w 719480"/>
                  <a:gd name="connsiteY86" fmla="*/ 309839 h 72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19480" h="721753">
                    <a:moveTo>
                      <a:pt x="716770" y="240283"/>
                    </a:moveTo>
                    <a:cubicBezTo>
                      <a:pt x="720384" y="234864"/>
                      <a:pt x="720384" y="227637"/>
                      <a:pt x="716770" y="222217"/>
                    </a:cubicBezTo>
                    <a:cubicBezTo>
                      <a:pt x="607468" y="81299"/>
                      <a:pt x="450290" y="0"/>
                      <a:pt x="285886" y="0"/>
                    </a:cubicBezTo>
                    <a:cubicBezTo>
                      <a:pt x="186520" y="0"/>
                      <a:pt x="89865" y="28906"/>
                      <a:pt x="6759" y="83105"/>
                    </a:cubicBezTo>
                    <a:cubicBezTo>
                      <a:pt x="436" y="87622"/>
                      <a:pt x="-2274" y="96655"/>
                      <a:pt x="2243" y="102978"/>
                    </a:cubicBezTo>
                    <a:cubicBezTo>
                      <a:pt x="6759" y="109302"/>
                      <a:pt x="15793" y="112012"/>
                      <a:pt x="22116" y="107495"/>
                    </a:cubicBezTo>
                    <a:lnTo>
                      <a:pt x="22116" y="107495"/>
                    </a:lnTo>
                    <a:cubicBezTo>
                      <a:pt x="59152" y="84009"/>
                      <a:pt x="97995" y="65942"/>
                      <a:pt x="139548" y="52393"/>
                    </a:cubicBezTo>
                    <a:cubicBezTo>
                      <a:pt x="41086" y="132788"/>
                      <a:pt x="25729" y="278223"/>
                      <a:pt x="106125" y="376685"/>
                    </a:cubicBezTo>
                    <a:cubicBezTo>
                      <a:pt x="116965" y="389331"/>
                      <a:pt x="128708" y="401074"/>
                      <a:pt x="141354" y="411011"/>
                    </a:cubicBezTo>
                    <a:lnTo>
                      <a:pt x="141354" y="432691"/>
                    </a:lnTo>
                    <a:cubicBezTo>
                      <a:pt x="116965" y="432691"/>
                      <a:pt x="97995" y="451661"/>
                      <a:pt x="97995" y="476050"/>
                    </a:cubicBezTo>
                    <a:cubicBezTo>
                      <a:pt x="97995" y="500440"/>
                      <a:pt x="116965" y="519410"/>
                      <a:pt x="141354" y="519410"/>
                    </a:cubicBezTo>
                    <a:lnTo>
                      <a:pt x="430417" y="519410"/>
                    </a:lnTo>
                    <a:cubicBezTo>
                      <a:pt x="438547" y="519410"/>
                      <a:pt x="444870" y="525733"/>
                      <a:pt x="444870" y="533863"/>
                    </a:cubicBezTo>
                    <a:cubicBezTo>
                      <a:pt x="444870" y="541993"/>
                      <a:pt x="438547" y="548316"/>
                      <a:pt x="430417" y="548316"/>
                    </a:cubicBezTo>
                    <a:lnTo>
                      <a:pt x="141354" y="548316"/>
                    </a:lnTo>
                    <a:cubicBezTo>
                      <a:pt x="133224" y="548316"/>
                      <a:pt x="126901" y="554639"/>
                      <a:pt x="126901" y="562769"/>
                    </a:cubicBezTo>
                    <a:cubicBezTo>
                      <a:pt x="126901" y="570899"/>
                      <a:pt x="133224" y="577222"/>
                      <a:pt x="141354" y="577222"/>
                    </a:cubicBezTo>
                    <a:cubicBezTo>
                      <a:pt x="141354" y="656714"/>
                      <a:pt x="206394" y="721754"/>
                      <a:pt x="285886" y="721754"/>
                    </a:cubicBezTo>
                    <a:cubicBezTo>
                      <a:pt x="365378" y="721754"/>
                      <a:pt x="430417" y="656714"/>
                      <a:pt x="430417" y="577222"/>
                    </a:cubicBezTo>
                    <a:cubicBezTo>
                      <a:pt x="453904" y="577222"/>
                      <a:pt x="473777" y="558253"/>
                      <a:pt x="473777" y="533863"/>
                    </a:cubicBezTo>
                    <a:cubicBezTo>
                      <a:pt x="473777" y="523023"/>
                      <a:pt x="470163" y="512183"/>
                      <a:pt x="462937" y="504956"/>
                    </a:cubicBezTo>
                    <a:cubicBezTo>
                      <a:pt x="479197" y="486890"/>
                      <a:pt x="477390" y="459790"/>
                      <a:pt x="460227" y="443531"/>
                    </a:cubicBezTo>
                    <a:cubicBezTo>
                      <a:pt x="452097" y="436304"/>
                      <a:pt x="442160" y="431788"/>
                      <a:pt x="431321" y="432691"/>
                    </a:cubicBezTo>
                    <a:lnTo>
                      <a:pt x="431321" y="411011"/>
                    </a:lnTo>
                    <a:cubicBezTo>
                      <a:pt x="486423" y="367651"/>
                      <a:pt x="518039" y="300806"/>
                      <a:pt x="518039" y="230347"/>
                    </a:cubicBezTo>
                    <a:cubicBezTo>
                      <a:pt x="518039" y="214087"/>
                      <a:pt x="516233" y="196924"/>
                      <a:pt x="512620" y="180664"/>
                    </a:cubicBezTo>
                    <a:cubicBezTo>
                      <a:pt x="510813" y="172534"/>
                      <a:pt x="503586" y="168018"/>
                      <a:pt x="495456" y="169824"/>
                    </a:cubicBezTo>
                    <a:cubicBezTo>
                      <a:pt x="487326" y="171631"/>
                      <a:pt x="482810" y="178858"/>
                      <a:pt x="484617" y="186987"/>
                    </a:cubicBezTo>
                    <a:cubicBezTo>
                      <a:pt x="484617" y="186987"/>
                      <a:pt x="484617" y="186987"/>
                      <a:pt x="484617" y="186987"/>
                    </a:cubicBezTo>
                    <a:cubicBezTo>
                      <a:pt x="487326" y="201441"/>
                      <a:pt x="489133" y="215894"/>
                      <a:pt x="489133" y="230347"/>
                    </a:cubicBezTo>
                    <a:cubicBezTo>
                      <a:pt x="489133" y="293579"/>
                      <a:pt x="459324" y="354102"/>
                      <a:pt x="407834" y="392041"/>
                    </a:cubicBezTo>
                    <a:cubicBezTo>
                      <a:pt x="404221" y="394751"/>
                      <a:pt x="402414" y="399268"/>
                      <a:pt x="402414" y="403784"/>
                    </a:cubicBezTo>
                    <a:lnTo>
                      <a:pt x="402414" y="432691"/>
                    </a:lnTo>
                    <a:lnTo>
                      <a:pt x="344602" y="432691"/>
                    </a:lnTo>
                    <a:lnTo>
                      <a:pt x="344602" y="330615"/>
                    </a:lnTo>
                    <a:cubicBezTo>
                      <a:pt x="393381" y="302613"/>
                      <a:pt x="415061" y="242993"/>
                      <a:pt x="395188" y="190601"/>
                    </a:cubicBezTo>
                    <a:cubicBezTo>
                      <a:pt x="393381" y="185181"/>
                      <a:pt x="388864" y="181567"/>
                      <a:pt x="383444" y="181567"/>
                    </a:cubicBezTo>
                    <a:cubicBezTo>
                      <a:pt x="378025" y="180664"/>
                      <a:pt x="372605" y="183374"/>
                      <a:pt x="369895" y="188794"/>
                    </a:cubicBezTo>
                    <a:cubicBezTo>
                      <a:pt x="364475" y="197827"/>
                      <a:pt x="355442" y="202344"/>
                      <a:pt x="345505" y="202344"/>
                    </a:cubicBezTo>
                    <a:cubicBezTo>
                      <a:pt x="329245" y="202344"/>
                      <a:pt x="316599" y="189698"/>
                      <a:pt x="316599" y="173437"/>
                    </a:cubicBezTo>
                    <a:cubicBezTo>
                      <a:pt x="316599" y="163501"/>
                      <a:pt x="322019" y="154468"/>
                      <a:pt x="330149" y="149048"/>
                    </a:cubicBezTo>
                    <a:cubicBezTo>
                      <a:pt x="337375" y="144531"/>
                      <a:pt x="339182" y="136401"/>
                      <a:pt x="334665" y="129175"/>
                    </a:cubicBezTo>
                    <a:cubicBezTo>
                      <a:pt x="332859" y="126465"/>
                      <a:pt x="330149" y="124658"/>
                      <a:pt x="327439" y="122852"/>
                    </a:cubicBezTo>
                    <a:cubicBezTo>
                      <a:pt x="267819" y="100268"/>
                      <a:pt x="200974" y="130982"/>
                      <a:pt x="179294" y="190601"/>
                    </a:cubicBezTo>
                    <a:cubicBezTo>
                      <a:pt x="174777" y="203247"/>
                      <a:pt x="172067" y="217700"/>
                      <a:pt x="172067" y="231250"/>
                    </a:cubicBezTo>
                    <a:cubicBezTo>
                      <a:pt x="172067" y="272803"/>
                      <a:pt x="194650" y="310742"/>
                      <a:pt x="229880" y="331519"/>
                    </a:cubicBezTo>
                    <a:lnTo>
                      <a:pt x="229880" y="433594"/>
                    </a:lnTo>
                    <a:lnTo>
                      <a:pt x="172067" y="433594"/>
                    </a:lnTo>
                    <a:lnTo>
                      <a:pt x="172067" y="404688"/>
                    </a:lnTo>
                    <a:cubicBezTo>
                      <a:pt x="172067" y="400171"/>
                      <a:pt x="170261" y="395655"/>
                      <a:pt x="166647" y="392945"/>
                    </a:cubicBezTo>
                    <a:cubicBezTo>
                      <a:pt x="77219" y="326099"/>
                      <a:pt x="59152" y="198731"/>
                      <a:pt x="126901" y="110205"/>
                    </a:cubicBezTo>
                    <a:cubicBezTo>
                      <a:pt x="193747" y="20776"/>
                      <a:pt x="321115" y="2710"/>
                      <a:pt x="409641" y="70459"/>
                    </a:cubicBezTo>
                    <a:cubicBezTo>
                      <a:pt x="434031" y="88525"/>
                      <a:pt x="453000" y="112012"/>
                      <a:pt x="467453" y="138208"/>
                    </a:cubicBezTo>
                    <a:cubicBezTo>
                      <a:pt x="471067" y="145435"/>
                      <a:pt x="480100" y="148144"/>
                      <a:pt x="487326" y="144531"/>
                    </a:cubicBezTo>
                    <a:cubicBezTo>
                      <a:pt x="494553" y="140918"/>
                      <a:pt x="497263" y="131885"/>
                      <a:pt x="493650" y="124658"/>
                    </a:cubicBezTo>
                    <a:cubicBezTo>
                      <a:pt x="479197" y="97559"/>
                      <a:pt x="459324" y="73169"/>
                      <a:pt x="434934" y="53296"/>
                    </a:cubicBezTo>
                    <a:cubicBezTo>
                      <a:pt x="535203" y="86719"/>
                      <a:pt x="623728" y="149048"/>
                      <a:pt x="688767" y="232153"/>
                    </a:cubicBezTo>
                    <a:cubicBezTo>
                      <a:pt x="634568" y="300806"/>
                      <a:pt x="564109" y="355908"/>
                      <a:pt x="484617" y="392041"/>
                    </a:cubicBezTo>
                    <a:cubicBezTo>
                      <a:pt x="477390" y="395655"/>
                      <a:pt x="473777" y="403784"/>
                      <a:pt x="477390" y="411011"/>
                    </a:cubicBezTo>
                    <a:cubicBezTo>
                      <a:pt x="481003" y="418238"/>
                      <a:pt x="489133" y="421851"/>
                      <a:pt x="496360" y="418238"/>
                    </a:cubicBezTo>
                    <a:cubicBezTo>
                      <a:pt x="582175" y="377588"/>
                      <a:pt x="658958" y="317066"/>
                      <a:pt x="716770" y="240283"/>
                    </a:cubicBezTo>
                    <a:close/>
                    <a:moveTo>
                      <a:pt x="286789" y="693751"/>
                    </a:moveTo>
                    <a:cubicBezTo>
                      <a:pt x="222653" y="693751"/>
                      <a:pt x="171164" y="642261"/>
                      <a:pt x="171164" y="578126"/>
                    </a:cubicBezTo>
                    <a:lnTo>
                      <a:pt x="402414" y="578126"/>
                    </a:lnTo>
                    <a:cubicBezTo>
                      <a:pt x="402414" y="642261"/>
                      <a:pt x="350022" y="693751"/>
                      <a:pt x="286789" y="693751"/>
                    </a:cubicBezTo>
                    <a:close/>
                    <a:moveTo>
                      <a:pt x="445774" y="476954"/>
                    </a:moveTo>
                    <a:cubicBezTo>
                      <a:pt x="445774" y="485083"/>
                      <a:pt x="439451" y="491407"/>
                      <a:pt x="431321" y="491407"/>
                    </a:cubicBezTo>
                    <a:lnTo>
                      <a:pt x="142258" y="491407"/>
                    </a:lnTo>
                    <a:cubicBezTo>
                      <a:pt x="134128" y="491407"/>
                      <a:pt x="127805" y="485083"/>
                      <a:pt x="127805" y="476954"/>
                    </a:cubicBezTo>
                    <a:cubicBezTo>
                      <a:pt x="127805" y="468824"/>
                      <a:pt x="134128" y="462500"/>
                      <a:pt x="142258" y="462500"/>
                    </a:cubicBezTo>
                    <a:lnTo>
                      <a:pt x="431321" y="462500"/>
                    </a:lnTo>
                    <a:cubicBezTo>
                      <a:pt x="439451" y="462500"/>
                      <a:pt x="445774" y="468824"/>
                      <a:pt x="445774" y="476954"/>
                    </a:cubicBezTo>
                    <a:close/>
                    <a:moveTo>
                      <a:pt x="249753" y="309839"/>
                    </a:moveTo>
                    <a:cubicBezTo>
                      <a:pt x="206394" y="289063"/>
                      <a:pt x="188327" y="237573"/>
                      <a:pt x="209104" y="194214"/>
                    </a:cubicBezTo>
                    <a:cubicBezTo>
                      <a:pt x="223557" y="164404"/>
                      <a:pt x="253366" y="144531"/>
                      <a:pt x="286789" y="144531"/>
                    </a:cubicBezTo>
                    <a:cubicBezTo>
                      <a:pt x="289499" y="144531"/>
                      <a:pt x="292209" y="144531"/>
                      <a:pt x="294016" y="144531"/>
                    </a:cubicBezTo>
                    <a:cubicBezTo>
                      <a:pt x="278659" y="172534"/>
                      <a:pt x="287692" y="207764"/>
                      <a:pt x="315695" y="223120"/>
                    </a:cubicBezTo>
                    <a:cubicBezTo>
                      <a:pt x="333762" y="233057"/>
                      <a:pt x="355442" y="233057"/>
                      <a:pt x="372605" y="223120"/>
                    </a:cubicBezTo>
                    <a:cubicBezTo>
                      <a:pt x="372605" y="225830"/>
                      <a:pt x="372605" y="228540"/>
                      <a:pt x="372605" y="230347"/>
                    </a:cubicBezTo>
                    <a:cubicBezTo>
                      <a:pt x="372605" y="263769"/>
                      <a:pt x="353635" y="294483"/>
                      <a:pt x="322922" y="308936"/>
                    </a:cubicBezTo>
                    <a:cubicBezTo>
                      <a:pt x="317502" y="311646"/>
                      <a:pt x="314792" y="316163"/>
                      <a:pt x="314792" y="321582"/>
                    </a:cubicBezTo>
                    <a:lnTo>
                      <a:pt x="314792" y="432691"/>
                    </a:lnTo>
                    <a:lnTo>
                      <a:pt x="257883" y="432691"/>
                    </a:lnTo>
                    <a:lnTo>
                      <a:pt x="257883" y="321582"/>
                    </a:lnTo>
                    <a:cubicBezTo>
                      <a:pt x="257883" y="317066"/>
                      <a:pt x="254270" y="311646"/>
                      <a:pt x="249753" y="3098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0" name="Freeform 159">
                <a:extLst>
                  <a:ext uri="{FF2B5EF4-FFF2-40B4-BE49-F238E27FC236}">
                    <a16:creationId xmlns:a16="http://schemas.microsoft.com/office/drawing/2014/main" id="{05F584FD-DDB9-60BE-AA82-3FD701A34404}"/>
                  </a:ext>
                </a:extLst>
              </p:cNvPr>
              <p:cNvSpPr/>
              <p:nvPr/>
            </p:nvSpPr>
            <p:spPr>
              <a:xfrm>
                <a:off x="4624471" y="4418950"/>
                <a:ext cx="67640" cy="74866"/>
              </a:xfrm>
              <a:custGeom>
                <a:avLst/>
                <a:gdLst>
                  <a:gd name="connsiteX0" fmla="*/ 26142 w 67640"/>
                  <a:gd name="connsiteY0" fmla="*/ 5365 h 74866"/>
                  <a:gd name="connsiteX1" fmla="*/ 5365 w 67640"/>
                  <a:gd name="connsiteY1" fmla="*/ 3559 h 74866"/>
                  <a:gd name="connsiteX2" fmla="*/ 3559 w 67640"/>
                  <a:gd name="connsiteY2" fmla="*/ 24336 h 74866"/>
                  <a:gd name="connsiteX3" fmla="*/ 41498 w 67640"/>
                  <a:gd name="connsiteY3" fmla="*/ 69502 h 74866"/>
                  <a:gd name="connsiteX4" fmla="*/ 62275 w 67640"/>
                  <a:gd name="connsiteY4" fmla="*/ 71308 h 74866"/>
                  <a:gd name="connsiteX5" fmla="*/ 64081 w 67640"/>
                  <a:gd name="connsiteY5" fmla="*/ 50532 h 74866"/>
                  <a:gd name="connsiteX6" fmla="*/ 26142 w 67640"/>
                  <a:gd name="connsiteY6"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40" h="74866">
                    <a:moveTo>
                      <a:pt x="26142" y="5365"/>
                    </a:moveTo>
                    <a:cubicBezTo>
                      <a:pt x="20722" y="-958"/>
                      <a:pt x="11689" y="-1861"/>
                      <a:pt x="5365" y="3559"/>
                    </a:cubicBezTo>
                    <a:cubicBezTo>
                      <a:pt x="-958" y="8979"/>
                      <a:pt x="-1861" y="18012"/>
                      <a:pt x="3559" y="24336"/>
                    </a:cubicBezTo>
                    <a:lnTo>
                      <a:pt x="41498" y="69502"/>
                    </a:lnTo>
                    <a:cubicBezTo>
                      <a:pt x="46918" y="75824"/>
                      <a:pt x="55952" y="76728"/>
                      <a:pt x="62275" y="71308"/>
                    </a:cubicBezTo>
                    <a:cubicBezTo>
                      <a:pt x="68598" y="65888"/>
                      <a:pt x="69501" y="56855"/>
                      <a:pt x="64081" y="50532"/>
                    </a:cubicBezTo>
                    <a:lnTo>
                      <a:pt x="26142" y="53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1" name="Freeform 160">
                <a:extLst>
                  <a:ext uri="{FF2B5EF4-FFF2-40B4-BE49-F238E27FC236}">
                    <a16:creationId xmlns:a16="http://schemas.microsoft.com/office/drawing/2014/main" id="{28712FCE-00D9-0463-D857-E36DE4F1D49B}"/>
                  </a:ext>
                </a:extLst>
              </p:cNvPr>
              <p:cNvSpPr/>
              <p:nvPr/>
            </p:nvSpPr>
            <p:spPr>
              <a:xfrm>
                <a:off x="4712914" y="4346602"/>
                <a:ext cx="73378" cy="67436"/>
              </a:xfrm>
              <a:custGeom>
                <a:avLst/>
                <a:gdLst>
                  <a:gd name="connsiteX0" fmla="*/ 24418 w 73378"/>
                  <a:gd name="connsiteY0" fmla="*/ 3641 h 67436"/>
                  <a:gd name="connsiteX1" fmla="*/ 3641 w 73378"/>
                  <a:gd name="connsiteY1" fmla="*/ 4545 h 67436"/>
                  <a:gd name="connsiteX2" fmla="*/ 4545 w 73378"/>
                  <a:gd name="connsiteY2" fmla="*/ 25321 h 67436"/>
                  <a:gd name="connsiteX3" fmla="*/ 5448 w 73378"/>
                  <a:gd name="connsiteY3" fmla="*/ 26224 h 67436"/>
                  <a:gd name="connsiteX4" fmla="*/ 50614 w 73378"/>
                  <a:gd name="connsiteY4" fmla="*/ 64164 h 67436"/>
                  <a:gd name="connsiteX5" fmla="*/ 70487 w 73378"/>
                  <a:gd name="connsiteY5" fmla="*/ 62357 h 67436"/>
                  <a:gd name="connsiteX6" fmla="*/ 68680 w 73378"/>
                  <a:gd name="connsiteY6" fmla="*/ 42485 h 67436"/>
                  <a:gd name="connsiteX7" fmla="*/ 24418 w 73378"/>
                  <a:gd name="connsiteY7" fmla="*/ 3641 h 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78" h="67436">
                    <a:moveTo>
                      <a:pt x="24418" y="3641"/>
                    </a:moveTo>
                    <a:cubicBezTo>
                      <a:pt x="18095" y="-1778"/>
                      <a:pt x="9061" y="-875"/>
                      <a:pt x="3641" y="4545"/>
                    </a:cubicBezTo>
                    <a:cubicBezTo>
                      <a:pt x="-1779" y="10868"/>
                      <a:pt x="-875" y="19901"/>
                      <a:pt x="4545" y="25321"/>
                    </a:cubicBezTo>
                    <a:cubicBezTo>
                      <a:pt x="4545" y="25321"/>
                      <a:pt x="5448" y="25321"/>
                      <a:pt x="5448" y="26224"/>
                    </a:cubicBezTo>
                    <a:lnTo>
                      <a:pt x="50614" y="64164"/>
                    </a:lnTo>
                    <a:cubicBezTo>
                      <a:pt x="56937" y="69584"/>
                      <a:pt x="65971" y="67777"/>
                      <a:pt x="70487" y="62357"/>
                    </a:cubicBezTo>
                    <a:cubicBezTo>
                      <a:pt x="75004" y="56034"/>
                      <a:pt x="74100" y="47904"/>
                      <a:pt x="68680" y="42485"/>
                    </a:cubicBezTo>
                    <a:lnTo>
                      <a:pt x="24418" y="3641"/>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2" name="Freeform 161">
                <a:extLst>
                  <a:ext uri="{FF2B5EF4-FFF2-40B4-BE49-F238E27FC236}">
                    <a16:creationId xmlns:a16="http://schemas.microsoft.com/office/drawing/2014/main" id="{15D7EEFB-E06E-DF29-96DE-61D3E41C9AD0}"/>
                  </a:ext>
                </a:extLst>
              </p:cNvPr>
              <p:cNvSpPr/>
              <p:nvPr/>
            </p:nvSpPr>
            <p:spPr>
              <a:xfrm>
                <a:off x="4011116" y="4418950"/>
                <a:ext cx="67640" cy="74866"/>
              </a:xfrm>
              <a:custGeom>
                <a:avLst/>
                <a:gdLst>
                  <a:gd name="connsiteX0" fmla="*/ 41498 w 67640"/>
                  <a:gd name="connsiteY0" fmla="*/ 5365 h 74866"/>
                  <a:gd name="connsiteX1" fmla="*/ 3559 w 67640"/>
                  <a:gd name="connsiteY1" fmla="*/ 50532 h 74866"/>
                  <a:gd name="connsiteX2" fmla="*/ 5366 w 67640"/>
                  <a:gd name="connsiteY2" fmla="*/ 71308 h 74866"/>
                  <a:gd name="connsiteX3" fmla="*/ 26142 w 67640"/>
                  <a:gd name="connsiteY3" fmla="*/ 69502 h 74866"/>
                  <a:gd name="connsiteX4" fmla="*/ 64081 w 67640"/>
                  <a:gd name="connsiteY4" fmla="*/ 24336 h 74866"/>
                  <a:gd name="connsiteX5" fmla="*/ 62275 w 67640"/>
                  <a:gd name="connsiteY5" fmla="*/ 3559 h 74866"/>
                  <a:gd name="connsiteX6" fmla="*/ 41498 w 67640"/>
                  <a:gd name="connsiteY6" fmla="*/ 5365 h 74866"/>
                  <a:gd name="connsiteX7" fmla="*/ 41498 w 67640"/>
                  <a:gd name="connsiteY7" fmla="*/ 5365 h 74866"/>
                  <a:gd name="connsiteX8" fmla="*/ 41498 w 67640"/>
                  <a:gd name="connsiteY8"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866">
                    <a:moveTo>
                      <a:pt x="41498" y="5365"/>
                    </a:moveTo>
                    <a:lnTo>
                      <a:pt x="3559" y="50532"/>
                    </a:lnTo>
                    <a:cubicBezTo>
                      <a:pt x="-1861" y="56855"/>
                      <a:pt x="-958" y="65888"/>
                      <a:pt x="5366" y="71308"/>
                    </a:cubicBezTo>
                    <a:cubicBezTo>
                      <a:pt x="11689" y="76728"/>
                      <a:pt x="20722" y="75824"/>
                      <a:pt x="26142" y="69502"/>
                    </a:cubicBezTo>
                    <a:lnTo>
                      <a:pt x="64081" y="24336"/>
                    </a:lnTo>
                    <a:cubicBezTo>
                      <a:pt x="69501" y="18012"/>
                      <a:pt x="68598" y="8979"/>
                      <a:pt x="62275" y="3559"/>
                    </a:cubicBezTo>
                    <a:cubicBezTo>
                      <a:pt x="55951" y="-1861"/>
                      <a:pt x="46918" y="-958"/>
                      <a:pt x="41498" y="5365"/>
                    </a:cubicBezTo>
                    <a:cubicBezTo>
                      <a:pt x="41498" y="5365"/>
                      <a:pt x="41498" y="5365"/>
                      <a:pt x="41498" y="5365"/>
                    </a:cubicBezTo>
                    <a:lnTo>
                      <a:pt x="41498" y="53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3" name="Freeform 162">
                <a:extLst>
                  <a:ext uri="{FF2B5EF4-FFF2-40B4-BE49-F238E27FC236}">
                    <a16:creationId xmlns:a16="http://schemas.microsoft.com/office/drawing/2014/main" id="{12DEC6C7-C7D0-1B0D-DCC2-544FDE677BC3}"/>
                  </a:ext>
                </a:extLst>
              </p:cNvPr>
              <p:cNvSpPr/>
              <p:nvPr/>
            </p:nvSpPr>
            <p:spPr>
              <a:xfrm>
                <a:off x="3917317" y="4347034"/>
                <a:ext cx="71863" cy="62627"/>
              </a:xfrm>
              <a:custGeom>
                <a:avLst/>
                <a:gdLst>
                  <a:gd name="connsiteX0" fmla="*/ 48578 w 71863"/>
                  <a:gd name="connsiteY0" fmla="*/ 3209 h 62627"/>
                  <a:gd name="connsiteX1" fmla="*/ 6122 w 71863"/>
                  <a:gd name="connsiteY1" fmla="*/ 36632 h 62627"/>
                  <a:gd name="connsiteX2" fmla="*/ 2509 w 71863"/>
                  <a:gd name="connsiteY2" fmla="*/ 56505 h 62627"/>
                  <a:gd name="connsiteX3" fmla="*/ 22382 w 71863"/>
                  <a:gd name="connsiteY3" fmla="*/ 60119 h 62627"/>
                  <a:gd name="connsiteX4" fmla="*/ 23285 w 71863"/>
                  <a:gd name="connsiteY4" fmla="*/ 59215 h 62627"/>
                  <a:gd name="connsiteX5" fmla="*/ 65741 w 71863"/>
                  <a:gd name="connsiteY5" fmla="*/ 25792 h 62627"/>
                  <a:gd name="connsiteX6" fmla="*/ 69355 w 71863"/>
                  <a:gd name="connsiteY6" fmla="*/ 5919 h 62627"/>
                  <a:gd name="connsiteX7" fmla="*/ 48578 w 71863"/>
                  <a:gd name="connsiteY7" fmla="*/ 3209 h 62627"/>
                  <a:gd name="connsiteX8" fmla="*/ 48578 w 71863"/>
                  <a:gd name="connsiteY8" fmla="*/ 3209 h 6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63" h="62627">
                    <a:moveTo>
                      <a:pt x="48578" y="3209"/>
                    </a:moveTo>
                    <a:lnTo>
                      <a:pt x="6122" y="36632"/>
                    </a:lnTo>
                    <a:cubicBezTo>
                      <a:pt x="-201" y="41149"/>
                      <a:pt x="-2008" y="50182"/>
                      <a:pt x="2509" y="56505"/>
                    </a:cubicBezTo>
                    <a:cubicBezTo>
                      <a:pt x="7026" y="62829"/>
                      <a:pt x="16059" y="64635"/>
                      <a:pt x="22382" y="60119"/>
                    </a:cubicBezTo>
                    <a:cubicBezTo>
                      <a:pt x="22382" y="60119"/>
                      <a:pt x="23285" y="60119"/>
                      <a:pt x="23285" y="59215"/>
                    </a:cubicBezTo>
                    <a:lnTo>
                      <a:pt x="65741" y="25792"/>
                    </a:lnTo>
                    <a:cubicBezTo>
                      <a:pt x="72065" y="21275"/>
                      <a:pt x="73871" y="12242"/>
                      <a:pt x="69355" y="5919"/>
                    </a:cubicBezTo>
                    <a:cubicBezTo>
                      <a:pt x="64838" y="-404"/>
                      <a:pt x="55805" y="-2211"/>
                      <a:pt x="48578" y="3209"/>
                    </a:cubicBezTo>
                    <a:cubicBezTo>
                      <a:pt x="49482" y="3209"/>
                      <a:pt x="49482" y="3209"/>
                      <a:pt x="48578" y="32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64" name="Group 163">
            <a:extLst>
              <a:ext uri="{FF2B5EF4-FFF2-40B4-BE49-F238E27FC236}">
                <a16:creationId xmlns:a16="http://schemas.microsoft.com/office/drawing/2014/main" id="{33C0C08F-7A99-4D40-2D01-AE517218A2D2}"/>
              </a:ext>
            </a:extLst>
          </p:cNvPr>
          <p:cNvGrpSpPr/>
          <p:nvPr/>
        </p:nvGrpSpPr>
        <p:grpSpPr>
          <a:xfrm>
            <a:off x="1268791" y="6375503"/>
            <a:ext cx="606308" cy="605713"/>
            <a:chOff x="10376768" y="2334933"/>
            <a:chExt cx="920484" cy="919581"/>
          </a:xfrm>
          <a:solidFill>
            <a:srgbClr val="F79037"/>
          </a:solidFill>
        </p:grpSpPr>
        <p:sp>
          <p:nvSpPr>
            <p:cNvPr id="165" name="Freeform 164">
              <a:extLst>
                <a:ext uri="{FF2B5EF4-FFF2-40B4-BE49-F238E27FC236}">
                  <a16:creationId xmlns:a16="http://schemas.microsoft.com/office/drawing/2014/main" id="{E076E7D5-9222-391B-83E6-E891932999D7}"/>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6" name="Freeform 165">
              <a:extLst>
                <a:ext uri="{FF2B5EF4-FFF2-40B4-BE49-F238E27FC236}">
                  <a16:creationId xmlns:a16="http://schemas.microsoft.com/office/drawing/2014/main" id="{6DD9F5F2-3A28-3CE5-F637-2C675884F942}"/>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67" name="Graphic 2">
              <a:extLst>
                <a:ext uri="{FF2B5EF4-FFF2-40B4-BE49-F238E27FC236}">
                  <a16:creationId xmlns:a16="http://schemas.microsoft.com/office/drawing/2014/main" id="{778A4933-37E8-FB70-28C0-DB1CEA431902}"/>
                </a:ext>
              </a:extLst>
            </p:cNvPr>
            <p:cNvGrpSpPr/>
            <p:nvPr/>
          </p:nvGrpSpPr>
          <p:grpSpPr>
            <a:xfrm>
              <a:off x="10376768" y="2334933"/>
              <a:ext cx="920484" cy="919581"/>
              <a:chOff x="10376768" y="2334933"/>
              <a:chExt cx="920484" cy="919581"/>
            </a:xfrm>
            <a:grpFill/>
          </p:grpSpPr>
          <p:sp>
            <p:nvSpPr>
              <p:cNvPr id="168" name="Freeform 167">
                <a:extLst>
                  <a:ext uri="{FF2B5EF4-FFF2-40B4-BE49-F238E27FC236}">
                    <a16:creationId xmlns:a16="http://schemas.microsoft.com/office/drawing/2014/main" id="{42B3379A-EA3C-08E9-FA00-27A23B89A17F}"/>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9" name="Freeform 168">
                <a:extLst>
                  <a:ext uri="{FF2B5EF4-FFF2-40B4-BE49-F238E27FC236}">
                    <a16:creationId xmlns:a16="http://schemas.microsoft.com/office/drawing/2014/main" id="{1E60B013-93D2-5D55-EC2E-5B3541BFE6D1}"/>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71" name="Group 170">
            <a:extLst>
              <a:ext uri="{FF2B5EF4-FFF2-40B4-BE49-F238E27FC236}">
                <a16:creationId xmlns:a16="http://schemas.microsoft.com/office/drawing/2014/main" id="{08BE11D7-293D-80EC-C98E-811AE7864573}"/>
              </a:ext>
            </a:extLst>
          </p:cNvPr>
          <p:cNvGrpSpPr/>
          <p:nvPr/>
        </p:nvGrpSpPr>
        <p:grpSpPr>
          <a:xfrm flipH="1" flipV="1">
            <a:off x="-162647" y="9049086"/>
            <a:ext cx="1999713" cy="1442633"/>
            <a:chOff x="8493673" y="3441653"/>
            <a:chExt cx="2590079" cy="1868535"/>
          </a:xfrm>
        </p:grpSpPr>
        <p:sp>
          <p:nvSpPr>
            <p:cNvPr id="172" name="Freeform 171">
              <a:extLst>
                <a:ext uri="{FF2B5EF4-FFF2-40B4-BE49-F238E27FC236}">
                  <a16:creationId xmlns:a16="http://schemas.microsoft.com/office/drawing/2014/main" id="{817EF9AC-7915-BB99-DCAB-EA230DB139F8}"/>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3" name="Freeform 172">
              <a:extLst>
                <a:ext uri="{FF2B5EF4-FFF2-40B4-BE49-F238E27FC236}">
                  <a16:creationId xmlns:a16="http://schemas.microsoft.com/office/drawing/2014/main" id="{62FD8A95-9463-A806-995A-B71299C3EFEF}"/>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4" name="Freeform 173">
              <a:extLst>
                <a:ext uri="{FF2B5EF4-FFF2-40B4-BE49-F238E27FC236}">
                  <a16:creationId xmlns:a16="http://schemas.microsoft.com/office/drawing/2014/main" id="{A40C42BD-6DD8-6DAD-01D4-BAEE023ABDFE}"/>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5" name="Freeform 174">
              <a:extLst>
                <a:ext uri="{FF2B5EF4-FFF2-40B4-BE49-F238E27FC236}">
                  <a16:creationId xmlns:a16="http://schemas.microsoft.com/office/drawing/2014/main" id="{1B557C7A-3C6B-2986-C737-B3C5A20B6E06}"/>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6" name="Freeform 175">
              <a:extLst>
                <a:ext uri="{FF2B5EF4-FFF2-40B4-BE49-F238E27FC236}">
                  <a16:creationId xmlns:a16="http://schemas.microsoft.com/office/drawing/2014/main" id="{C8057A1C-F700-8032-5AF2-529848BA2332}"/>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7" name="Freeform 176">
              <a:extLst>
                <a:ext uri="{FF2B5EF4-FFF2-40B4-BE49-F238E27FC236}">
                  <a16:creationId xmlns:a16="http://schemas.microsoft.com/office/drawing/2014/main" id="{9C38C5A8-A256-12A7-8509-906DFD68B0F0}"/>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8" name="Freeform 177">
              <a:extLst>
                <a:ext uri="{FF2B5EF4-FFF2-40B4-BE49-F238E27FC236}">
                  <a16:creationId xmlns:a16="http://schemas.microsoft.com/office/drawing/2014/main" id="{16F381D5-803E-9535-1BDC-3D7F5F05BC3C}"/>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9" name="Freeform 178">
              <a:extLst>
                <a:ext uri="{FF2B5EF4-FFF2-40B4-BE49-F238E27FC236}">
                  <a16:creationId xmlns:a16="http://schemas.microsoft.com/office/drawing/2014/main" id="{0A14C9AF-E7C6-885E-2C98-7B35D3A20E90}"/>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80" name="Freeform 179">
              <a:extLst>
                <a:ext uri="{FF2B5EF4-FFF2-40B4-BE49-F238E27FC236}">
                  <a16:creationId xmlns:a16="http://schemas.microsoft.com/office/drawing/2014/main" id="{D0712F73-4668-1626-2738-4AB22843E2DE}"/>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81" name="Freeform 180">
              <a:extLst>
                <a:ext uri="{FF2B5EF4-FFF2-40B4-BE49-F238E27FC236}">
                  <a16:creationId xmlns:a16="http://schemas.microsoft.com/office/drawing/2014/main" id="{93164E8C-9BA9-BF1A-8737-5CE95B36EB4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82" name="Freeform 181">
              <a:extLst>
                <a:ext uri="{FF2B5EF4-FFF2-40B4-BE49-F238E27FC236}">
                  <a16:creationId xmlns:a16="http://schemas.microsoft.com/office/drawing/2014/main" id="{E0F2A1EE-86B4-19F4-2C92-00C114958551}"/>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1312390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3"/>
            <a:ext cx="2693750" cy="9010852"/>
          </a:xfrm>
        </p:spPr>
        <p:txBody>
          <a:bodyPr/>
          <a:lstStyle/>
          <a:p>
            <a:pPr algn="just"/>
            <a:r>
              <a:rPr lang="pl-PL" dirty="0">
                <a:effectLst/>
                <a:ea typeface="Times New Roman" panose="02020603050405020304" pitchFamily="18" charset="0"/>
              </a:rPr>
              <a:t>Poszczególne czynniki są oceniane za pomocą skali, która przedstawia stopień spełnienia danego czynnika. Należy zauważyć, że ocena nie jest dychotomiczna, składająca się z „spełnionych” lub „niespełnionych”, ale może przybierać różne cechy. Stopień spełnienia można zatem rozumieć również jako proces. Nowe zmiany na rynku mogą skutkować modyfikacjami czynników regulacyjnych. Ponadto stopień spełnienia nie powinien być rozumiany normatywnie: wysoki stopień zgodności nie jest sam w sobie „pozytywny”, a niski stopień nie jest sam w sobie „negatywny”. Celem ram jest raczej zapewnienie obiektywnej oceny, która może ukazać cechy charakterystyczne danej jurysdykcji w oparciu o cechy jakościowe. W zależności od perspektywy, cechy mogą być interpretowane pozytywnie lub negatywnie. Na przykład z perspektywy inwestora pozytywnie należy ocenić regulację dotyczącą krypto bezpieczeństwa. Natomiast z perspektywy innowacyjności regulacje takie można ocenić negatywnie, ponieważ utrudniają nowe pomysły biznesowe w sektorze </a:t>
            </a:r>
            <a:r>
              <a:rPr lang="pl-PL" dirty="0" err="1">
                <a:effectLst/>
                <a:ea typeface="Times New Roman" panose="02020603050405020304" pitchFamily="18" charset="0"/>
              </a:rPr>
              <a:t>kryptowalut</a:t>
            </a:r>
            <a:r>
              <a:rPr lang="pl-PL" dirty="0">
                <a:effectLst/>
                <a:ea typeface="Times New Roman" panose="02020603050405020304" pitchFamily="18" charset="0"/>
              </a:rPr>
              <a:t>, uniemożliwiają je lub faworyzują ugruntowane już firmy. Model należy zatem zawsze postrzegać w kontekście indywidualnego punktu widzenia. </a:t>
            </a:r>
          </a:p>
          <a:p>
            <a:pPr algn="just"/>
            <a:endParaRPr lang="en-US" dirty="0">
              <a:ea typeface="Times New Roman" panose="02020603050405020304" pitchFamily="18" charset="0"/>
            </a:endParaRPr>
          </a:p>
          <a:p>
            <a:pPr algn="just"/>
            <a:r>
              <a:rPr lang="pl-PL" dirty="0">
                <a:effectLst/>
                <a:ea typeface="Times New Roman" panose="02020603050405020304" pitchFamily="18" charset="0"/>
              </a:rPr>
              <a:t>Aby stworzyć odpowiednią regulację aktywów kryptograficznych, należy zrozumieć i uwzględnić interesy i pomysły wszystkich uczestników rynku i interesariuszy. W przypadku konfliktu interesów (np. między ochroną inwestorów a innowacjami) należy znaleźć równowagę. Interesy na rynku kryptograficznym czasami bardzo się różnią. Wymagana jest równowaga: z jednej strony ustawodawcy muszą zapewnić wystarczającą ochronę konsumentów i inwestorów przed nielegalną działalnością oraz nieodłącznym ryzykiem. Z drugiej strony taki wschodzący rynek powinien mieć swobodę rozwoju.</a:t>
            </a:r>
            <a:r>
              <a:rPr lang="en-US" b="1" dirty="0">
                <a:effectLst/>
                <a:ea typeface="Times New Roman" panose="02020603050405020304" pitchFamily="18" charset="0"/>
              </a:rPr>
              <a:t> </a:t>
            </a:r>
            <a:endParaRPr lang="en-LB" dirty="0">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21</a:t>
            </a:fld>
            <a:endParaRPr lang="en-US" dirty="0"/>
          </a:p>
        </p:txBody>
      </p:sp>
      <p:pic>
        <p:nvPicPr>
          <p:cNvPr id="4" name="Picture 3">
            <a:extLst>
              <a:ext uri="{FF2B5EF4-FFF2-40B4-BE49-F238E27FC236}">
                <a16:creationId xmlns:a16="http://schemas.microsoft.com/office/drawing/2014/main" id="{4E5486BA-5918-5B1F-069A-4624E65794D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5" name="Group 4">
            <a:extLst>
              <a:ext uri="{FF2B5EF4-FFF2-40B4-BE49-F238E27FC236}">
                <a16:creationId xmlns:a16="http://schemas.microsoft.com/office/drawing/2014/main" id="{1E57D513-C86D-2639-1EF3-BE4F6B03AABD}"/>
              </a:ext>
            </a:extLst>
          </p:cNvPr>
          <p:cNvGrpSpPr/>
          <p:nvPr/>
        </p:nvGrpSpPr>
        <p:grpSpPr>
          <a:xfrm flipH="1">
            <a:off x="5193447" y="8599913"/>
            <a:ext cx="2590078" cy="2250924"/>
            <a:chOff x="-220413" y="5470274"/>
            <a:chExt cx="2590078" cy="2250924"/>
          </a:xfrm>
        </p:grpSpPr>
        <p:sp>
          <p:nvSpPr>
            <p:cNvPr id="6" name="Freeform 5">
              <a:extLst>
                <a:ext uri="{FF2B5EF4-FFF2-40B4-BE49-F238E27FC236}">
                  <a16:creationId xmlns:a16="http://schemas.microsoft.com/office/drawing/2014/main" id="{71BF4CFA-19F4-F99B-A96E-602C95888A6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8" name="Freeform 7">
              <a:extLst>
                <a:ext uri="{FF2B5EF4-FFF2-40B4-BE49-F238E27FC236}">
                  <a16:creationId xmlns:a16="http://schemas.microsoft.com/office/drawing/2014/main" id="{09265C6A-5349-AB0A-8C7A-D6B625011DBA}"/>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9" name="Freeform 8">
              <a:extLst>
                <a:ext uri="{FF2B5EF4-FFF2-40B4-BE49-F238E27FC236}">
                  <a16:creationId xmlns:a16="http://schemas.microsoft.com/office/drawing/2014/main" id="{82B3A671-68CE-E068-55E8-E002E368BE8C}"/>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0" name="Freeform 9">
              <a:extLst>
                <a:ext uri="{FF2B5EF4-FFF2-40B4-BE49-F238E27FC236}">
                  <a16:creationId xmlns:a16="http://schemas.microsoft.com/office/drawing/2014/main" id="{E069159D-008B-005B-3274-1F30DEDB9A81}"/>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1" name="Freeform 10">
              <a:extLst>
                <a:ext uri="{FF2B5EF4-FFF2-40B4-BE49-F238E27FC236}">
                  <a16:creationId xmlns:a16="http://schemas.microsoft.com/office/drawing/2014/main" id="{2EE58D12-0352-3578-F4F3-DA5238FFFAB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622BB98C-79C9-C10B-F281-3DAA19D0B72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33225E08-FE3A-9D21-5C09-A7499E64193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C99A0DE0-E9AE-D71E-921F-DFD879F747DD}"/>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558DFDC1-E4C6-5D7A-4E4E-75B3F489297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84D7A4C8-46BC-A3FF-3C11-693692C59993}"/>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55F587AF-C63B-E4F6-8D5D-3D5DBF67E75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618546AE-FF17-E847-B713-644200C827E6}"/>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9EA3F70F-ED9F-CC33-E7E1-4AE0BC8CA195}"/>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E3629E4F-7DDA-6CE8-9DFB-522DA64E5C05}"/>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D5156A68-4BE0-2CB8-9480-43FF710980E7}"/>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817E016C-615A-3286-DF0D-BD81518A3402}"/>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9D8B0A49-F724-B8F0-5D31-F64AF95CE086}"/>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C4BE455A-F97F-F2A1-7FCF-BBB0A227143A}"/>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462295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22</a:t>
            </a:fld>
            <a:endParaRPr lang="en-US" dirty="0"/>
          </a:p>
        </p:txBody>
      </p:sp>
      <p:sp>
        <p:nvSpPr>
          <p:cNvPr id="4" name="Text Placeholder 17">
            <a:extLst>
              <a:ext uri="{FF2B5EF4-FFF2-40B4-BE49-F238E27FC236}">
                <a16:creationId xmlns:a16="http://schemas.microsoft.com/office/drawing/2014/main" id="{E5B2C2CC-B7EA-A348-56F2-D6F7F89F7607}"/>
              </a:ext>
            </a:extLst>
          </p:cNvPr>
          <p:cNvSpPr txBox="1">
            <a:spLocks/>
          </p:cNvSpPr>
          <p:nvPr/>
        </p:nvSpPr>
        <p:spPr>
          <a:xfrm>
            <a:off x="750199" y="769601"/>
            <a:ext cx="6017314" cy="9349592"/>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a:solidFill>
                  <a:schemeClr val="tx1"/>
                </a:solidFill>
                <a:latin typeface="Calibri" panose="020F0502020204030204" pitchFamily="34" charset="0"/>
                <a:cs typeface="Calibri" panose="020F0502020204030204" pitchFamily="34" charset="0"/>
              </a:rPr>
              <a:t>Poniższe sugestie mogą służyć jako pomoc w tym zakresie. Po pierwsze, musi istnieć konkretny podział między grupami użytkowników, aby zapewnić regulacje, którą są odpowiednie dla odbiorców docelowych. Podobnie istotne jest jasne zbadanie obszarów zastosowania aktywów kryptograficznych, które są obecnie wykorzystywane i będą wykorzystywane w przyszłości. Wynika to z faktu, że stopień ryzyka grup użytkowników i obszarów jest bardzo zróżnicowany. Prawodawca może zatem lepiej zająć się odpowiednimi zagrożeniami, jeśli weźmie pod uwagę jak najwięcej ich przejawów.</a:t>
            </a:r>
          </a:p>
          <a:p>
            <a:pPr algn="just"/>
            <a:endParaRPr lang="en-US" sz="1100" dirty="0">
              <a:latin typeface="Calibri" panose="020F0502020204030204" pitchFamily="34" charset="0"/>
              <a:cs typeface="Calibri" panose="020F0502020204030204" pitchFamily="34" charset="0"/>
            </a:endParaRPr>
          </a:p>
          <a:p>
            <a:pPr algn="just"/>
            <a:r>
              <a:rPr lang="en-US" sz="1100" b="1" dirty="0" err="1">
                <a:solidFill>
                  <a:srgbClr val="F79037"/>
                </a:solidFill>
                <a:latin typeface="Calibri" panose="020F0502020204030204" pitchFamily="34" charset="0"/>
                <a:cs typeface="Calibri" panose="020F0502020204030204" pitchFamily="34" charset="0"/>
              </a:rPr>
              <a:t>Zasada</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podróży</a:t>
            </a:r>
            <a:endParaRPr lang="en-US" sz="1100" b="1" dirty="0">
              <a:solidFill>
                <a:srgbClr val="F79037"/>
              </a:solidFill>
              <a:latin typeface="Calibri" panose="020F0502020204030204" pitchFamily="34" charset="0"/>
              <a:cs typeface="Calibri" panose="020F0502020204030204" pitchFamily="34" charset="0"/>
            </a:endParaRPr>
          </a:p>
          <a:p>
            <a:pPr algn="just"/>
            <a:r>
              <a:rPr lang="pl-PL" sz="1100" dirty="0">
                <a:solidFill>
                  <a:schemeClr val="tx1"/>
                </a:solidFill>
                <a:latin typeface="Calibri" panose="020F0502020204030204" pitchFamily="34" charset="0"/>
                <a:cs typeface="Calibri" panose="020F0502020204030204" pitchFamily="34" charset="0"/>
              </a:rPr>
              <a:t>Zasada podróży FATF stanowi między innymi, że dostawcy usług kryptograficznych powyżej limitu 1000 euro są zobowiązani do zgłaszania informacji o nadawcach i odbiorcach transakcji do instytucji rządowej (por. Financial Action </a:t>
            </a:r>
            <a:r>
              <a:rPr lang="pl-PL" sz="1100" dirty="0" err="1">
                <a:solidFill>
                  <a:schemeClr val="tx1"/>
                </a:solidFill>
                <a:latin typeface="Calibri" panose="020F0502020204030204" pitchFamily="34" charset="0"/>
                <a:cs typeface="Calibri" panose="020F0502020204030204" pitchFamily="34" charset="0"/>
              </a:rPr>
              <a:t>Task</a:t>
            </a:r>
            <a:r>
              <a:rPr lang="pl-PL" sz="1100" dirty="0">
                <a:solidFill>
                  <a:schemeClr val="tx1"/>
                </a:solidFill>
                <a:latin typeface="Calibri" panose="020F0502020204030204" pitchFamily="34" charset="0"/>
                <a:cs typeface="Calibri" panose="020F0502020204030204" pitchFamily="34" charset="0"/>
              </a:rPr>
              <a:t> Force (FATF), 2021). Zasada podróży FATF umożliwia ustawodawcom wdrożenie podejścia opartego na ryzyku i odpowiedniego dla grupy docelowej (w tym przypadku: inwestorów). Jednocześnie ta zasada podróży wiąże się również ze znacznymi wymaganiami i wysiłkiem ze strony dostawców usług kryptograficznych. Konsekwencje te należy przedyskutować i porównać. Podstawowym elementem i podstawowym obszarem zastosowania aktywów kryptograficznych jest ich przechowywanie. Stanowi punkt wyjścia dla innych aplikacji i zwiększa bezpieczeństwo użytkowników w kontaktach z aktywami kryptograficznymi. W Niemczech stabilność prawa została zapewniona już w 2020 r. dzięki licencji na przechowywanie </a:t>
            </a:r>
            <a:r>
              <a:rPr lang="pl-PL" sz="1100" dirty="0" err="1">
                <a:solidFill>
                  <a:schemeClr val="tx1"/>
                </a:solidFill>
                <a:latin typeface="Calibri" panose="020F0502020204030204" pitchFamily="34" charset="0"/>
                <a:cs typeface="Calibri" panose="020F0502020204030204" pitchFamily="34" charset="0"/>
              </a:rPr>
              <a:t>kryptowalut</a:t>
            </a:r>
            <a:r>
              <a:rPr lang="pl-PL" sz="1100" dirty="0">
                <a:solidFill>
                  <a:schemeClr val="tx1"/>
                </a:solidFill>
                <a:latin typeface="Calibri" panose="020F0502020204030204" pitchFamily="34" charset="0"/>
                <a:cs typeface="Calibri" panose="020F0502020204030204" pitchFamily="34" charset="0"/>
              </a:rPr>
              <a:t>, zakotwiczonej w KWG.</a:t>
            </a:r>
          </a:p>
          <a:p>
            <a:pPr algn="just"/>
            <a:endParaRPr lang="en-US" sz="1100" dirty="0">
              <a:latin typeface="Calibri" panose="020F0502020204030204" pitchFamily="34" charset="0"/>
              <a:cs typeface="Calibri" panose="020F0502020204030204" pitchFamily="34" charset="0"/>
            </a:endParaRPr>
          </a:p>
          <a:p>
            <a:pPr algn="just"/>
            <a:r>
              <a:rPr lang="en-US" sz="1100" b="1" dirty="0" err="1">
                <a:solidFill>
                  <a:srgbClr val="F79037"/>
                </a:solidFill>
                <a:latin typeface="Calibri" panose="020F0502020204030204" pitchFamily="34" charset="0"/>
                <a:cs typeface="Calibri" panose="020F0502020204030204" pitchFamily="34" charset="0"/>
              </a:rPr>
              <a:t>Zbiorowe</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podejście</a:t>
            </a:r>
            <a:r>
              <a:rPr lang="en-US" sz="1100" b="1" dirty="0">
                <a:solidFill>
                  <a:srgbClr val="F79037"/>
                </a:solidFill>
                <a:latin typeface="Calibri" panose="020F0502020204030204" pitchFamily="34" charset="0"/>
                <a:cs typeface="Calibri" panose="020F0502020204030204" pitchFamily="34" charset="0"/>
              </a:rPr>
              <a:t> do </a:t>
            </a:r>
            <a:r>
              <a:rPr lang="en-US" sz="1100" b="1" dirty="0" err="1">
                <a:solidFill>
                  <a:srgbClr val="F79037"/>
                </a:solidFill>
                <a:latin typeface="Calibri" panose="020F0502020204030204" pitchFamily="34" charset="0"/>
                <a:cs typeface="Calibri" panose="020F0502020204030204" pitchFamily="34" charset="0"/>
              </a:rPr>
              <a:t>regulacji</a:t>
            </a:r>
            <a:endParaRPr lang="en-US" sz="1100" b="1" dirty="0">
              <a:solidFill>
                <a:srgbClr val="F79037"/>
              </a:solidFill>
              <a:latin typeface="Calibri" panose="020F0502020204030204" pitchFamily="34" charset="0"/>
              <a:cs typeface="Calibri" panose="020F0502020204030204" pitchFamily="34" charset="0"/>
            </a:endParaRPr>
          </a:p>
          <a:p>
            <a:pPr algn="just"/>
            <a:r>
              <a:rPr lang="pl-PL" sz="1100" dirty="0">
                <a:solidFill>
                  <a:schemeClr val="tx1"/>
                </a:solidFill>
                <a:latin typeface="Calibri" panose="020F0502020204030204" pitchFamily="34" charset="0"/>
                <a:cs typeface="Calibri" panose="020F0502020204030204" pitchFamily="34" charset="0"/>
              </a:rPr>
              <a:t>Na rynku sprofesjonalizowanym, zwłaszcza z punktu widzenia konsumentów i inwestorów, wymagana jest obecność godnych zaufania uczestników rynku i usługodawców. W tym celu szczególnie przydatna jest instytucjonalizacja i kontrola nadzorcza nad dostawcami usług kryptograficznych, ponieważ są to zwykle pierwsze punkty styku użytkowników i </a:t>
            </a:r>
            <a:r>
              <a:rPr lang="pl-PL" sz="1100" dirty="0" err="1">
                <a:solidFill>
                  <a:schemeClr val="tx1"/>
                </a:solidFill>
                <a:latin typeface="Calibri" panose="020F0502020204030204" pitchFamily="34" charset="0"/>
                <a:cs typeface="Calibri" panose="020F0502020204030204" pitchFamily="34" charset="0"/>
              </a:rPr>
              <a:t>kryptowalut</a:t>
            </a:r>
            <a:r>
              <a:rPr lang="pl-PL" sz="1100" dirty="0">
                <a:solidFill>
                  <a:schemeClr val="tx1"/>
                </a:solidFill>
                <a:latin typeface="Calibri" panose="020F0502020204030204" pitchFamily="34" charset="0"/>
                <a:cs typeface="Calibri" panose="020F0502020204030204" pitchFamily="34" charset="0"/>
              </a:rPr>
              <a:t> z aktywami kryptograficznymi. Na poziomie UE dostawcy usług kryptograficznych i ich różne role są uznawane w kontekście </a:t>
            </a:r>
            <a:r>
              <a:rPr lang="pl-PL" sz="1100" dirty="0" err="1">
                <a:solidFill>
                  <a:schemeClr val="tx1"/>
                </a:solidFill>
                <a:latin typeface="Calibri" panose="020F0502020204030204" pitchFamily="34" charset="0"/>
                <a:cs typeface="Calibri" panose="020F0502020204030204" pitchFamily="34" charset="0"/>
              </a:rPr>
              <a:t>MiCAR</a:t>
            </a:r>
            <a:r>
              <a:rPr lang="pl-PL" sz="1100" dirty="0">
                <a:solidFill>
                  <a:schemeClr val="tx1"/>
                </a:solidFill>
                <a:latin typeface="Calibri" panose="020F0502020204030204" pitchFamily="34" charset="0"/>
                <a:cs typeface="Calibri" panose="020F0502020204030204" pitchFamily="34" charset="0"/>
              </a:rPr>
              <a:t>, są oceniane i kompleksowo regulowane. Dlatego na dynamicznym i złożonym rynku kryptograficznym zdecydowanie zaleca się stałą współpracę między dostawcami i ustawodawcami. Ustawodawcy powinni stale poszukiwać informacji z branży kryptograficznej, aby posiadać aktualna wiedzę na temat rynku. W ramach tego procesu podejście regulacyjne powinno być zawsze realizowane w oparciu o nowe wydarzenia i w razie potrzeby modyfikowane. Wreszcie, ze względu na transgraniczny charakter </a:t>
            </a:r>
            <a:r>
              <a:rPr lang="pl-PL" sz="1100" dirty="0" err="1">
                <a:solidFill>
                  <a:schemeClr val="tx1"/>
                </a:solidFill>
                <a:latin typeface="Calibri" panose="020F0502020204030204" pitchFamily="34" charset="0"/>
                <a:cs typeface="Calibri" panose="020F0502020204030204" pitchFamily="34" charset="0"/>
              </a:rPr>
              <a:t>kryptowalut</a:t>
            </a:r>
            <a:r>
              <a:rPr lang="pl-PL" sz="1100" dirty="0">
                <a:solidFill>
                  <a:schemeClr val="tx1"/>
                </a:solidFill>
                <a:latin typeface="Calibri" panose="020F0502020204030204" pitchFamily="34" charset="0"/>
                <a:cs typeface="Calibri" panose="020F0502020204030204" pitchFamily="34" charset="0"/>
              </a:rPr>
              <a:t>, konieczna jest współpraca międzynarodowa z udziałem organów globalnych, takich jak FATF, Bank for International </a:t>
            </a:r>
            <a:r>
              <a:rPr lang="pl-PL" sz="1100" dirty="0" err="1">
                <a:solidFill>
                  <a:schemeClr val="tx1"/>
                </a:solidFill>
                <a:latin typeface="Calibri" panose="020F0502020204030204" pitchFamily="34" charset="0"/>
                <a:cs typeface="Calibri" panose="020F0502020204030204" pitchFamily="34" charset="0"/>
              </a:rPr>
              <a:t>Settlements</a:t>
            </a:r>
            <a:r>
              <a:rPr lang="pl-PL" sz="1100" dirty="0">
                <a:solidFill>
                  <a:schemeClr val="tx1"/>
                </a:solidFill>
                <a:latin typeface="Calibri" panose="020F0502020204030204" pitchFamily="34" charset="0"/>
                <a:cs typeface="Calibri" panose="020F0502020204030204" pitchFamily="34" charset="0"/>
              </a:rPr>
              <a:t> (BIS) czy Financial </a:t>
            </a:r>
            <a:r>
              <a:rPr lang="pl-PL" sz="1100" dirty="0" err="1">
                <a:solidFill>
                  <a:schemeClr val="tx1"/>
                </a:solidFill>
                <a:latin typeface="Calibri" panose="020F0502020204030204" pitchFamily="34" charset="0"/>
                <a:cs typeface="Calibri" panose="020F0502020204030204" pitchFamily="34" charset="0"/>
              </a:rPr>
              <a:t>Stability</a:t>
            </a:r>
            <a:r>
              <a:rPr lang="pl-PL" sz="1100" dirty="0">
                <a:solidFill>
                  <a:schemeClr val="tx1"/>
                </a:solidFill>
                <a:latin typeface="Calibri" panose="020F0502020204030204" pitchFamily="34" charset="0"/>
                <a:cs typeface="Calibri" panose="020F0502020204030204" pitchFamily="34" charset="0"/>
              </a:rPr>
              <a:t> Board (FSB), a także organizacji krajowych, takich jak banki centralne i organy nadzoru. Oprócz standaryzacji procesów i zoptymalizowanej koordynacji między różnymi jurysdykcjami arbitraż regulacyjny może być utrzymany na niskim poziomie. Dotychczasowe badania wykazały, że zwiększenie regulacji może zmniejszyć ogólną aktywność rynkową aktywów kryptograficznych. Nie obserwuje się znaczącej migracji działalności gospodarczej z rzekomo bardziej regulowanych jurysdykcji do mniej regulowanych jurysdykcji. </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pl-PL" sz="1100" b="1" dirty="0">
                <a:solidFill>
                  <a:srgbClr val="F79037"/>
                </a:solidFill>
                <a:latin typeface="Calibri" panose="020F0502020204030204" pitchFamily="34" charset="0"/>
                <a:cs typeface="Calibri" panose="020F0502020204030204" pitchFamily="34" charset="0"/>
              </a:rPr>
              <a:t>Czy „zdecentralizowany” nie oznacza „nieregulowany”?</a:t>
            </a:r>
          </a:p>
          <a:p>
            <a:pPr algn="just"/>
            <a:r>
              <a:rPr lang="pl-PL" sz="1100" dirty="0">
                <a:solidFill>
                  <a:schemeClr val="tx1"/>
                </a:solidFill>
                <a:latin typeface="Calibri" panose="020F0502020204030204" pitchFamily="34" charset="0"/>
                <a:cs typeface="Calibri" panose="020F0502020204030204" pitchFamily="34" charset="0"/>
              </a:rPr>
              <a:t>Rzetelność i pewność prawa w analogowej gospodarce finansowej są tworzone przez różne normy prawne i zasady porządku. Stosowanie regulacji w jednym świecie i brak takowych w drugim świecie prowadzi do zakłócenia konkurencji. Niemiecki organ nadzoru finansowego zajął już zatem jednoznaczne stanowisko w sprawie stosowania zasady „ten sam biznes, te same zasady”. W społeczności </a:t>
            </a:r>
            <a:r>
              <a:rPr lang="pl-PL" sz="1100" dirty="0" err="1">
                <a:solidFill>
                  <a:schemeClr val="tx1"/>
                </a:solidFill>
                <a:latin typeface="Calibri" panose="020F0502020204030204" pitchFamily="34" charset="0"/>
                <a:cs typeface="Calibri" panose="020F0502020204030204" pitchFamily="34" charset="0"/>
              </a:rPr>
              <a:t>blockchain</a:t>
            </a:r>
            <a:r>
              <a:rPr lang="pl-PL" sz="1100" dirty="0">
                <a:solidFill>
                  <a:schemeClr val="tx1"/>
                </a:solidFill>
                <a:latin typeface="Calibri" panose="020F0502020204030204" pitchFamily="34" charset="0"/>
                <a:cs typeface="Calibri" panose="020F0502020204030204" pitchFamily="34" charset="0"/>
              </a:rPr>
              <a:t> pojawiają się wątpliwości, czy instytucje regulacyjne będą w stanie wyegzekwować te zasady w cyfrowym świecie biznesu. Wynika to z kilku powodów.</a:t>
            </a:r>
          </a:p>
          <a:p>
            <a:pPr algn="just"/>
            <a:endParaRPr lang="en-US" sz="1100" dirty="0">
              <a:latin typeface="Calibri" panose="020F0502020204030204" pitchFamily="34" charset="0"/>
              <a:cs typeface="Calibri" panose="020F0502020204030204" pitchFamily="34" charset="0"/>
            </a:endParaRPr>
          </a:p>
          <a:p>
            <a:pPr algn="just"/>
            <a:r>
              <a:rPr lang="pl-PL" sz="1100" dirty="0">
                <a:solidFill>
                  <a:schemeClr val="tx1"/>
                </a:solidFill>
                <a:latin typeface="Calibri" panose="020F0502020204030204" pitchFamily="34" charset="0"/>
                <a:cs typeface="Calibri" panose="020F0502020204030204" pitchFamily="34" charset="0"/>
              </a:rPr>
              <a:t>Po pierwsze, transakcji na duże kwoty nie da się ukryć. Po drugie, ślady działań w Internecie są znacznie łatwiejsze do znalezienia niż słynna walizka z czarnymi pieniędzmi. Po trzecie, wystarczy wskazać uczestników i działalność, aby podjąć działania nadzorcze. Odszyfrowanie nie jest konieczne do rozpoczęcia ścigania. Po czwarte, większość uczestników rynku jest zainteresowana tworzeniem wartości w ramach porządku prawnego.</a:t>
            </a: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854C9868-BE9C-EBBB-98C6-6D6C89FCD5AC}"/>
              </a:ext>
            </a:extLst>
          </p:cNvPr>
          <p:cNvSpPr/>
          <p:nvPr/>
        </p:nvSpPr>
        <p:spPr>
          <a:xfrm>
            <a:off x="6002858" y="8844742"/>
            <a:ext cx="1556817" cy="1847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011062F3-7B05-F7D6-4A93-6988235451E6}"/>
              </a:ext>
            </a:extLst>
          </p:cNvPr>
          <p:cNvGrpSpPr/>
          <p:nvPr/>
        </p:nvGrpSpPr>
        <p:grpSpPr>
          <a:xfrm flipH="1">
            <a:off x="6027754" y="9163937"/>
            <a:ext cx="1712396" cy="1673613"/>
            <a:chOff x="-220413" y="5797823"/>
            <a:chExt cx="1967946" cy="1923375"/>
          </a:xfrm>
        </p:grpSpPr>
        <p:sp>
          <p:nvSpPr>
            <p:cNvPr id="9" name="Freeform 8">
              <a:extLst>
                <a:ext uri="{FF2B5EF4-FFF2-40B4-BE49-F238E27FC236}">
                  <a16:creationId xmlns:a16="http://schemas.microsoft.com/office/drawing/2014/main" id="{3E69BD0A-F11D-5D77-4EC8-D5729E8D32E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0" name="Freeform 9">
              <a:extLst>
                <a:ext uri="{FF2B5EF4-FFF2-40B4-BE49-F238E27FC236}">
                  <a16:creationId xmlns:a16="http://schemas.microsoft.com/office/drawing/2014/main" id="{DB357F64-DE6D-2E7A-E4C6-447074D0974F}"/>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1" name="Freeform 10">
              <a:extLst>
                <a:ext uri="{FF2B5EF4-FFF2-40B4-BE49-F238E27FC236}">
                  <a16:creationId xmlns:a16="http://schemas.microsoft.com/office/drawing/2014/main" id="{76F8CD43-FC7F-63D2-FF57-875A0DDB452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AC32C47B-4862-23AA-AC9C-296B61A5C9E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3607BAE0-42E6-CE86-7C74-010D35D698F6}"/>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CE99BE63-3956-3D9E-C2A9-1160BA08F4F9}"/>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EC280BB0-65FB-48F7-2610-93859BEA373F}"/>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1FA7937F-2393-5AEB-7973-4DB6F8D52CE9}"/>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0BC3D401-6F04-F895-605A-0B5ADECA3F6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EE667B8B-1612-0DC0-89E6-A9378EAA97E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83F552D7-7053-CD32-C7E2-72B17C764C91}"/>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B58AC969-CCFD-F274-AB49-7016784ABB94}"/>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CFED8760-3B69-F099-91E3-ECF4B2F615A7}"/>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0394176A-9BA4-ED04-EBC6-8C618F9EC2AC}"/>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541148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275E55-339D-EA3C-7DEC-CFDB9125D74D}"/>
              </a:ext>
            </a:extLst>
          </p:cNvPr>
          <p:cNvSpPr/>
          <p:nvPr/>
        </p:nvSpPr>
        <p:spPr>
          <a:xfrm flipV="1">
            <a:off x="-1" y="323001"/>
            <a:ext cx="7559675" cy="481426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665163"/>
            <a:ext cx="6051578" cy="4089717"/>
          </a:xfrm>
        </p:spPr>
        <p:txBody>
          <a:bodyPr numCol="2"/>
          <a:lstStyle/>
          <a:p>
            <a:r>
              <a:rPr lang="pl-PL" dirty="0"/>
              <a:t>Instytucje nadzoru bankowego i finansowego bacznie obserwują sytuację i powołały odpowiednie piony/departamenty, w których gromadzone jest know-how niezbędne do interwencji regulacyjnej. Na rynku ICO już teraz widać, jak wdrażane i egzekwowane są regulacje. Wiele krajów o różnych gospodarkach (np. Australia, Chiny, Zjednoczone Emiraty Arabskie, Wielka Brytania, Kanada, Korea Południowa, Rosja), w tym raje przyjazne wcześniej ICO, takie jak Gibraltar, podejmuje obecnie działania w celu zrównania IPO i ICO lub stworzenia ram regulacyjnych dla aplikacji </a:t>
            </a:r>
            <a:r>
              <a:rPr lang="pl-PL" dirty="0" err="1"/>
              <a:t>blockchain</a:t>
            </a:r>
            <a:r>
              <a:rPr lang="pl-PL" dirty="0"/>
              <a:t>. W przestrzeni walut cyfrowych reakcje organów nadzoru monetarnego są również szerokie. Nie ma banku centralnego, który nie śledziłby na bieżąco rynku sztucznej waluty. W gospodarkach autorytarnych o wysokim poziomie interwencji państwa ogłoszono już narodowe waluty monetarne. Odzwierciedla to próbę opanowania rynku sztucznych pieniędzy. W bardziej liberalnych gospodarkach ludzie z uwagą śledzą rozwój </a:t>
            </a:r>
            <a:r>
              <a:rPr lang="pl-PL" dirty="0" err="1"/>
              <a:t>kryptowalut</a:t>
            </a:r>
            <a:r>
              <a:rPr lang="pl-PL" dirty="0"/>
              <a:t> i obstawiają, że </a:t>
            </a:r>
            <a:r>
              <a:rPr lang="pl-PL" dirty="0" err="1"/>
              <a:t>kryptowaluty</a:t>
            </a:r>
            <a:r>
              <a:rPr lang="pl-PL" dirty="0"/>
              <a:t> upadną z powodu trudności z kontrolą monetarną. Większość niezależnych banków centralnych zakłada, że zadanie regulacji </a:t>
            </a:r>
            <a:r>
              <a:rPr lang="pl-PL" dirty="0" err="1"/>
              <a:t>kryptowaluty</a:t>
            </a:r>
            <a:r>
              <a:rPr lang="pl-PL" dirty="0"/>
              <a:t> spadnie na nich również w świecie cyfrowym. Prawdziwe pytanie brzmi zatem nie tyle, czy możliwe jest przeprowadzanie nieuregulowanych transakcji cyfrowych, ale czy możliwe jest, aby transakcje były prawnie bezpieczne i akceptowane przez sądy. Projektowanie inteligentnych kontraktów i inteligentnych finansów pod kątem ich kompatybilności z prywatnymi i publicznymi systemami prawnymi będzie miało decydujące znaczenie dla masowej przydatności, a tym samym ekonomicznego sukcesu komercyjnego aplikacji </a:t>
            </a:r>
            <a:r>
              <a:rPr lang="pl-PL" dirty="0" err="1"/>
              <a:t>blockchain</a:t>
            </a:r>
            <a:r>
              <a:rPr lang="pl-PL" dirty="0"/>
              <a:t>. Organy regulacyjne w Unii Europejskiej na razie nie widzą powodu, aby interweniować w to, co się dzieje, ponieważ działania są zbyt małe, a interwencje rządowe nie są arbitralne. Działania regulatorów w innych systemach gospodarczych dają jednak wyobrażenie o możliwych wariantach działania i potencjalnych konsekwencjach. </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23</a:t>
            </a:fld>
            <a:endParaRPr lang="en-US" dirty="0"/>
          </a:p>
        </p:txBody>
      </p:sp>
      <p:pic>
        <p:nvPicPr>
          <p:cNvPr id="3" name="Picture Placeholder 33">
            <a:extLst>
              <a:ext uri="{FF2B5EF4-FFF2-40B4-BE49-F238E27FC236}">
                <a16:creationId xmlns:a16="http://schemas.microsoft.com/office/drawing/2014/main" id="{2D925B6A-0423-A03C-8B11-14FD9BA9163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5877549"/>
            <a:ext cx="7559675" cy="481426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grpSp>
        <p:nvGrpSpPr>
          <p:cNvPr id="5" name="Group 4">
            <a:extLst>
              <a:ext uri="{FF2B5EF4-FFF2-40B4-BE49-F238E27FC236}">
                <a16:creationId xmlns:a16="http://schemas.microsoft.com/office/drawing/2014/main" id="{01F90C69-ADD4-F7AC-4719-94C6B330274E}"/>
              </a:ext>
            </a:extLst>
          </p:cNvPr>
          <p:cNvGrpSpPr/>
          <p:nvPr/>
        </p:nvGrpSpPr>
        <p:grpSpPr>
          <a:xfrm>
            <a:off x="-180474" y="8878923"/>
            <a:ext cx="2253741" cy="1958628"/>
            <a:chOff x="-220413" y="5470274"/>
            <a:chExt cx="2590078" cy="2250924"/>
          </a:xfrm>
        </p:grpSpPr>
        <p:sp>
          <p:nvSpPr>
            <p:cNvPr id="14" name="Freeform 13">
              <a:extLst>
                <a:ext uri="{FF2B5EF4-FFF2-40B4-BE49-F238E27FC236}">
                  <a16:creationId xmlns:a16="http://schemas.microsoft.com/office/drawing/2014/main" id="{D75BC917-34F9-CC3D-B2FF-BC4C268002C7}"/>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7DF0BA1C-A2D8-B4E0-9E30-96CE538825B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89BFA66B-EB57-D200-55B0-67617A75C4E5}"/>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DF312BA1-49B1-AA56-D81C-524F10D5242B}"/>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4CF78A69-670D-C926-F4C7-E10FD02E8622}"/>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3DFAE71A-2976-5B13-76D3-23FBA0B7D04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DB123345-A165-A91C-D9B2-745B95CA45AC}"/>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99693984-F253-0E02-8E4A-94E40E93641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DCA245-496C-42DB-BAA5-64EF23DB9C0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C7BF8C07-1B47-B449-4E7B-4B2D96112F4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8667869D-95FD-86C8-053F-3962C54A5F8B}"/>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18A5BADA-C9BC-5D3F-064A-CD617C859D6D}"/>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5F8C6B52-AC14-28E3-D8B3-B5A1C1096C7F}"/>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D938AEF1-FE1A-E980-B192-4B97607CDBA5}"/>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58BBEE47-AB70-E39E-469B-88807A35BD06}"/>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D25B7DA7-2862-4D5F-36FA-8C726D81E5E2}"/>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BFBE0CEF-DE94-BB68-6A24-AAB66FAD849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18878BC-49AB-E896-2459-D2D5DF8EA5F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681817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02</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pl-PL" dirty="0"/>
              <a:t>SPRAWDZIAN WIEDZY DLA MODUŁU 4</a:t>
            </a:r>
            <a:endParaRPr lang="en-GB" dirty="0"/>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pPr/>
              <a:t>24</a:t>
            </a:fld>
            <a:endParaRPr lang="en-US" dirty="0"/>
          </a:p>
        </p:txBody>
      </p:sp>
    </p:spTree>
    <p:extLst>
      <p:ext uri="{BB962C8B-B14F-4D97-AF65-F5344CB8AC3E}">
        <p14:creationId xmlns:p14="http://schemas.microsoft.com/office/powerpoint/2010/main" val="882537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DB85EFB-2FEF-E314-3FAF-2DA104AD20A0}"/>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361694" y="472749"/>
            <a:ext cx="6781936" cy="9229189"/>
          </a:xfrm>
        </p:spPr>
      </p:pic>
      <p:sp>
        <p:nvSpPr>
          <p:cNvPr id="6" name="Slide Number Placeholder 5">
            <a:extLst>
              <a:ext uri="{FF2B5EF4-FFF2-40B4-BE49-F238E27FC236}">
                <a16:creationId xmlns:a16="http://schemas.microsoft.com/office/drawing/2014/main" id="{CE01D1FA-1B03-EFB5-A2A7-6316DA90DE4F}"/>
              </a:ext>
            </a:extLst>
          </p:cNvPr>
          <p:cNvSpPr>
            <a:spLocks noGrp="1"/>
          </p:cNvSpPr>
          <p:nvPr>
            <p:ph type="sldNum" sz="quarter" idx="4"/>
          </p:nvPr>
        </p:nvSpPr>
        <p:spPr/>
        <p:txBody>
          <a:bodyPr/>
          <a:lstStyle/>
          <a:p>
            <a:fld id="{CB2079F2-58AF-ED44-82D7-E04B2F6FD686}" type="slidenum">
              <a:rPr lang="en-US" smtClean="0"/>
              <a:pPr/>
              <a:t>25</a:t>
            </a:fld>
            <a:endParaRPr lang="en-US" dirty="0"/>
          </a:p>
        </p:txBody>
      </p:sp>
      <p:sp>
        <p:nvSpPr>
          <p:cNvPr id="7" name="Text Placeholder 17">
            <a:extLst>
              <a:ext uri="{FF2B5EF4-FFF2-40B4-BE49-F238E27FC236}">
                <a16:creationId xmlns:a16="http://schemas.microsoft.com/office/drawing/2014/main" id="{24704B68-53DB-A8E4-D5A0-E82E3105B114}"/>
              </a:ext>
            </a:extLst>
          </p:cNvPr>
          <p:cNvSpPr txBox="1">
            <a:spLocks/>
          </p:cNvSpPr>
          <p:nvPr/>
        </p:nvSpPr>
        <p:spPr>
          <a:xfrm>
            <a:off x="361694" y="1709984"/>
            <a:ext cx="3502031" cy="171901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0" dirty="0">
                <a:effectLst/>
                <a:latin typeface="Calibri" panose="020F0502020204030204" pitchFamily="34" charset="0"/>
                <a:ea typeface="Times New Roman" panose="02020603050405020304" pitchFamily="18" charset="0"/>
                <a:cs typeface="Calibri" panose="020F0502020204030204" pitchFamily="34" charset="0"/>
              </a:rPr>
              <a:t>Aby sprawdzić swoją wiedzę, weź udział w </a:t>
            </a:r>
            <a:r>
              <a:rPr lang="en-US" b="0" u="sng"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3"/>
              </a:rPr>
              <a:t>teście.</a:t>
            </a:r>
            <a:endParaRPr lang="en-LB" b="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pSp>
        <p:nvGrpSpPr>
          <p:cNvPr id="8" name="object 15">
            <a:extLst>
              <a:ext uri="{FF2B5EF4-FFF2-40B4-BE49-F238E27FC236}">
                <a16:creationId xmlns:a16="http://schemas.microsoft.com/office/drawing/2014/main" id="{D46247F2-BDEC-4552-8118-6C45BDFAF419}"/>
              </a:ext>
            </a:extLst>
          </p:cNvPr>
          <p:cNvGrpSpPr/>
          <p:nvPr/>
        </p:nvGrpSpPr>
        <p:grpSpPr>
          <a:xfrm>
            <a:off x="678042" y="2784024"/>
            <a:ext cx="3047022" cy="1729173"/>
            <a:chOff x="485139" y="4586859"/>
            <a:chExt cx="3134043" cy="1778557"/>
          </a:xfrm>
        </p:grpSpPr>
        <p:pic>
          <p:nvPicPr>
            <p:cNvPr id="9" name="object 16">
              <a:extLst>
                <a:ext uri="{FF2B5EF4-FFF2-40B4-BE49-F238E27FC236}">
                  <a16:creationId xmlns:a16="http://schemas.microsoft.com/office/drawing/2014/main" id="{99EC066B-B267-881B-F669-0771E9C783C3}"/>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412C38A1-051E-5389-C271-19207DB840A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45F29185-9F34-1F73-876A-BAAE2A28454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53282346-F39C-23BB-B450-0C7CE9181D9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BD04ECB-267E-6338-E158-1C9902EB2073}"/>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E63A43CC-D9DA-6EF6-0E80-37EE844D381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6734" y="2869613"/>
            <a:ext cx="2319372" cy="1498655"/>
          </a:xfrm>
          <a:prstGeom prst="rect">
            <a:avLst/>
          </a:prstGeom>
        </p:spPr>
      </p:pic>
      <p:grpSp>
        <p:nvGrpSpPr>
          <p:cNvPr id="15" name="Group 14">
            <a:extLst>
              <a:ext uri="{FF2B5EF4-FFF2-40B4-BE49-F238E27FC236}">
                <a16:creationId xmlns:a16="http://schemas.microsoft.com/office/drawing/2014/main" id="{D5998BE7-28F4-0FE5-DE4F-81E7845129A2}"/>
              </a:ext>
            </a:extLst>
          </p:cNvPr>
          <p:cNvGrpSpPr/>
          <p:nvPr/>
        </p:nvGrpSpPr>
        <p:grpSpPr>
          <a:xfrm>
            <a:off x="416045" y="2780060"/>
            <a:ext cx="824852" cy="742396"/>
            <a:chOff x="7615126" y="6464727"/>
            <a:chExt cx="824852" cy="742396"/>
          </a:xfrm>
        </p:grpSpPr>
        <p:sp>
          <p:nvSpPr>
            <p:cNvPr id="16" name="Oval 15">
              <a:extLst>
                <a:ext uri="{FF2B5EF4-FFF2-40B4-BE49-F238E27FC236}">
                  <a16:creationId xmlns:a16="http://schemas.microsoft.com/office/drawing/2014/main" id="{505C6C44-38E7-9C91-1835-89BB43051ECA}"/>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3BF4B7E5-EC6F-2E39-CAF7-3A688372B894}"/>
                </a:ext>
              </a:extLst>
            </p:cNvPr>
            <p:cNvSpPr txBox="1">
              <a:spLocks/>
            </p:cNvSpPr>
            <p:nvPr/>
          </p:nvSpPr>
          <p:spPr>
            <a:xfrm rot="1419617">
              <a:off x="7615126" y="6559457"/>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err="1">
                  <a:solidFill>
                    <a:srgbClr val="F79037"/>
                  </a:solidFill>
                  <a:latin typeface="Calibri" panose="020F0502020204030204" pitchFamily="34" charset="0"/>
                  <a:cs typeface="Calibri" panose="020F0502020204030204" pitchFamily="34" charset="0"/>
                  <a:hlinkClick r:id="rId3"/>
                </a:rPr>
                <a:t>KIliknij</a:t>
              </a:r>
              <a:r>
                <a:rPr lang="en-US" sz="1200" b="1" dirty="0">
                  <a:solidFill>
                    <a:srgbClr val="F79037"/>
                  </a:solidFill>
                  <a:latin typeface="Calibri" panose="020F0502020204030204" pitchFamily="34" charset="0"/>
                  <a:cs typeface="Calibri" panose="020F0502020204030204" pitchFamily="34" charset="0"/>
                  <a:hlinkClick r:id="rId3"/>
                </a:rPr>
                <a:t>, aby </a:t>
              </a:r>
              <a:r>
                <a:rPr lang="en-US" sz="1200" b="1" dirty="0" err="1">
                  <a:solidFill>
                    <a:srgbClr val="F79037"/>
                  </a:solidFill>
                  <a:latin typeface="Calibri" panose="020F0502020204030204" pitchFamily="34" charset="0"/>
                  <a:cs typeface="Calibri" panose="020F0502020204030204" pitchFamily="34" charset="0"/>
                  <a:hlinkClick r:id="rId3"/>
                </a:rPr>
                <a:t>wziąć</a:t>
              </a:r>
              <a:r>
                <a:rPr lang="en-US" sz="1200" b="1" dirty="0">
                  <a:solidFill>
                    <a:srgbClr val="F79037"/>
                  </a:solidFill>
                  <a:latin typeface="Calibri" panose="020F0502020204030204" pitchFamily="34" charset="0"/>
                  <a:cs typeface="Calibri" panose="020F0502020204030204" pitchFamily="34" charset="0"/>
                  <a:hlinkClick r:id="rId3"/>
                </a:rPr>
                <a:t> </a:t>
              </a:r>
              <a:r>
                <a:rPr lang="en-US" sz="1200" b="1" dirty="0" err="1">
                  <a:solidFill>
                    <a:srgbClr val="F79037"/>
                  </a:solidFill>
                  <a:latin typeface="Calibri" panose="020F0502020204030204" pitchFamily="34" charset="0"/>
                  <a:cs typeface="Calibri" panose="020F0502020204030204" pitchFamily="34" charset="0"/>
                  <a:hlinkClick r:id="rId3"/>
                </a:rPr>
                <a:t>udział</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646179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805C8FCC-1A2D-B64B-A082-2905F3985134}"/>
              </a:ext>
            </a:extLst>
          </p:cNvPr>
          <p:cNvSpPr>
            <a:spLocks noGrp="1"/>
          </p:cNvSpPr>
          <p:nvPr>
            <p:ph type="body" sz="quarter" idx="44"/>
          </p:nvPr>
        </p:nvSpPr>
        <p:spPr>
          <a:xfrm>
            <a:off x="50800" y="8572954"/>
            <a:ext cx="3376103" cy="606265"/>
          </a:xfrm>
        </p:spPr>
        <p:txBody>
          <a:bodyPr/>
          <a:lstStyle/>
          <a:p>
            <a:r>
              <a:rPr lang="en-US" dirty="0" err="1"/>
              <a:t>www.</a:t>
            </a:r>
            <a:r>
              <a:rPr lang="en-US" b="1" dirty="0" err="1"/>
              <a:t>generationblockchain</a:t>
            </a:r>
            <a:r>
              <a:rPr lang="en-US" dirty="0" err="1"/>
              <a:t>.eu</a:t>
            </a:r>
            <a:endParaRPr lang="en-US" dirty="0"/>
          </a:p>
        </p:txBody>
      </p:sp>
      <p:sp>
        <p:nvSpPr>
          <p:cNvPr id="20" name="Text Placeholder 5">
            <a:extLst>
              <a:ext uri="{FF2B5EF4-FFF2-40B4-BE49-F238E27FC236}">
                <a16:creationId xmlns:a16="http://schemas.microsoft.com/office/drawing/2014/main" id="{56856879-AC8B-D94D-9AD0-D477C0BF1729}"/>
              </a:ext>
            </a:extLst>
          </p:cNvPr>
          <p:cNvSpPr txBox="1">
            <a:spLocks/>
          </p:cNvSpPr>
          <p:nvPr/>
        </p:nvSpPr>
        <p:spPr>
          <a:xfrm>
            <a:off x="3898856" y="7607754"/>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endParaRPr lang="en-US" sz="2000" b="1" dirty="0">
              <a:solidFill>
                <a:srgbClr val="8E2F91"/>
              </a:solidFill>
              <a:latin typeface="Calibri" panose="020F0502020204030204" pitchFamily="34" charset="0"/>
              <a:cs typeface="Calibri" panose="020F0502020204030204" pitchFamily="34" charset="0"/>
            </a:endParaRPr>
          </a:p>
        </p:txBody>
      </p:sp>
      <p:grpSp>
        <p:nvGrpSpPr>
          <p:cNvPr id="21" name="Graphic 3">
            <a:extLst>
              <a:ext uri="{FF2B5EF4-FFF2-40B4-BE49-F238E27FC236}">
                <a16:creationId xmlns:a16="http://schemas.microsoft.com/office/drawing/2014/main" id="{C6D09A12-4548-3447-85CF-95D44DA423BC}"/>
              </a:ext>
            </a:extLst>
          </p:cNvPr>
          <p:cNvGrpSpPr/>
          <p:nvPr/>
        </p:nvGrpSpPr>
        <p:grpSpPr>
          <a:xfrm>
            <a:off x="6362789" y="8174242"/>
            <a:ext cx="280634" cy="280634"/>
            <a:chOff x="1950027" y="2499889"/>
            <a:chExt cx="850463" cy="850463"/>
          </a:xfrm>
        </p:grpSpPr>
        <p:sp>
          <p:nvSpPr>
            <p:cNvPr id="22" name="Freeform 21">
              <a:extLst>
                <a:ext uri="{FF2B5EF4-FFF2-40B4-BE49-F238E27FC236}">
                  <a16:creationId xmlns:a16="http://schemas.microsoft.com/office/drawing/2014/main" id="{38CACCA6-11F0-204E-A437-FAE5748B7DA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3" name="Graphic 3">
              <a:extLst>
                <a:ext uri="{FF2B5EF4-FFF2-40B4-BE49-F238E27FC236}">
                  <a16:creationId xmlns:a16="http://schemas.microsoft.com/office/drawing/2014/main" id="{2A7A522D-BD18-EB4E-BAD1-C39BE3CAC2E1}"/>
                </a:ext>
              </a:extLst>
            </p:cNvPr>
            <p:cNvGrpSpPr/>
            <p:nvPr/>
          </p:nvGrpSpPr>
          <p:grpSpPr>
            <a:xfrm>
              <a:off x="2107521" y="2657382"/>
              <a:ext cx="535476" cy="535477"/>
              <a:chOff x="2107521" y="2657382"/>
              <a:chExt cx="535476" cy="535477"/>
            </a:xfrm>
            <a:solidFill>
              <a:srgbClr val="FFFFFF"/>
            </a:solidFill>
          </p:grpSpPr>
          <p:sp>
            <p:nvSpPr>
              <p:cNvPr id="24" name="Freeform 23">
                <a:extLst>
                  <a:ext uri="{FF2B5EF4-FFF2-40B4-BE49-F238E27FC236}">
                    <a16:creationId xmlns:a16="http://schemas.microsoft.com/office/drawing/2014/main" id="{78AC42AE-7DA1-3249-8EDB-146B9505042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86203AAC-D362-BB4D-B227-D4F41D3FDD1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DD02DD4-1F5E-8645-9E82-2CAB0FE3A5CE}"/>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27" name="Graphic 3">
            <a:extLst>
              <a:ext uri="{FF2B5EF4-FFF2-40B4-BE49-F238E27FC236}">
                <a16:creationId xmlns:a16="http://schemas.microsoft.com/office/drawing/2014/main" id="{BE7835DF-DFED-8244-8CD9-C7087C0562EF}"/>
              </a:ext>
            </a:extLst>
          </p:cNvPr>
          <p:cNvGrpSpPr/>
          <p:nvPr/>
        </p:nvGrpSpPr>
        <p:grpSpPr>
          <a:xfrm>
            <a:off x="5670558" y="8174242"/>
            <a:ext cx="280634" cy="280634"/>
            <a:chOff x="-147782" y="2499889"/>
            <a:chExt cx="850463" cy="850463"/>
          </a:xfrm>
        </p:grpSpPr>
        <p:sp>
          <p:nvSpPr>
            <p:cNvPr id="28" name="Freeform 27">
              <a:extLst>
                <a:ext uri="{FF2B5EF4-FFF2-40B4-BE49-F238E27FC236}">
                  <a16:creationId xmlns:a16="http://schemas.microsoft.com/office/drawing/2014/main" id="{1378A072-7A7E-B74F-BFBE-5B0712726E6F}"/>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C36C953-F785-4C4D-890F-E8FA0F0B5D8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1B4460C-6090-1F44-9B50-0D9F74AB028B}"/>
              </a:ext>
            </a:extLst>
          </p:cNvPr>
          <p:cNvGrpSpPr/>
          <p:nvPr/>
        </p:nvGrpSpPr>
        <p:grpSpPr>
          <a:xfrm>
            <a:off x="6708697" y="8174242"/>
            <a:ext cx="280634" cy="280634"/>
            <a:chOff x="2998302" y="2499889"/>
            <a:chExt cx="850463" cy="850463"/>
          </a:xfrm>
        </p:grpSpPr>
        <p:sp>
          <p:nvSpPr>
            <p:cNvPr id="31" name="Freeform 30">
              <a:extLst>
                <a:ext uri="{FF2B5EF4-FFF2-40B4-BE49-F238E27FC236}">
                  <a16:creationId xmlns:a16="http://schemas.microsoft.com/office/drawing/2014/main" id="{F88597AE-724D-8C4F-B92A-D337F152F564}"/>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9A83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AF7FF91-1D53-724C-A605-071810409F6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CC0C4738-31A8-1048-8B2A-C1F3629783CD}"/>
              </a:ext>
            </a:extLst>
          </p:cNvPr>
          <p:cNvGrpSpPr/>
          <p:nvPr/>
        </p:nvGrpSpPr>
        <p:grpSpPr>
          <a:xfrm>
            <a:off x="5324651" y="8174242"/>
            <a:ext cx="280634" cy="280842"/>
            <a:chOff x="-1196056" y="2499889"/>
            <a:chExt cx="850463" cy="851093"/>
          </a:xfrm>
        </p:grpSpPr>
        <p:sp>
          <p:nvSpPr>
            <p:cNvPr id="34" name="Freeform 33">
              <a:extLst>
                <a:ext uri="{FF2B5EF4-FFF2-40B4-BE49-F238E27FC236}">
                  <a16:creationId xmlns:a16="http://schemas.microsoft.com/office/drawing/2014/main" id="{D1688DC0-1FDE-C84A-9482-77AF495EFA4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7C867F7-F966-6846-8132-A07C70BCD0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E43F157E-33D9-1242-B0F5-F515541C0611}"/>
              </a:ext>
            </a:extLst>
          </p:cNvPr>
          <p:cNvGrpSpPr/>
          <p:nvPr/>
        </p:nvGrpSpPr>
        <p:grpSpPr>
          <a:xfrm>
            <a:off x="6016674" y="8174242"/>
            <a:ext cx="280634" cy="280634"/>
            <a:chOff x="5339337" y="8702010"/>
            <a:chExt cx="280634" cy="280634"/>
          </a:xfrm>
          <a:solidFill>
            <a:srgbClr val="12B4CB"/>
          </a:solidFill>
        </p:grpSpPr>
        <p:sp>
          <p:nvSpPr>
            <p:cNvPr id="37" name="Freeform 36">
              <a:extLst>
                <a:ext uri="{FF2B5EF4-FFF2-40B4-BE49-F238E27FC236}">
                  <a16:creationId xmlns:a16="http://schemas.microsoft.com/office/drawing/2014/main" id="{0437E211-96DA-DF48-96A8-ABC13C91AB31}"/>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A4BCC515-8484-9244-B1E3-69038853FE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7877" y="8715750"/>
              <a:ext cx="246077" cy="246077"/>
            </a:xfrm>
            <a:prstGeom prst="rect">
              <a:avLst/>
            </a:prstGeom>
          </p:spPr>
        </p:pic>
      </p:grpSp>
      <p:grpSp>
        <p:nvGrpSpPr>
          <p:cNvPr id="39" name="Group 38">
            <a:extLst>
              <a:ext uri="{FF2B5EF4-FFF2-40B4-BE49-F238E27FC236}">
                <a16:creationId xmlns:a16="http://schemas.microsoft.com/office/drawing/2014/main" id="{BBDF820D-1D3B-C048-8374-C7B066444E67}"/>
              </a:ext>
            </a:extLst>
          </p:cNvPr>
          <p:cNvGrpSpPr/>
          <p:nvPr/>
        </p:nvGrpSpPr>
        <p:grpSpPr>
          <a:xfrm>
            <a:off x="2704034" y="3178656"/>
            <a:ext cx="4705438" cy="2867812"/>
            <a:chOff x="1950804" y="3053151"/>
            <a:chExt cx="560887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pic>
        <p:nvPicPr>
          <p:cNvPr id="7" name="Picture 6">
            <a:extLst>
              <a:ext uri="{FF2B5EF4-FFF2-40B4-BE49-F238E27FC236}">
                <a16:creationId xmlns:a16="http://schemas.microsoft.com/office/drawing/2014/main" id="{7F97E01B-C0D3-38ED-1321-3D661FB263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1"/>
          <a:stretch/>
        </p:blipFill>
        <p:spPr>
          <a:xfrm>
            <a:off x="3410207" y="3427794"/>
            <a:ext cx="3340352" cy="2116851"/>
          </a:xfrm>
          <a:prstGeom prst="rect">
            <a:avLst/>
          </a:prstGeom>
        </p:spPr>
      </p:pic>
    </p:spTree>
    <p:extLst>
      <p:ext uri="{BB962C8B-B14F-4D97-AF65-F5344CB8AC3E}">
        <p14:creationId xmlns:p14="http://schemas.microsoft.com/office/powerpoint/2010/main" val="3595039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5050754-A385-B34A-A0CA-0D3B984F05A5}"/>
              </a:ext>
            </a:extLst>
          </p:cNvPr>
          <p:cNvSpPr>
            <a:spLocks noGrp="1"/>
          </p:cNvSpPr>
          <p:nvPr>
            <p:ph type="body" sz="quarter" idx="11"/>
          </p:nvPr>
        </p:nvSpPr>
        <p:spPr>
          <a:xfrm>
            <a:off x="1466451" y="4525106"/>
            <a:ext cx="648000" cy="348400"/>
          </a:xfrm>
        </p:spPr>
        <p:txBody>
          <a:bodyPr/>
          <a:lstStyle/>
          <a:p>
            <a:r>
              <a:rPr lang="en-US" dirty="0"/>
              <a:t>01</a:t>
            </a:r>
          </a:p>
        </p:txBody>
      </p:sp>
      <p:sp>
        <p:nvSpPr>
          <p:cNvPr id="27" name="Text Placeholder 26">
            <a:extLst>
              <a:ext uri="{FF2B5EF4-FFF2-40B4-BE49-F238E27FC236}">
                <a16:creationId xmlns:a16="http://schemas.microsoft.com/office/drawing/2014/main" id="{8AFD43CD-900B-364C-9180-A56DC4255D91}"/>
              </a:ext>
            </a:extLst>
          </p:cNvPr>
          <p:cNvSpPr>
            <a:spLocks noGrp="1"/>
          </p:cNvSpPr>
          <p:nvPr>
            <p:ph type="body" sz="quarter" idx="49"/>
          </p:nvPr>
        </p:nvSpPr>
        <p:spPr>
          <a:xfrm>
            <a:off x="2249417" y="4525106"/>
            <a:ext cx="3974396" cy="348400"/>
          </a:xfrm>
        </p:spPr>
        <p:txBody>
          <a:bodyPr/>
          <a:lstStyle/>
          <a:p>
            <a:r>
              <a:rPr lang="pl-PL" dirty="0"/>
              <a:t>Regulacje dotyczące b</a:t>
            </a:r>
            <a:r>
              <a:rPr lang="en-US" dirty="0" err="1"/>
              <a:t>lockchain</a:t>
            </a:r>
            <a:r>
              <a:rPr lang="en-US" dirty="0"/>
              <a:t> </a:t>
            </a:r>
            <a:r>
              <a:rPr lang="pl-PL" dirty="0"/>
              <a:t>i k</a:t>
            </a:r>
            <a:r>
              <a:rPr lang="en-US" dirty="0" err="1"/>
              <a:t>rypto</a:t>
            </a:r>
            <a:endParaRPr lang="en-US" dirty="0"/>
          </a:p>
        </p:txBody>
      </p:sp>
      <p:sp>
        <p:nvSpPr>
          <p:cNvPr id="18" name="Text Placeholder 17">
            <a:extLst>
              <a:ext uri="{FF2B5EF4-FFF2-40B4-BE49-F238E27FC236}">
                <a16:creationId xmlns:a16="http://schemas.microsoft.com/office/drawing/2014/main" id="{C702A4CC-CD69-FF4B-B8B5-45F76BCB4B0F}"/>
              </a:ext>
            </a:extLst>
          </p:cNvPr>
          <p:cNvSpPr>
            <a:spLocks noGrp="1"/>
          </p:cNvSpPr>
          <p:nvPr>
            <p:ph type="body" sz="quarter" idx="13"/>
          </p:nvPr>
        </p:nvSpPr>
        <p:spPr>
          <a:xfrm>
            <a:off x="1466451" y="5026769"/>
            <a:ext cx="648000" cy="348400"/>
          </a:xfrm>
        </p:spPr>
        <p:txBody>
          <a:bodyPr/>
          <a:lstStyle/>
          <a:p>
            <a:r>
              <a:rPr lang="en-US" dirty="0"/>
              <a:t>02</a:t>
            </a:r>
          </a:p>
        </p:txBody>
      </p:sp>
      <p:sp>
        <p:nvSpPr>
          <p:cNvPr id="19" name="Text Placeholder 18">
            <a:extLst>
              <a:ext uri="{FF2B5EF4-FFF2-40B4-BE49-F238E27FC236}">
                <a16:creationId xmlns:a16="http://schemas.microsoft.com/office/drawing/2014/main" id="{6FF67CFC-32FD-BE49-BCF4-8410339E3C05}"/>
              </a:ext>
            </a:extLst>
          </p:cNvPr>
          <p:cNvSpPr>
            <a:spLocks noGrp="1"/>
          </p:cNvSpPr>
          <p:nvPr>
            <p:ph type="body" sz="quarter" idx="14"/>
          </p:nvPr>
        </p:nvSpPr>
        <p:spPr>
          <a:xfrm>
            <a:off x="2249417" y="5026609"/>
            <a:ext cx="3544003" cy="349200"/>
          </a:xfrm>
        </p:spPr>
        <p:txBody>
          <a:bodyPr/>
          <a:lstStyle/>
          <a:p>
            <a:r>
              <a:rPr lang="pl-PL" dirty="0"/>
              <a:t>Sprawdzian wiedzy dla modułu 4</a:t>
            </a:r>
            <a:endParaRPr lang="en-US" dirty="0"/>
          </a:p>
        </p:txBody>
      </p:sp>
      <p:sp>
        <p:nvSpPr>
          <p:cNvPr id="2" name="Text Placeholder 18">
            <a:extLst>
              <a:ext uri="{FF2B5EF4-FFF2-40B4-BE49-F238E27FC236}">
                <a16:creationId xmlns:a16="http://schemas.microsoft.com/office/drawing/2014/main" id="{05C68F19-0B70-BC6F-3123-A0E1EAC01A11}"/>
              </a:ext>
            </a:extLst>
          </p:cNvPr>
          <p:cNvSpPr txBox="1">
            <a:spLocks/>
          </p:cNvSpPr>
          <p:nvPr/>
        </p:nvSpPr>
        <p:spPr>
          <a:xfrm>
            <a:off x="6401289" y="4550172"/>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pl-PL" sz="1200" dirty="0"/>
              <a:t>5</a:t>
            </a:r>
            <a:endParaRPr lang="en-US" sz="1200" dirty="0"/>
          </a:p>
        </p:txBody>
      </p:sp>
      <p:cxnSp>
        <p:nvCxnSpPr>
          <p:cNvPr id="4" name="Straight Connector 3">
            <a:extLst>
              <a:ext uri="{FF2B5EF4-FFF2-40B4-BE49-F238E27FC236}">
                <a16:creationId xmlns:a16="http://schemas.microsoft.com/office/drawing/2014/main" id="{5395D201-739F-CCEB-8A21-7F390B67CA70}"/>
              </a:ext>
            </a:extLst>
          </p:cNvPr>
          <p:cNvCxnSpPr>
            <a:cxnSpLocks/>
          </p:cNvCxnSpPr>
          <p:nvPr/>
        </p:nvCxnSpPr>
        <p:spPr>
          <a:xfrm>
            <a:off x="5318760" y="4789655"/>
            <a:ext cx="1171686"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5" name="Text Placeholder 18">
            <a:extLst>
              <a:ext uri="{FF2B5EF4-FFF2-40B4-BE49-F238E27FC236}">
                <a16:creationId xmlns:a16="http://schemas.microsoft.com/office/drawing/2014/main" id="{0CE89D1F-FBA8-1D20-F324-68576FBEC2CA}"/>
              </a:ext>
            </a:extLst>
          </p:cNvPr>
          <p:cNvSpPr txBox="1">
            <a:spLocks/>
          </p:cNvSpPr>
          <p:nvPr/>
        </p:nvSpPr>
        <p:spPr>
          <a:xfrm>
            <a:off x="6401289" y="504912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pl-PL" sz="1200" dirty="0"/>
              <a:t>24</a:t>
            </a:r>
            <a:endParaRPr lang="en-US" sz="1200" dirty="0"/>
          </a:p>
        </p:txBody>
      </p:sp>
      <p:cxnSp>
        <p:nvCxnSpPr>
          <p:cNvPr id="6" name="Straight Connector 5">
            <a:extLst>
              <a:ext uri="{FF2B5EF4-FFF2-40B4-BE49-F238E27FC236}">
                <a16:creationId xmlns:a16="http://schemas.microsoft.com/office/drawing/2014/main" id="{C81A195D-61F6-BDE0-C22C-B639E09606E2}"/>
              </a:ext>
            </a:extLst>
          </p:cNvPr>
          <p:cNvCxnSpPr>
            <a:cxnSpLocks/>
          </p:cNvCxnSpPr>
          <p:nvPr/>
        </p:nvCxnSpPr>
        <p:spPr>
          <a:xfrm>
            <a:off x="4908884" y="5266576"/>
            <a:ext cx="1581562"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F87CB1D8-0D68-D6AC-22F6-38DF8C37DBC5}"/>
              </a:ext>
            </a:extLst>
          </p:cNvPr>
          <p:cNvSpPr txBox="1">
            <a:spLocks/>
          </p:cNvSpPr>
          <p:nvPr/>
        </p:nvSpPr>
        <p:spPr>
          <a:xfrm>
            <a:off x="487680" y="2966993"/>
            <a:ext cx="6672161" cy="97146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7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sz="6000" dirty="0"/>
              <a:t>Zawartość modułu 4</a:t>
            </a:r>
            <a:endParaRPr lang="en-US" sz="6000" dirty="0"/>
          </a:p>
        </p:txBody>
      </p:sp>
    </p:spTree>
    <p:extLst>
      <p:ext uri="{BB962C8B-B14F-4D97-AF65-F5344CB8AC3E}">
        <p14:creationId xmlns:p14="http://schemas.microsoft.com/office/powerpoint/2010/main" val="3657922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38A8262-ED03-574D-9429-78BE253D323C}"/>
              </a:ext>
            </a:extLst>
          </p:cNvPr>
          <p:cNvSpPr>
            <a:spLocks noGrp="1"/>
          </p:cNvSpPr>
          <p:nvPr>
            <p:ph type="body" sz="quarter" idx="30"/>
          </p:nvPr>
        </p:nvSpPr>
        <p:spPr>
          <a:xfrm>
            <a:off x="700479" y="3421625"/>
            <a:ext cx="2895713" cy="1752955"/>
          </a:xfrm>
        </p:spPr>
        <p:txBody>
          <a:bodyPr/>
          <a:lstStyle/>
          <a:p>
            <a:r>
              <a:rPr lang="en-US" dirty="0"/>
              <a:t>01| </a:t>
            </a:r>
            <a:r>
              <a:rPr lang="pl-PL" dirty="0"/>
              <a:t>MODUŁ 4 – REGULACJE I POLITYKA</a:t>
            </a:r>
            <a:endParaRPr lang="en-US" dirty="0"/>
          </a:p>
        </p:txBody>
      </p:sp>
      <p:sp>
        <p:nvSpPr>
          <p:cNvPr id="19" name="Text Placeholder 18">
            <a:extLst>
              <a:ext uri="{FF2B5EF4-FFF2-40B4-BE49-F238E27FC236}">
                <a16:creationId xmlns:a16="http://schemas.microsoft.com/office/drawing/2014/main" id="{9BD126B6-CAE0-9848-BCF8-9184D07F01B1}"/>
              </a:ext>
            </a:extLst>
          </p:cNvPr>
          <p:cNvSpPr>
            <a:spLocks noGrp="1"/>
          </p:cNvSpPr>
          <p:nvPr>
            <p:ph type="body" sz="quarter" idx="42"/>
          </p:nvPr>
        </p:nvSpPr>
        <p:spPr>
          <a:xfrm>
            <a:off x="3843530" y="6330114"/>
            <a:ext cx="3019010" cy="3507069"/>
          </a:xfrm>
        </p:spPr>
        <p:txBody>
          <a:bodyPr/>
          <a:lstStyle/>
          <a:p>
            <a:r>
              <a:rPr lang="en-US" dirty="0"/>
              <a:t>Po </a:t>
            </a:r>
            <a:r>
              <a:rPr lang="en-US" dirty="0" err="1"/>
              <a:t>czwartym</a:t>
            </a:r>
            <a:r>
              <a:rPr lang="en-US" dirty="0"/>
              <a:t> module </a:t>
            </a:r>
            <a:r>
              <a:rPr lang="en-US" dirty="0" err="1"/>
              <a:t>powinieneś</a:t>
            </a:r>
            <a:r>
              <a:rPr lang="en-US" dirty="0"/>
              <a:t>:</a:t>
            </a:r>
          </a:p>
          <a:p>
            <a:r>
              <a:rPr lang="en-US" dirty="0"/>
              <a:t> </a:t>
            </a:r>
          </a:p>
          <a:p>
            <a:pPr marL="171450" indent="-171450">
              <a:buClr>
                <a:srgbClr val="DD1470"/>
              </a:buClr>
              <a:buSzPct val="120000"/>
              <a:buFont typeface="Wingdings" pitchFamily="2" charset="2"/>
              <a:buChar char="§"/>
            </a:pPr>
            <a:r>
              <a:rPr lang="pl-PL" dirty="0"/>
              <a:t>Umieć wyjaśnić różne rodzaje ryzyka w regulacji łańcucha bloków i </a:t>
            </a:r>
            <a:r>
              <a:rPr lang="pl-PL" dirty="0" err="1"/>
              <a:t>kryptowalut</a:t>
            </a:r>
            <a:r>
              <a:rPr lang="pl-PL" dirty="0"/>
              <a:t>.</a:t>
            </a:r>
          </a:p>
          <a:p>
            <a:pPr marL="171450" indent="-171450">
              <a:buClr>
                <a:srgbClr val="DD1470"/>
              </a:buClr>
              <a:buSzPct val="120000"/>
              <a:buFont typeface="Wingdings" pitchFamily="2" charset="2"/>
              <a:buChar char="§"/>
            </a:pPr>
            <a:r>
              <a:rPr lang="pl-PL" dirty="0"/>
              <a:t>Umieć powtórzyć, jak działa model kontenera </a:t>
            </a:r>
            <a:r>
              <a:rPr lang="pl-PL" dirty="0" err="1"/>
              <a:t>tokenów</a:t>
            </a:r>
            <a:r>
              <a:rPr lang="pl-PL" dirty="0"/>
              <a:t> Liechtensteinu.</a:t>
            </a:r>
          </a:p>
          <a:p>
            <a:pPr marL="171450" indent="-171450">
              <a:buClr>
                <a:srgbClr val="DD1470"/>
              </a:buClr>
              <a:buSzPct val="120000"/>
              <a:buFont typeface="Wingdings" pitchFamily="2" charset="2"/>
              <a:buChar char="§"/>
            </a:pPr>
            <a:r>
              <a:rPr lang="pl-PL" dirty="0"/>
              <a:t>Rozumieć złożoność regulacji </a:t>
            </a:r>
            <a:r>
              <a:rPr lang="pl-PL" dirty="0" err="1"/>
              <a:t>kryptowalut</a:t>
            </a:r>
            <a:r>
              <a:rPr lang="pl-PL" dirty="0"/>
              <a:t> na poziomie krajowym i międzynarodowym, a także interesy i prawa zaangażowanych interesariuszy.</a:t>
            </a:r>
          </a:p>
          <a:p>
            <a:pPr marL="171450" indent="-171450">
              <a:buClr>
                <a:srgbClr val="DD1470"/>
              </a:buClr>
              <a:buSzPct val="120000"/>
              <a:buFont typeface="Wingdings" pitchFamily="2" charset="2"/>
              <a:buChar char="§"/>
            </a:pPr>
            <a:r>
              <a:rPr lang="pl-PL" dirty="0"/>
              <a:t>Posiadać wiedzę na temat aktualnej fazy rozwoju </a:t>
            </a:r>
            <a:r>
              <a:rPr lang="pl-PL" dirty="0" err="1"/>
              <a:t>MiCAR</a:t>
            </a:r>
            <a:r>
              <a:rPr lang="pl-PL" dirty="0"/>
              <a:t> w UE.</a:t>
            </a:r>
          </a:p>
          <a:p>
            <a:pPr marL="171450" indent="-171450">
              <a:buClr>
                <a:srgbClr val="DD1470"/>
              </a:buClr>
              <a:buSzPct val="120000"/>
              <a:buFont typeface="Wingdings" pitchFamily="2" charset="2"/>
              <a:buChar char="§"/>
            </a:pPr>
            <a:r>
              <a:rPr lang="pl-PL" dirty="0"/>
              <a:t>Rozumieć, jak współdziałają przepisy krajowe i międzynarodowe.</a:t>
            </a:r>
          </a:p>
          <a:p>
            <a:pPr marL="171450" indent="-171450">
              <a:buClr>
                <a:srgbClr val="DD1470"/>
              </a:buClr>
              <a:buSzPct val="120000"/>
              <a:buFont typeface="Wingdings" pitchFamily="2" charset="2"/>
              <a:buChar char="§"/>
            </a:pPr>
            <a:r>
              <a:rPr lang="pl-PL" dirty="0"/>
              <a:t>Rozumieć znaczenie regulacji jako czynnika sprzyjającego lub hamującego innowacje.</a:t>
            </a:r>
          </a:p>
          <a:p>
            <a:pPr marL="171450" indent="-171450">
              <a:buClr>
                <a:srgbClr val="DD1470"/>
              </a:buClr>
              <a:buSzPct val="120000"/>
              <a:buFont typeface="Wingdings" pitchFamily="2" charset="2"/>
              <a:buChar char="§"/>
            </a:pPr>
            <a:r>
              <a:rPr lang="pl-PL" dirty="0"/>
              <a:t>Umieć wyjaśnić zawiłości prawa </a:t>
            </a:r>
            <a:r>
              <a:rPr lang="pl-PL" dirty="0" err="1"/>
              <a:t>tokenizacji</a:t>
            </a:r>
            <a:r>
              <a:rPr lang="pl-PL" dirty="0"/>
              <a:t>.</a:t>
            </a:r>
          </a:p>
          <a:p>
            <a:pPr marL="171450" indent="-171450">
              <a:buClr>
                <a:srgbClr val="DD1470"/>
              </a:buClr>
              <a:buSzPct val="120000"/>
              <a:buFont typeface="Wingdings" pitchFamily="2" charset="2"/>
              <a:buChar char="§"/>
            </a:pPr>
            <a:r>
              <a:rPr lang="pl-PL" dirty="0"/>
              <a:t>Rozumieć trzy wymiary (finansowe podejście regulacyjne do </a:t>
            </a:r>
            <a:r>
              <a:rPr lang="pl-PL" dirty="0" err="1"/>
              <a:t>kryptowalut</a:t>
            </a:r>
            <a:r>
              <a:rPr lang="pl-PL" dirty="0"/>
              <a:t>, zarządzanie i wymogi regulacyjne dla dostawców usług kryptograficznych) regulacji aktywów kryptograficznych.</a:t>
            </a:r>
          </a:p>
          <a:p>
            <a:pPr marL="171450" indent="-171450">
              <a:buClr>
                <a:srgbClr val="DD1470"/>
              </a:buClr>
              <a:buSzPct val="120000"/>
              <a:buFont typeface="Wingdings" pitchFamily="2" charset="2"/>
              <a:buChar char="§"/>
            </a:pPr>
            <a:r>
              <a:rPr lang="pl-PL" dirty="0"/>
              <a:t>Umieć omówić znaczenie współpracy i przejrzystości w postępach regulacyjnych.</a:t>
            </a:r>
            <a:endParaRPr lang="en-US" dirty="0"/>
          </a:p>
        </p:txBody>
      </p:sp>
      <p:sp>
        <p:nvSpPr>
          <p:cNvPr id="20" name="Text Placeholder 19">
            <a:extLst>
              <a:ext uri="{FF2B5EF4-FFF2-40B4-BE49-F238E27FC236}">
                <a16:creationId xmlns:a16="http://schemas.microsoft.com/office/drawing/2014/main" id="{74C730EC-639F-014A-96B0-EBA758122072}"/>
              </a:ext>
            </a:extLst>
          </p:cNvPr>
          <p:cNvSpPr>
            <a:spLocks noGrp="1"/>
          </p:cNvSpPr>
          <p:nvPr>
            <p:ph type="body" sz="quarter" idx="43"/>
          </p:nvPr>
        </p:nvSpPr>
        <p:spPr>
          <a:xfrm>
            <a:off x="635891" y="6330114"/>
            <a:ext cx="3019010" cy="1502233"/>
          </a:xfrm>
        </p:spPr>
        <p:txBody>
          <a:bodyPr/>
          <a:lstStyle/>
          <a:p>
            <a:pPr algn="just"/>
            <a:r>
              <a:rPr lang="pl-PL" dirty="0"/>
              <a:t>W tym module zostaną zbadane przepisy dotyczące </a:t>
            </a:r>
            <a:r>
              <a:rPr lang="pl-PL" dirty="0" err="1"/>
              <a:t>blockchain</a:t>
            </a:r>
            <a:r>
              <a:rPr lang="pl-PL" dirty="0"/>
              <a:t> i </a:t>
            </a:r>
            <a:r>
              <a:rPr lang="pl-PL" dirty="0" err="1"/>
              <a:t>kryptowalut</a:t>
            </a:r>
            <a:r>
              <a:rPr lang="pl-PL" dirty="0"/>
              <a:t> (przepisy krajowe i unijne).</a:t>
            </a:r>
          </a:p>
          <a:p>
            <a:endParaRPr lang="en-US" dirty="0"/>
          </a:p>
        </p:txBody>
      </p:sp>
      <p:pic>
        <p:nvPicPr>
          <p:cNvPr id="34" name="Picture Placeholder 33">
            <a:extLst>
              <a:ext uri="{FF2B5EF4-FFF2-40B4-BE49-F238E27FC236}">
                <a16:creationId xmlns:a16="http://schemas.microsoft.com/office/drawing/2014/main" id="{F4D3EF52-FDD6-A04A-B13D-6EC85A25845E}"/>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a:stretch/>
        </p:blipFill>
        <p:spPr>
          <a:xfrm>
            <a:off x="1" y="-11581"/>
            <a:ext cx="7559675" cy="2723566"/>
          </a:xfrm>
        </p:spPr>
      </p:pic>
      <p:sp>
        <p:nvSpPr>
          <p:cNvPr id="2" name="Slide Number Placeholder 18">
            <a:extLst>
              <a:ext uri="{FF2B5EF4-FFF2-40B4-BE49-F238E27FC236}">
                <a16:creationId xmlns:a16="http://schemas.microsoft.com/office/drawing/2014/main" id="{2FC28E8F-11EE-0200-1B1E-AC1395189D1E}"/>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4</a:t>
            </a:fld>
            <a:endParaRPr lang="en-US" dirty="0"/>
          </a:p>
        </p:txBody>
      </p:sp>
      <p:sp>
        <p:nvSpPr>
          <p:cNvPr id="3" name="Text Placeholder 19">
            <a:extLst>
              <a:ext uri="{FF2B5EF4-FFF2-40B4-BE49-F238E27FC236}">
                <a16:creationId xmlns:a16="http://schemas.microsoft.com/office/drawing/2014/main" id="{2590601F-6D1A-64B6-995C-5693B1A36503}"/>
              </a:ext>
            </a:extLst>
          </p:cNvPr>
          <p:cNvSpPr txBox="1">
            <a:spLocks/>
          </p:cNvSpPr>
          <p:nvPr/>
        </p:nvSpPr>
        <p:spPr>
          <a:xfrm>
            <a:off x="650923"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dirty="0" err="1">
                <a:solidFill>
                  <a:srgbClr val="F9A835"/>
                </a:solidFill>
                <a:cs typeface="Poppins SemiBold" pitchFamily="2" charset="77"/>
              </a:rPr>
              <a:t>Przegląd</a:t>
            </a:r>
            <a:r>
              <a:rPr lang="en-US" sz="1800" dirty="0">
                <a:solidFill>
                  <a:srgbClr val="F9A835"/>
                </a:solidFill>
                <a:cs typeface="Poppins SemiBold" pitchFamily="2" charset="77"/>
              </a:rPr>
              <a:t> </a:t>
            </a:r>
            <a:r>
              <a:rPr lang="en-US" sz="1800" dirty="0" err="1">
                <a:solidFill>
                  <a:srgbClr val="F9A835"/>
                </a:solidFill>
                <a:cs typeface="Poppins SemiBold" pitchFamily="2" charset="77"/>
              </a:rPr>
              <a:t>rozdziału</a:t>
            </a:r>
            <a:endParaRPr lang="en-US" sz="1800" dirty="0">
              <a:solidFill>
                <a:srgbClr val="F9A835"/>
              </a:solidFill>
              <a:cs typeface="Poppins SemiBold" pitchFamily="2" charset="77"/>
            </a:endParaRPr>
          </a:p>
          <a:p>
            <a:endParaRPr lang="en-US" dirty="0">
              <a:solidFill>
                <a:srgbClr val="F9A835"/>
              </a:solidFill>
            </a:endParaRPr>
          </a:p>
        </p:txBody>
      </p:sp>
      <p:sp>
        <p:nvSpPr>
          <p:cNvPr id="4" name="Text Placeholder 19">
            <a:extLst>
              <a:ext uri="{FF2B5EF4-FFF2-40B4-BE49-F238E27FC236}">
                <a16:creationId xmlns:a16="http://schemas.microsoft.com/office/drawing/2014/main" id="{6123F66F-6962-80AF-2FCC-A6AB1FA8637C}"/>
              </a:ext>
            </a:extLst>
          </p:cNvPr>
          <p:cNvSpPr txBox="1">
            <a:spLocks/>
          </p:cNvSpPr>
          <p:nvPr/>
        </p:nvSpPr>
        <p:spPr>
          <a:xfrm>
            <a:off x="3786790"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dirty="0">
                <a:solidFill>
                  <a:srgbClr val="F9A835"/>
                </a:solidFill>
                <a:cs typeface="Poppins SemiBold" pitchFamily="2" charset="77"/>
              </a:rPr>
              <a:t>Cele </a:t>
            </a:r>
            <a:r>
              <a:rPr lang="en-US" sz="1800" dirty="0" err="1">
                <a:solidFill>
                  <a:srgbClr val="F9A835"/>
                </a:solidFill>
                <a:cs typeface="Poppins SemiBold" pitchFamily="2" charset="77"/>
              </a:rPr>
              <a:t>nauczania</a:t>
            </a:r>
            <a:endParaRPr lang="en-US" sz="1800" dirty="0">
              <a:solidFill>
                <a:srgbClr val="F9A835"/>
              </a:solidFill>
              <a:cs typeface="Poppins SemiBold" pitchFamily="2" charset="77"/>
            </a:endParaRPr>
          </a:p>
          <a:p>
            <a:endParaRPr lang="en-US" dirty="0">
              <a:solidFill>
                <a:srgbClr val="F9A835"/>
              </a:solidFill>
            </a:endParaRPr>
          </a:p>
        </p:txBody>
      </p:sp>
      <p:grpSp>
        <p:nvGrpSpPr>
          <p:cNvPr id="38" name="Group 37">
            <a:extLst>
              <a:ext uri="{FF2B5EF4-FFF2-40B4-BE49-F238E27FC236}">
                <a16:creationId xmlns:a16="http://schemas.microsoft.com/office/drawing/2014/main" id="{F9F49FF9-3185-96FB-7F86-488959F8D100}"/>
              </a:ext>
            </a:extLst>
          </p:cNvPr>
          <p:cNvGrpSpPr/>
          <p:nvPr/>
        </p:nvGrpSpPr>
        <p:grpSpPr>
          <a:xfrm>
            <a:off x="5728309" y="3160644"/>
            <a:ext cx="1999713" cy="1442633"/>
            <a:chOff x="8493673" y="3441653"/>
            <a:chExt cx="2590079" cy="1868535"/>
          </a:xfrm>
        </p:grpSpPr>
        <p:sp>
          <p:nvSpPr>
            <p:cNvPr id="23" name="Freeform 22">
              <a:extLst>
                <a:ext uri="{FF2B5EF4-FFF2-40B4-BE49-F238E27FC236}">
                  <a16:creationId xmlns:a16="http://schemas.microsoft.com/office/drawing/2014/main" id="{25B21279-771E-7DC4-D2D8-CEEEEFE67069}"/>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4" name="Freeform 23">
              <a:extLst>
                <a:ext uri="{FF2B5EF4-FFF2-40B4-BE49-F238E27FC236}">
                  <a16:creationId xmlns:a16="http://schemas.microsoft.com/office/drawing/2014/main" id="{87F5A1AD-35E7-383E-DD72-520E936755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5" name="Freeform 24">
              <a:extLst>
                <a:ext uri="{FF2B5EF4-FFF2-40B4-BE49-F238E27FC236}">
                  <a16:creationId xmlns:a16="http://schemas.microsoft.com/office/drawing/2014/main" id="{512FC530-FAC7-7580-D9FB-D405DB35C4BC}"/>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6" name="Freeform 25">
              <a:extLst>
                <a:ext uri="{FF2B5EF4-FFF2-40B4-BE49-F238E27FC236}">
                  <a16:creationId xmlns:a16="http://schemas.microsoft.com/office/drawing/2014/main" id="{619224B6-C743-2838-3949-4DF8334941F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7" name="Freeform 26">
              <a:extLst>
                <a:ext uri="{FF2B5EF4-FFF2-40B4-BE49-F238E27FC236}">
                  <a16:creationId xmlns:a16="http://schemas.microsoft.com/office/drawing/2014/main" id="{BA0725DD-FE4F-F9D1-D097-A80BC5671A2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8" name="Freeform 27">
              <a:extLst>
                <a:ext uri="{FF2B5EF4-FFF2-40B4-BE49-F238E27FC236}">
                  <a16:creationId xmlns:a16="http://schemas.microsoft.com/office/drawing/2014/main" id="{84CAD0F7-F18D-9FEF-0319-1F9E3BE160FE}"/>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9A2F618A-6DC5-8A51-F027-D49708BE5F46}"/>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0" name="Freeform 29">
              <a:extLst>
                <a:ext uri="{FF2B5EF4-FFF2-40B4-BE49-F238E27FC236}">
                  <a16:creationId xmlns:a16="http://schemas.microsoft.com/office/drawing/2014/main" id="{3CA01DCB-7CCD-75B2-A0BA-73011E382117}"/>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1" name="Freeform 30">
              <a:extLst>
                <a:ext uri="{FF2B5EF4-FFF2-40B4-BE49-F238E27FC236}">
                  <a16:creationId xmlns:a16="http://schemas.microsoft.com/office/drawing/2014/main" id="{38AB6F29-5E27-816B-2632-5C6DA2AF581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3" name="Freeform 32">
              <a:extLst>
                <a:ext uri="{FF2B5EF4-FFF2-40B4-BE49-F238E27FC236}">
                  <a16:creationId xmlns:a16="http://schemas.microsoft.com/office/drawing/2014/main" id="{4E5538D7-FBCD-7397-8BC3-3180E4963DD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5" name="Freeform 34">
              <a:extLst>
                <a:ext uri="{FF2B5EF4-FFF2-40B4-BE49-F238E27FC236}">
                  <a16:creationId xmlns:a16="http://schemas.microsoft.com/office/drawing/2014/main" id="{1B1D085C-9B60-772E-1AD5-ACEBFE19EEB9}"/>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5" name="Group 4">
            <a:extLst>
              <a:ext uri="{FF2B5EF4-FFF2-40B4-BE49-F238E27FC236}">
                <a16:creationId xmlns:a16="http://schemas.microsoft.com/office/drawing/2014/main" id="{20EE5072-6761-975F-54AF-9628C233F741}"/>
              </a:ext>
            </a:extLst>
          </p:cNvPr>
          <p:cNvGrpSpPr/>
          <p:nvPr/>
        </p:nvGrpSpPr>
        <p:grpSpPr>
          <a:xfrm flipH="1">
            <a:off x="-172078" y="9078092"/>
            <a:ext cx="1380420" cy="1309652"/>
            <a:chOff x="6346354" y="435340"/>
            <a:chExt cx="1380420" cy="1309652"/>
          </a:xfrm>
        </p:grpSpPr>
        <p:sp>
          <p:nvSpPr>
            <p:cNvPr id="6" name="Freeform 5">
              <a:extLst>
                <a:ext uri="{FF2B5EF4-FFF2-40B4-BE49-F238E27FC236}">
                  <a16:creationId xmlns:a16="http://schemas.microsoft.com/office/drawing/2014/main" id="{E0DE8D63-A89C-1015-8377-CD5888624649}"/>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66C87853-A794-F688-351B-9639E38A6F31}"/>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35D90BE-7F4A-61FD-DA95-CDC28E5C4CFA}"/>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0B237210-8E31-4DCB-13A5-CE96550C3F4E}"/>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F78B98C-5191-E781-458A-98DD5B2822C8}"/>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2BE9743-D0B6-915F-5345-07A848D0C8F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423686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28B317D-2D08-3045-B095-5358A7C7BCC0}"/>
              </a:ext>
            </a:extLst>
          </p:cNvPr>
          <p:cNvSpPr>
            <a:spLocks noGrp="1"/>
          </p:cNvSpPr>
          <p:nvPr>
            <p:ph type="body" sz="quarter" idx="30"/>
          </p:nvPr>
        </p:nvSpPr>
        <p:spPr>
          <a:xfrm>
            <a:off x="755650" y="660136"/>
            <a:ext cx="3971333" cy="1204857"/>
          </a:xfrm>
        </p:spPr>
        <p:txBody>
          <a:bodyPr/>
          <a:lstStyle/>
          <a:p>
            <a:r>
              <a:rPr lang="en-US" b="1" dirty="0">
                <a:solidFill>
                  <a:srgbClr val="F48043"/>
                </a:solidFill>
                <a:effectLst/>
                <a:ea typeface="Calibri" panose="020F0502020204030204" pitchFamily="34" charset="0"/>
                <a:cs typeface="Calibri" panose="020F0502020204030204" pitchFamily="34" charset="0"/>
              </a:rPr>
              <a:t>01|</a:t>
            </a:r>
            <a:r>
              <a:rPr lang="en-US" b="1" dirty="0">
                <a:solidFill>
                  <a:srgbClr val="8E2F91"/>
                </a:solidFill>
                <a:effectLst/>
                <a:ea typeface="Calibri" panose="020F0502020204030204" pitchFamily="34" charset="0"/>
                <a:cs typeface="Calibri" panose="020F0502020204030204" pitchFamily="34" charset="0"/>
              </a:rPr>
              <a:t> </a:t>
            </a:r>
            <a:r>
              <a:rPr lang="pl-PL" dirty="0">
                <a:solidFill>
                  <a:srgbClr val="8E2F91"/>
                </a:solidFill>
                <a:cs typeface="Calibri" panose="020F0502020204030204" pitchFamily="34" charset="0"/>
              </a:rPr>
              <a:t>REGULACJE DOTYCZĄCE BLOCKCHAIN I KRYPTO</a:t>
            </a:r>
          </a:p>
          <a:p>
            <a:endParaRPr lang="en-US" dirty="0">
              <a:solidFill>
                <a:srgbClr val="8E2F91"/>
              </a:solidFill>
              <a:cs typeface="Calibri" panose="020F0502020204030204" pitchFamily="34" charset="0"/>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5</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1769134"/>
            <a:ext cx="6036131" cy="55893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pl-PL" sz="1100" dirty="0">
                <a:solidFill>
                  <a:schemeClr val="tx1"/>
                </a:solidFill>
                <a:latin typeface="Calibri" panose="020F0502020204030204" pitchFamily="34" charset="0"/>
                <a:cs typeface="Calibri" panose="020F0502020204030204" pitchFamily="34" charset="0"/>
              </a:rPr>
              <a:t>Międzynarodowy krajobraz regulacyjny jest rozdrobniony, a przepisy krajowe obejmują zarówno brak regulacji, wyraźne zakazy, jak i kompleksową integrację z branżą finansową. Poniżej poznasz ogólne informacje o regulacjach dotyczących łańcucha bloków i aktywów kryptograficznych oraz przyjrzysz się konkretnym różnicom prawnym.</a:t>
            </a:r>
          </a:p>
        </p:txBody>
      </p:sp>
      <p:sp>
        <p:nvSpPr>
          <p:cNvPr id="9" name="Text Placeholder 16">
            <a:extLst>
              <a:ext uri="{FF2B5EF4-FFF2-40B4-BE49-F238E27FC236}">
                <a16:creationId xmlns:a16="http://schemas.microsoft.com/office/drawing/2014/main" id="{3A356DCB-0FFA-1847-FB3A-D220A475A74A}"/>
              </a:ext>
            </a:extLst>
          </p:cNvPr>
          <p:cNvSpPr>
            <a:spLocks noGrp="1"/>
          </p:cNvSpPr>
          <p:nvPr/>
        </p:nvSpPr>
        <p:spPr>
          <a:xfrm>
            <a:off x="730684" y="2683601"/>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sz="1800" b="0" dirty="0"/>
              <a:t>1.1 Ogólne regulacje dotyczące łańcucha bloków i zasobów kryptograficznych</a:t>
            </a:r>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3314023"/>
            <a:ext cx="6036131" cy="283167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Ryzyka związane z regulacją </a:t>
            </a:r>
            <a:r>
              <a:rPr lang="pl-PL" sz="110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kryptowalut</a:t>
            </a:r>
            <a:endParaRPr lang="pl-PL"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pl-PL" sz="1100" dirty="0">
                <a:effectLst/>
                <a:latin typeface="Calibri" panose="020F0502020204030204" pitchFamily="34" charset="0"/>
                <a:ea typeface="Times New Roman" panose="02020603050405020304" pitchFamily="18" charset="0"/>
                <a:cs typeface="Calibri" panose="020F0502020204030204" pitchFamily="34" charset="0"/>
              </a:rPr>
              <a:t>Wzrost rynku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kryptowalut</a:t>
            </a:r>
            <a:r>
              <a:rPr lang="pl-PL" sz="1100" dirty="0">
                <a:effectLst/>
                <a:latin typeface="Calibri" panose="020F0502020204030204" pitchFamily="34" charset="0"/>
                <a:ea typeface="Times New Roman" panose="02020603050405020304" pitchFamily="18" charset="0"/>
                <a:cs typeface="Calibri" panose="020F0502020204030204" pitchFamily="34" charset="0"/>
              </a:rPr>
              <a:t> jest nadal wysoki pomimo ekstremalnych wahań cen (obecnie nie przewiduje się  spłaszczenia tego trendu). Nowe, innowacyjne rozwiązania są stale obserwowane na rynku. Aktywa kryptograficzne zyskują na znaczeniu dla coraz większej liczby jurysdykcji. W tym czasie organy regulacyjne na całym świecie starają się nadążać za rozwojem sytuacji, gromadząc odpowiednie informacje i stopniowo zdobywając niezbędną wiedzę. Czyniąc to, napotykają dwie nieodłączne cechy aktywów kryptograficznych, które nadal stanowią wyzwanie:</a:t>
            </a:r>
          </a:p>
        </p:txBody>
      </p:sp>
      <p:sp>
        <p:nvSpPr>
          <p:cNvPr id="6" name="Text Placeholder 17">
            <a:extLst>
              <a:ext uri="{FF2B5EF4-FFF2-40B4-BE49-F238E27FC236}">
                <a16:creationId xmlns:a16="http://schemas.microsoft.com/office/drawing/2014/main" id="{7743A387-9CD5-2C32-C3C7-EB9DD0BB37FC}"/>
              </a:ext>
            </a:extLst>
          </p:cNvPr>
          <p:cNvSpPr txBox="1">
            <a:spLocks/>
          </p:cNvSpPr>
          <p:nvPr/>
        </p:nvSpPr>
        <p:spPr>
          <a:xfrm>
            <a:off x="4207120" y="3478407"/>
            <a:ext cx="2739551" cy="2031090"/>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dirty="0">
                <a:solidFill>
                  <a:srgbClr val="000000"/>
                </a:solidFill>
              </a:rPr>
              <a:t>Zdecentralizowana struktura utrudnia określenie właściwego organu, który mógłby wziąć odpowiedzialność za wszelkie pytania lub pojawiające się problemy.</a:t>
            </a:r>
          </a:p>
          <a:p>
            <a:endParaRPr lang="en-US" dirty="0">
              <a:solidFill>
                <a:srgbClr val="000000"/>
              </a:solidFill>
            </a:endParaRPr>
          </a:p>
          <a:p>
            <a:endParaRPr lang="en-US" dirty="0">
              <a:solidFill>
                <a:srgbClr val="000000"/>
              </a:solidFill>
            </a:endParaRPr>
          </a:p>
          <a:p>
            <a:endParaRPr lang="pl-PL" dirty="0">
              <a:solidFill>
                <a:srgbClr val="000000"/>
              </a:solidFill>
            </a:endParaRPr>
          </a:p>
          <a:p>
            <a:endParaRPr lang="en-US" dirty="0">
              <a:solidFill>
                <a:srgbClr val="000000"/>
              </a:solidFill>
            </a:endParaRPr>
          </a:p>
          <a:p>
            <a:pPr marL="9525" lvl="1" algn="just" rtl="0"/>
            <a:r>
              <a:rPr lang="pl-PL" sz="1100" dirty="0">
                <a:solidFill>
                  <a:srgbClr val="000000"/>
                </a:solidFill>
                <a:latin typeface="Calibri" panose="020F0502020204030204" pitchFamily="34" charset="0"/>
                <a:cs typeface="Calibri" panose="020F0502020204030204" pitchFamily="34" charset="0"/>
              </a:rPr>
              <a:t>„</a:t>
            </a:r>
            <a:r>
              <a:rPr lang="pl-PL" sz="1100" dirty="0" err="1">
                <a:solidFill>
                  <a:srgbClr val="000000"/>
                </a:solidFill>
                <a:latin typeface="Calibri" panose="020F0502020204030204" pitchFamily="34" charset="0"/>
                <a:cs typeface="Calibri" panose="020F0502020204030204" pitchFamily="34" charset="0"/>
              </a:rPr>
              <a:t>Pseudonimowość</a:t>
            </a:r>
            <a:r>
              <a:rPr lang="pl-PL" sz="1100" dirty="0">
                <a:solidFill>
                  <a:srgbClr val="000000"/>
                </a:solidFill>
                <a:latin typeface="Calibri" panose="020F0502020204030204" pitchFamily="34" charset="0"/>
                <a:cs typeface="Calibri" panose="020F0502020204030204" pitchFamily="34" charset="0"/>
              </a:rPr>
              <a:t>”, tj. ograniczona identyfikowalność transakcji i tożsamości nadawcy i odbiorcy – stanowi to wyzwanie w przypadku nielegalnej działalności.</a:t>
            </a:r>
            <a:endParaRPr lang="en-US" dirty="0">
              <a:solidFill>
                <a:srgbClr val="000000"/>
              </a:solidFill>
            </a:endParaRPr>
          </a:p>
        </p:txBody>
      </p:sp>
      <p:sp>
        <p:nvSpPr>
          <p:cNvPr id="7" name="TextBox 6">
            <a:extLst>
              <a:ext uri="{FF2B5EF4-FFF2-40B4-BE49-F238E27FC236}">
                <a16:creationId xmlns:a16="http://schemas.microsoft.com/office/drawing/2014/main" id="{07149821-442D-3FC2-4D6C-E81385C1287B}"/>
              </a:ext>
            </a:extLst>
          </p:cNvPr>
          <p:cNvSpPr txBox="1"/>
          <p:nvPr/>
        </p:nvSpPr>
        <p:spPr>
          <a:xfrm>
            <a:off x="3642960" y="3433251"/>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8" name="TextBox 7">
            <a:extLst>
              <a:ext uri="{FF2B5EF4-FFF2-40B4-BE49-F238E27FC236}">
                <a16:creationId xmlns:a16="http://schemas.microsoft.com/office/drawing/2014/main" id="{24CCECBC-60AA-DACC-F3B1-37DF0C9003E0}"/>
              </a:ext>
            </a:extLst>
          </p:cNvPr>
          <p:cNvSpPr txBox="1"/>
          <p:nvPr/>
        </p:nvSpPr>
        <p:spPr>
          <a:xfrm>
            <a:off x="3642960" y="480745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2" name="Text Placeholder 17">
            <a:extLst>
              <a:ext uri="{FF2B5EF4-FFF2-40B4-BE49-F238E27FC236}">
                <a16:creationId xmlns:a16="http://schemas.microsoft.com/office/drawing/2014/main" id="{3750D499-1B28-79C9-A3E3-A1E9605FB2F8}"/>
              </a:ext>
            </a:extLst>
          </p:cNvPr>
          <p:cNvSpPr txBox="1">
            <a:spLocks/>
          </p:cNvSpPr>
          <p:nvPr/>
        </p:nvSpPr>
        <p:spPr>
          <a:xfrm>
            <a:off x="745444" y="6210506"/>
            <a:ext cx="6036131" cy="55893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pl-PL" sz="1100" dirty="0">
                <a:solidFill>
                  <a:schemeClr val="tx1"/>
                </a:solidFill>
                <a:latin typeface="Calibri" panose="020F0502020204030204" pitchFamily="34" charset="0"/>
                <a:cs typeface="Calibri" panose="020F0502020204030204" pitchFamily="34" charset="0"/>
              </a:rPr>
              <a:t>Korzystanie z aktywów kryptograficznych w wielu krajach możliwe jest bez ograniczeń lub z niewielkimi ograniczeniami. W przypadku szczególnie zdecentralizowanych, działających globalnie </a:t>
            </a:r>
            <a:r>
              <a:rPr lang="pl-PL" sz="1100" dirty="0" err="1">
                <a:solidFill>
                  <a:schemeClr val="tx1"/>
                </a:solidFill>
                <a:latin typeface="Calibri" panose="020F0502020204030204" pitchFamily="34" charset="0"/>
                <a:cs typeface="Calibri" panose="020F0502020204030204" pitchFamily="34" charset="0"/>
              </a:rPr>
              <a:t>blockchainów</a:t>
            </a:r>
            <a:r>
              <a:rPr lang="pl-PL" sz="1100" dirty="0">
                <a:solidFill>
                  <a:schemeClr val="tx1"/>
                </a:solidFill>
                <a:latin typeface="Calibri" panose="020F0502020204030204" pitchFamily="34" charset="0"/>
                <a:cs typeface="Calibri" panose="020F0502020204030204" pitchFamily="34" charset="0"/>
              </a:rPr>
              <a:t>, nawet restrykcje ze strony państwowych organów nadzorczych są prawie niemożliwe do wyegzekwowania. Powoduje to ryzyko, z którym wiążą się różne wyzwania. Analizujemy je szczegółowo niżej.</a:t>
            </a:r>
          </a:p>
          <a:p>
            <a:r>
              <a:rPr lang="en-US" sz="1100" dirty="0">
                <a:solidFill>
                  <a:schemeClr val="tx1"/>
                </a:solidFill>
                <a:latin typeface="Calibri" panose="020F0502020204030204" pitchFamily="34" charset="0"/>
                <a:cs typeface="Calibri" panose="020F0502020204030204" pitchFamily="34" charset="0"/>
              </a:rPr>
              <a:t> </a:t>
            </a:r>
          </a:p>
          <a:p>
            <a:r>
              <a:rPr lang="pl-PL" sz="1100" dirty="0">
                <a:solidFill>
                  <a:schemeClr val="tx1"/>
                </a:solidFill>
                <a:latin typeface="Calibri" panose="020F0502020204030204" pitchFamily="34" charset="0"/>
                <a:cs typeface="Calibri" panose="020F0502020204030204" pitchFamily="34" charset="0"/>
              </a:rPr>
              <a:t>Istotnym ryzykiem, które ma charakter transgraniczny i wymaga wysokiego stopnia współpracy międzynarodowej, są wymogi zgodności w związku z:</a:t>
            </a:r>
          </a:p>
        </p:txBody>
      </p:sp>
      <p:sp>
        <p:nvSpPr>
          <p:cNvPr id="14" name="Rectangle 13">
            <a:extLst>
              <a:ext uri="{FF2B5EF4-FFF2-40B4-BE49-F238E27FC236}">
                <a16:creationId xmlns:a16="http://schemas.microsoft.com/office/drawing/2014/main" id="{96C63CDB-C7C7-A87D-82E0-B6A312063646}"/>
              </a:ext>
            </a:extLst>
          </p:cNvPr>
          <p:cNvSpPr/>
          <p:nvPr/>
        </p:nvSpPr>
        <p:spPr>
          <a:xfrm flipV="1">
            <a:off x="740928" y="7704083"/>
            <a:ext cx="6832572" cy="241148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cxnSp>
        <p:nvCxnSpPr>
          <p:cNvPr id="18" name="Straight Connector 17">
            <a:extLst>
              <a:ext uri="{FF2B5EF4-FFF2-40B4-BE49-F238E27FC236}">
                <a16:creationId xmlns:a16="http://schemas.microsoft.com/office/drawing/2014/main" id="{8F071255-41D4-3CD8-2D01-C38AF15D7927}"/>
              </a:ext>
            </a:extLst>
          </p:cNvPr>
          <p:cNvCxnSpPr>
            <a:cxnSpLocks/>
          </p:cNvCxnSpPr>
          <p:nvPr/>
        </p:nvCxnSpPr>
        <p:spPr>
          <a:xfrm>
            <a:off x="0" y="8917682"/>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23" name="Text Placeholder 17">
            <a:extLst>
              <a:ext uri="{FF2B5EF4-FFF2-40B4-BE49-F238E27FC236}">
                <a16:creationId xmlns:a16="http://schemas.microsoft.com/office/drawing/2014/main" id="{66D3FDE0-0EDA-AFE8-7B0C-DE30A86DBEFA}"/>
              </a:ext>
            </a:extLst>
          </p:cNvPr>
          <p:cNvSpPr txBox="1">
            <a:spLocks/>
          </p:cNvSpPr>
          <p:nvPr/>
        </p:nvSpPr>
        <p:spPr>
          <a:xfrm>
            <a:off x="3724341" y="9356518"/>
            <a:ext cx="1604118" cy="2634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err="1">
                <a:solidFill>
                  <a:srgbClr val="F79037"/>
                </a:solidFill>
              </a:rPr>
              <a:t>Przeciwdziałaniem</a:t>
            </a:r>
            <a:r>
              <a:rPr lang="en-US" dirty="0">
                <a:solidFill>
                  <a:srgbClr val="F79037"/>
                </a:solidFill>
              </a:rPr>
              <a:t> </a:t>
            </a:r>
            <a:r>
              <a:rPr lang="en-US" dirty="0" err="1">
                <a:solidFill>
                  <a:srgbClr val="F79037"/>
                </a:solidFill>
              </a:rPr>
              <a:t>finansowaniu</a:t>
            </a:r>
            <a:r>
              <a:rPr lang="en-US" dirty="0">
                <a:solidFill>
                  <a:srgbClr val="F79037"/>
                </a:solidFill>
              </a:rPr>
              <a:t> </a:t>
            </a:r>
            <a:r>
              <a:rPr lang="en-US" dirty="0" err="1">
                <a:solidFill>
                  <a:srgbClr val="F79037"/>
                </a:solidFill>
              </a:rPr>
              <a:t>terroryzmu</a:t>
            </a:r>
            <a:r>
              <a:rPr lang="en-US" dirty="0">
                <a:solidFill>
                  <a:srgbClr val="F79037"/>
                </a:solidFill>
              </a:rPr>
              <a:t> (CFT)</a:t>
            </a:r>
          </a:p>
        </p:txBody>
      </p:sp>
      <p:sp>
        <p:nvSpPr>
          <p:cNvPr id="24" name="TextBox 23">
            <a:extLst>
              <a:ext uri="{FF2B5EF4-FFF2-40B4-BE49-F238E27FC236}">
                <a16:creationId xmlns:a16="http://schemas.microsoft.com/office/drawing/2014/main" id="{04F03F78-6C0F-48FA-4287-0B9C290BAC12}"/>
              </a:ext>
            </a:extLst>
          </p:cNvPr>
          <p:cNvSpPr txBox="1"/>
          <p:nvPr/>
        </p:nvSpPr>
        <p:spPr>
          <a:xfrm>
            <a:off x="3160181" y="892371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26" name="Text Placeholder 17">
            <a:extLst>
              <a:ext uri="{FF2B5EF4-FFF2-40B4-BE49-F238E27FC236}">
                <a16:creationId xmlns:a16="http://schemas.microsoft.com/office/drawing/2014/main" id="{8778A0D6-831D-3D7D-F985-964161AA8A71}"/>
              </a:ext>
            </a:extLst>
          </p:cNvPr>
          <p:cNvSpPr txBox="1">
            <a:spLocks/>
          </p:cNvSpPr>
          <p:nvPr/>
        </p:nvSpPr>
        <p:spPr>
          <a:xfrm>
            <a:off x="1849421" y="8252188"/>
            <a:ext cx="1965516" cy="265810"/>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err="1">
                <a:solidFill>
                  <a:srgbClr val="F79037"/>
                </a:solidFill>
              </a:rPr>
              <a:t>Przeciwdziałaniem</a:t>
            </a:r>
            <a:r>
              <a:rPr lang="en-US" dirty="0">
                <a:solidFill>
                  <a:srgbClr val="F79037"/>
                </a:solidFill>
              </a:rPr>
              <a:t> </a:t>
            </a:r>
            <a:r>
              <a:rPr lang="en-US" dirty="0" err="1">
                <a:solidFill>
                  <a:srgbClr val="F79037"/>
                </a:solidFill>
              </a:rPr>
              <a:t>praniu</a:t>
            </a:r>
            <a:r>
              <a:rPr lang="en-US" dirty="0">
                <a:solidFill>
                  <a:srgbClr val="F79037"/>
                </a:solidFill>
              </a:rPr>
              <a:t> </a:t>
            </a:r>
            <a:r>
              <a:rPr lang="en-US" dirty="0" err="1">
                <a:solidFill>
                  <a:srgbClr val="F79037"/>
                </a:solidFill>
              </a:rPr>
              <a:t>pieniędzy</a:t>
            </a:r>
            <a:r>
              <a:rPr lang="en-US" dirty="0">
                <a:solidFill>
                  <a:srgbClr val="F79037"/>
                </a:solidFill>
              </a:rPr>
              <a:t> (AML)</a:t>
            </a:r>
          </a:p>
        </p:txBody>
      </p:sp>
      <p:sp>
        <p:nvSpPr>
          <p:cNvPr id="27" name="TextBox 26">
            <a:extLst>
              <a:ext uri="{FF2B5EF4-FFF2-40B4-BE49-F238E27FC236}">
                <a16:creationId xmlns:a16="http://schemas.microsoft.com/office/drawing/2014/main" id="{FF138402-F1FA-4F55-E24B-DE6173B2F721}"/>
              </a:ext>
            </a:extLst>
          </p:cNvPr>
          <p:cNvSpPr txBox="1"/>
          <p:nvPr/>
        </p:nvSpPr>
        <p:spPr>
          <a:xfrm>
            <a:off x="1285261" y="782174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28" name="Text Placeholder 17">
            <a:extLst>
              <a:ext uri="{FF2B5EF4-FFF2-40B4-BE49-F238E27FC236}">
                <a16:creationId xmlns:a16="http://schemas.microsoft.com/office/drawing/2014/main" id="{3FF495B1-269B-648D-8C42-B808244F0B37}"/>
              </a:ext>
            </a:extLst>
          </p:cNvPr>
          <p:cNvSpPr txBox="1">
            <a:spLocks/>
          </p:cNvSpPr>
          <p:nvPr/>
        </p:nvSpPr>
        <p:spPr>
          <a:xfrm>
            <a:off x="5395801" y="8185725"/>
            <a:ext cx="1886147" cy="26533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rtl="0"/>
            <a:r>
              <a:rPr lang="en-US" dirty="0" err="1">
                <a:solidFill>
                  <a:srgbClr val="F79037"/>
                </a:solidFill>
              </a:rPr>
              <a:t>Weryfikacją</a:t>
            </a:r>
            <a:r>
              <a:rPr lang="en-US" dirty="0">
                <a:solidFill>
                  <a:srgbClr val="F79037"/>
                </a:solidFill>
              </a:rPr>
              <a:t> </a:t>
            </a:r>
            <a:r>
              <a:rPr lang="en-US" dirty="0" err="1">
                <a:solidFill>
                  <a:srgbClr val="F79037"/>
                </a:solidFill>
              </a:rPr>
              <a:t>tożsamości</a:t>
            </a:r>
            <a:r>
              <a:rPr lang="en-US" dirty="0">
                <a:solidFill>
                  <a:srgbClr val="F79037"/>
                </a:solidFill>
              </a:rPr>
              <a:t> (Know Your Customer, KYC).</a:t>
            </a:r>
            <a:endParaRPr lang="en-LB" dirty="0">
              <a:solidFill>
                <a:srgbClr val="F79037"/>
              </a:solidFill>
            </a:endParaRPr>
          </a:p>
        </p:txBody>
      </p:sp>
      <p:sp>
        <p:nvSpPr>
          <p:cNvPr id="29" name="TextBox 28">
            <a:extLst>
              <a:ext uri="{FF2B5EF4-FFF2-40B4-BE49-F238E27FC236}">
                <a16:creationId xmlns:a16="http://schemas.microsoft.com/office/drawing/2014/main" id="{FE511C6F-2192-9AE2-9494-D3CF7F20113A}"/>
              </a:ext>
            </a:extLst>
          </p:cNvPr>
          <p:cNvSpPr txBox="1"/>
          <p:nvPr/>
        </p:nvSpPr>
        <p:spPr>
          <a:xfrm>
            <a:off x="4831642" y="7833466"/>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1411843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69F0690-8E99-2FBC-C692-3EC04DE70AC5}"/>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6</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510867"/>
            <a:ext cx="6005741" cy="653884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a:solidFill>
                  <a:srgbClr val="000000"/>
                </a:solidFill>
                <a:effectLst/>
                <a:latin typeface="Calibri" panose="020F0502020204030204" pitchFamily="34" charset="0"/>
                <a:ea typeface="Times New Roman" panose="02020603050405020304" pitchFamily="18" charset="0"/>
              </a:rPr>
              <a:t>Zdecentralizowana struktura </a:t>
            </a:r>
            <a:r>
              <a:rPr lang="pl-PL" sz="1100" dirty="0" err="1">
                <a:solidFill>
                  <a:srgbClr val="000000"/>
                </a:solidFill>
                <a:effectLst/>
                <a:latin typeface="Calibri" panose="020F0502020204030204" pitchFamily="34" charset="0"/>
                <a:ea typeface="Times New Roman" panose="02020603050405020304" pitchFamily="18" charset="0"/>
              </a:rPr>
              <a:t>kryptowalut</a:t>
            </a:r>
            <a:r>
              <a:rPr lang="pl-PL" sz="1100" dirty="0">
                <a:solidFill>
                  <a:srgbClr val="000000"/>
                </a:solidFill>
                <a:effectLst/>
                <a:latin typeface="Calibri" panose="020F0502020204030204" pitchFamily="34" charset="0"/>
                <a:ea typeface="Times New Roman" panose="02020603050405020304" pitchFamily="18" charset="0"/>
              </a:rPr>
              <a:t> umożliwia użytkownikom dokonywanie transakcji w formie bezpośrednich przelewów pieniężnych bez potrzeby jakichkolwiek regulowanych pośredników, a tym samym omijanie (ustanowionej w inny sposób) kontroli. Do wymiany aktywów kryptograficznych na oficjalne waluty potrzebni są pośrednicy, tacy jak na przykład platformy handlu </a:t>
            </a:r>
            <a:r>
              <a:rPr lang="pl-PL" sz="1100" dirty="0" err="1">
                <a:solidFill>
                  <a:srgbClr val="000000"/>
                </a:solidFill>
                <a:effectLst/>
                <a:latin typeface="Calibri" panose="020F0502020204030204" pitchFamily="34" charset="0"/>
                <a:ea typeface="Times New Roman" panose="02020603050405020304" pitchFamily="18" charset="0"/>
              </a:rPr>
              <a:t>kryptowalutami</a:t>
            </a:r>
            <a:r>
              <a:rPr lang="pl-PL" sz="1100" dirty="0">
                <a:solidFill>
                  <a:srgbClr val="000000"/>
                </a:solidFill>
                <a:effectLst/>
                <a:latin typeface="Calibri" panose="020F0502020204030204" pitchFamily="34" charset="0"/>
                <a:ea typeface="Times New Roman" panose="02020603050405020304" pitchFamily="18" charset="0"/>
              </a:rPr>
              <a:t>. </a:t>
            </a:r>
            <a:r>
              <a:rPr lang="pl-PL" sz="1100" dirty="0" err="1">
                <a:solidFill>
                  <a:srgbClr val="000000"/>
                </a:solidFill>
                <a:effectLst/>
                <a:latin typeface="Calibri" panose="020F0502020204030204" pitchFamily="34" charset="0"/>
                <a:ea typeface="Times New Roman" panose="02020603050405020304" pitchFamily="18" charset="0"/>
              </a:rPr>
              <a:t>Kryptoaktywa</a:t>
            </a:r>
            <a:r>
              <a:rPr lang="pl-PL" sz="1100" dirty="0">
                <a:solidFill>
                  <a:srgbClr val="000000"/>
                </a:solidFill>
                <a:effectLst/>
                <a:latin typeface="Calibri" panose="020F0502020204030204" pitchFamily="34" charset="0"/>
                <a:ea typeface="Times New Roman" panose="02020603050405020304" pitchFamily="18" charset="0"/>
              </a:rPr>
              <a:t> mają charakter </a:t>
            </a:r>
            <a:r>
              <a:rPr lang="pl-PL" sz="1100" dirty="0" err="1">
                <a:solidFill>
                  <a:srgbClr val="000000"/>
                </a:solidFill>
                <a:effectLst/>
                <a:latin typeface="Calibri" panose="020F0502020204030204" pitchFamily="34" charset="0"/>
                <a:ea typeface="Times New Roman" panose="02020603050405020304" pitchFamily="18" charset="0"/>
              </a:rPr>
              <a:t>peer</a:t>
            </a:r>
            <a:r>
              <a:rPr lang="pl-PL" sz="1100" dirty="0">
                <a:solidFill>
                  <a:srgbClr val="000000"/>
                </a:solidFill>
                <a:effectLst/>
                <a:latin typeface="Calibri" panose="020F0502020204030204" pitchFamily="34" charset="0"/>
                <a:ea typeface="Times New Roman" panose="02020603050405020304" pitchFamily="18" charset="0"/>
              </a:rPr>
              <a:t>-to-</a:t>
            </a:r>
            <a:r>
              <a:rPr lang="pl-PL" sz="1100" dirty="0" err="1">
                <a:solidFill>
                  <a:srgbClr val="000000"/>
                </a:solidFill>
                <a:effectLst/>
                <a:latin typeface="Calibri" panose="020F0502020204030204" pitchFamily="34" charset="0"/>
                <a:ea typeface="Times New Roman" panose="02020603050405020304" pitchFamily="18" charset="0"/>
              </a:rPr>
              <a:t>peer</a:t>
            </a:r>
            <a:r>
              <a:rPr lang="pl-PL" sz="1100" dirty="0">
                <a:solidFill>
                  <a:srgbClr val="000000"/>
                </a:solidFill>
                <a:effectLst/>
                <a:latin typeface="Calibri" panose="020F0502020204030204" pitchFamily="34" charset="0"/>
                <a:ea typeface="Times New Roman" panose="02020603050405020304" pitchFamily="18" charset="0"/>
              </a:rPr>
              <a:t>, co utrudnia właściwym organom wypełnianie ich obowiązków regulacyjnych oraz śledzenie podejrzanych działań.</a:t>
            </a:r>
          </a:p>
          <a:p>
            <a:pPr algn="just"/>
            <a:endParaRPr lang="en-US" sz="1100" dirty="0">
              <a:solidFill>
                <a:srgbClr val="000000"/>
              </a:solidFill>
              <a:effectLst/>
              <a:latin typeface="Calibri" panose="020F0502020204030204" pitchFamily="34" charset="0"/>
              <a:ea typeface="Times New Roman" panose="02020603050405020304" pitchFamily="18" charset="0"/>
            </a:endParaRPr>
          </a:p>
          <a:p>
            <a:pPr algn="just"/>
            <a:r>
              <a:rPr lang="pl-PL" sz="1100" dirty="0">
                <a:solidFill>
                  <a:srgbClr val="000000"/>
                </a:solidFill>
                <a:latin typeface="Calibri" panose="020F0502020204030204" pitchFamily="34" charset="0"/>
                <a:ea typeface="Times New Roman" panose="02020603050405020304" pitchFamily="18" charset="0"/>
              </a:rPr>
              <a:t>Mimo że aktywa kryptograficzne są już regulowane w niektórych krajach, obowiązujące przepisy zazwyczaj znacznie się różnią. Ten heterogeniczny krajobraz regulacyjny komplikuje międzynarodową współpracę w zakresie prania pieniędzy, finansowania terroryzmu oraz egzekwowania sankcji lub embarga. Trudniej jest również wykryć pochodzenie środków (jeśli chodzi o unikanie płacenia podatków).</a:t>
            </a:r>
          </a:p>
          <a:p>
            <a:pPr algn="just"/>
            <a:r>
              <a:rPr lang="pl-PL" sz="1100" dirty="0">
                <a:solidFill>
                  <a:srgbClr val="000000"/>
                </a:solidFill>
                <a:latin typeface="Calibri" panose="020F0502020204030204" pitchFamily="34" charset="0"/>
                <a:ea typeface="Times New Roman" panose="02020603050405020304" pitchFamily="18" charset="0"/>
              </a:rPr>
              <a:t>Już dziś istnieją globalne wytyczne dotyczące postępowania z aktywami kryptograficznymi w kontekście AML i CTF. Wynikają one w szczególności z zaleceń specjalnej grupy Financial Action </a:t>
            </a:r>
            <a:r>
              <a:rPr lang="pl-PL" sz="1100" dirty="0" err="1">
                <a:solidFill>
                  <a:srgbClr val="000000"/>
                </a:solidFill>
                <a:latin typeface="Calibri" panose="020F0502020204030204" pitchFamily="34" charset="0"/>
                <a:ea typeface="Times New Roman" panose="02020603050405020304" pitchFamily="18" charset="0"/>
              </a:rPr>
              <a:t>Task</a:t>
            </a:r>
            <a:r>
              <a:rPr lang="pl-PL" sz="1100" dirty="0">
                <a:solidFill>
                  <a:srgbClr val="000000"/>
                </a:solidFill>
                <a:latin typeface="Calibri" panose="020F0502020204030204" pitchFamily="34" charset="0"/>
                <a:ea typeface="Times New Roman" panose="02020603050405020304" pitchFamily="18" charset="0"/>
              </a:rPr>
              <a:t> Force (FATF), która jest niezależnym od państwa organem ustanawiającym międzynarodowe standardy zapobiegania potencjalnie nielegalnym działaniom. Od czasu rozszerzenia globalnych standardów przeciwdziałania praniu pieniędzy i finansowaniu terroryzmu na dostawców usług kryptograficznych w 2019 r. FATF opracowuje coroczny raport, który śledzi postępy krajów uczestniczących we wdrażaniu zaleceń. W 2021 r. 27 z 38 członków FATF już wdrożyło lub pracuje nad wdrożeniem wymaganych przepisów AML/CFT dla dostawców usług kryptograficznych. Ten początkowo wysoki wzrost należy rozpatrywać w odniesieniu do całkowitego wolumenu transakcji </a:t>
            </a:r>
            <a:r>
              <a:rPr lang="pl-PL" sz="1100" dirty="0" err="1">
                <a:solidFill>
                  <a:srgbClr val="000000"/>
                </a:solidFill>
                <a:latin typeface="Calibri" panose="020F0502020204030204" pitchFamily="34" charset="0"/>
                <a:ea typeface="Times New Roman" panose="02020603050405020304" pitchFamily="18" charset="0"/>
              </a:rPr>
              <a:t>kryptowalutowych</a:t>
            </a:r>
            <a:r>
              <a:rPr lang="pl-PL" sz="1100" dirty="0">
                <a:solidFill>
                  <a:srgbClr val="000000"/>
                </a:solidFill>
                <a:latin typeface="Calibri" panose="020F0502020204030204" pitchFamily="34" charset="0"/>
                <a:ea typeface="Times New Roman" panose="02020603050405020304" pitchFamily="18" charset="0"/>
              </a:rPr>
              <a:t>, który wzrósł o 567% w stosunku do 2020 r. Pranie pieniędzy w 2021 r. stanowiło zaledwie 0,05% łącznej liczby transakcji korzystających z </a:t>
            </a:r>
            <a:r>
              <a:rPr lang="pl-PL" sz="1100" dirty="0" err="1">
                <a:solidFill>
                  <a:srgbClr val="000000"/>
                </a:solidFill>
                <a:latin typeface="Calibri" panose="020F0502020204030204" pitchFamily="34" charset="0"/>
                <a:ea typeface="Times New Roman" panose="02020603050405020304" pitchFamily="18" charset="0"/>
              </a:rPr>
              <a:t>kryptowalut</a:t>
            </a:r>
            <a:r>
              <a:rPr lang="pl-PL" sz="1100" dirty="0">
                <a:solidFill>
                  <a:srgbClr val="000000"/>
                </a:solidFill>
                <a:latin typeface="Calibri" panose="020F0502020204030204" pitchFamily="34" charset="0"/>
                <a:ea typeface="Times New Roman" panose="02020603050405020304" pitchFamily="18" charset="0"/>
              </a:rPr>
              <a:t> – był to poziom najniższy w ostatnich pięciu latach. </a:t>
            </a:r>
          </a:p>
          <a:p>
            <a:pPr algn="just"/>
            <a:endParaRPr lang="en-US" sz="1100" dirty="0">
              <a:solidFill>
                <a:srgbClr val="000000"/>
              </a:solidFill>
              <a:latin typeface="Calibri" panose="020F0502020204030204" pitchFamily="34" charset="0"/>
              <a:ea typeface="Times New Roman" panose="02020603050405020304" pitchFamily="18" charset="0"/>
            </a:endParaRPr>
          </a:p>
          <a:p>
            <a:pPr algn="just"/>
            <a:r>
              <a:rPr lang="pl-PL" sz="1100" dirty="0">
                <a:solidFill>
                  <a:srgbClr val="000000"/>
                </a:solidFill>
                <a:latin typeface="Calibri" panose="020F0502020204030204" pitchFamily="34" charset="0"/>
                <a:ea typeface="Times New Roman" panose="02020603050405020304" pitchFamily="18" charset="0"/>
              </a:rPr>
              <a:t>Fakt, że takie statystyki w ogóle istnieją, pokazuje, że z jednej strony transakcje na </a:t>
            </a:r>
            <a:r>
              <a:rPr lang="pl-PL" sz="1100" dirty="0" err="1">
                <a:solidFill>
                  <a:srgbClr val="000000"/>
                </a:solidFill>
                <a:latin typeface="Calibri" panose="020F0502020204030204" pitchFamily="34" charset="0"/>
                <a:ea typeface="Times New Roman" panose="02020603050405020304" pitchFamily="18" charset="0"/>
              </a:rPr>
              <a:t>blockchainie</a:t>
            </a:r>
            <a:r>
              <a:rPr lang="pl-PL" sz="1100" dirty="0">
                <a:solidFill>
                  <a:srgbClr val="000000"/>
                </a:solidFill>
                <a:latin typeface="Calibri" panose="020F0502020204030204" pitchFamily="34" charset="0"/>
                <a:ea typeface="Times New Roman" panose="02020603050405020304" pitchFamily="18" charset="0"/>
              </a:rPr>
              <a:t> są rzeczywiście dobrze śledzone ze względu na jego przejrzystość przez firmy takie jak </a:t>
            </a:r>
            <a:r>
              <a:rPr lang="pl-PL" sz="1100" dirty="0" err="1">
                <a:solidFill>
                  <a:srgbClr val="000000"/>
                </a:solidFill>
                <a:latin typeface="Calibri" panose="020F0502020204030204" pitchFamily="34" charset="0"/>
                <a:ea typeface="Times New Roman" panose="02020603050405020304" pitchFamily="18" charset="0"/>
              </a:rPr>
              <a:t>Chainalysis</a:t>
            </a:r>
            <a:r>
              <a:rPr lang="pl-PL" sz="1100" dirty="0">
                <a:solidFill>
                  <a:srgbClr val="000000"/>
                </a:solidFill>
                <a:latin typeface="Calibri" panose="020F0502020204030204" pitchFamily="34" charset="0"/>
                <a:ea typeface="Times New Roman" panose="02020603050405020304" pitchFamily="18" charset="0"/>
              </a:rPr>
              <a:t>. Z drugiej strony nie oznacza to, że łatwo jest zidentyfikować zaangażowane strony. Dzieje się tak, ponieważ </a:t>
            </a:r>
            <a:r>
              <a:rPr lang="pl-PL" sz="1100" dirty="0" err="1">
                <a:solidFill>
                  <a:srgbClr val="000000"/>
                </a:solidFill>
                <a:latin typeface="Calibri" panose="020F0502020204030204" pitchFamily="34" charset="0"/>
                <a:ea typeface="Times New Roman" panose="02020603050405020304" pitchFamily="18" charset="0"/>
              </a:rPr>
              <a:t>pseudonimizacja</a:t>
            </a:r>
            <a:r>
              <a:rPr lang="pl-PL" sz="1100" dirty="0">
                <a:solidFill>
                  <a:srgbClr val="000000"/>
                </a:solidFill>
                <a:latin typeface="Calibri" panose="020F0502020204030204" pitchFamily="34" charset="0"/>
                <a:ea typeface="Times New Roman" panose="02020603050405020304" pitchFamily="18" charset="0"/>
              </a:rPr>
              <a:t> oznacza, że przepływy pieniężne nie zawsze można jednoznacznie przypisać, a w przypadku nielegalnej działalności odpowiedzialne osoby lub organizacje nie mogą zostać pociągnięte do odpowiedzialności. Ale i tutaj widać postęp: firmy takie jak Chainalysis19 specjalizują się w monitorowaniu transakcji w celu wykrywania nielegalnych działań i zapobiegania im. Coraz więcej mówi się o </a:t>
            </a:r>
            <a:r>
              <a:rPr lang="pl-PL" sz="1100" dirty="0" err="1">
                <a:solidFill>
                  <a:srgbClr val="000000"/>
                </a:solidFill>
                <a:latin typeface="Calibri" panose="020F0502020204030204" pitchFamily="34" charset="0"/>
                <a:ea typeface="Times New Roman" panose="02020603050405020304" pitchFamily="18" charset="0"/>
              </a:rPr>
              <a:t>Know</a:t>
            </a:r>
            <a:r>
              <a:rPr lang="pl-PL" sz="1100" dirty="0">
                <a:solidFill>
                  <a:srgbClr val="000000"/>
                </a:solidFill>
                <a:latin typeface="Calibri" panose="020F0502020204030204" pitchFamily="34" charset="0"/>
                <a:ea typeface="Times New Roman" panose="02020603050405020304" pitchFamily="18" charset="0"/>
              </a:rPr>
              <a:t> </a:t>
            </a:r>
            <a:r>
              <a:rPr lang="pl-PL" sz="1100" dirty="0" err="1">
                <a:solidFill>
                  <a:srgbClr val="000000"/>
                </a:solidFill>
                <a:latin typeface="Calibri" panose="020F0502020204030204" pitchFamily="34" charset="0"/>
                <a:ea typeface="Times New Roman" panose="02020603050405020304" pitchFamily="18" charset="0"/>
              </a:rPr>
              <a:t>Your</a:t>
            </a:r>
            <a:r>
              <a:rPr lang="pl-PL" sz="1100" dirty="0">
                <a:solidFill>
                  <a:srgbClr val="000000"/>
                </a:solidFill>
                <a:latin typeface="Calibri" panose="020F0502020204030204" pitchFamily="34" charset="0"/>
                <a:ea typeface="Times New Roman" panose="02020603050405020304" pitchFamily="18" charset="0"/>
              </a:rPr>
              <a:t> </a:t>
            </a:r>
            <a:r>
              <a:rPr lang="pl-PL" sz="1100" dirty="0" err="1">
                <a:solidFill>
                  <a:srgbClr val="000000"/>
                </a:solidFill>
                <a:latin typeface="Calibri" panose="020F0502020204030204" pitchFamily="34" charset="0"/>
                <a:ea typeface="Times New Roman" panose="02020603050405020304" pitchFamily="18" charset="0"/>
              </a:rPr>
              <a:t>Transaction</a:t>
            </a:r>
            <a:r>
              <a:rPr lang="pl-PL" sz="1100" dirty="0">
                <a:solidFill>
                  <a:srgbClr val="000000"/>
                </a:solidFill>
                <a:latin typeface="Calibri" panose="020F0502020204030204" pitchFamily="34" charset="0"/>
                <a:ea typeface="Times New Roman" panose="02020603050405020304" pitchFamily="18" charset="0"/>
              </a:rPr>
              <a:t> (KYT), a mniej o </a:t>
            </a:r>
            <a:r>
              <a:rPr lang="pl-PL" sz="1100" dirty="0" err="1">
                <a:solidFill>
                  <a:srgbClr val="000000"/>
                </a:solidFill>
                <a:latin typeface="Calibri" panose="020F0502020204030204" pitchFamily="34" charset="0"/>
                <a:ea typeface="Times New Roman" panose="02020603050405020304" pitchFamily="18" charset="0"/>
              </a:rPr>
              <a:t>Know</a:t>
            </a:r>
            <a:r>
              <a:rPr lang="pl-PL" sz="1100" dirty="0">
                <a:solidFill>
                  <a:srgbClr val="000000"/>
                </a:solidFill>
                <a:latin typeface="Calibri" panose="020F0502020204030204" pitchFamily="34" charset="0"/>
                <a:ea typeface="Times New Roman" panose="02020603050405020304" pitchFamily="18" charset="0"/>
              </a:rPr>
              <a:t> </a:t>
            </a:r>
            <a:r>
              <a:rPr lang="pl-PL" sz="1100" dirty="0" err="1">
                <a:solidFill>
                  <a:srgbClr val="000000"/>
                </a:solidFill>
                <a:latin typeface="Calibri" panose="020F0502020204030204" pitchFamily="34" charset="0"/>
                <a:ea typeface="Times New Roman" panose="02020603050405020304" pitchFamily="18" charset="0"/>
              </a:rPr>
              <a:t>Your</a:t>
            </a:r>
            <a:r>
              <a:rPr lang="pl-PL" sz="1100" dirty="0">
                <a:solidFill>
                  <a:srgbClr val="000000"/>
                </a:solidFill>
                <a:latin typeface="Calibri" panose="020F0502020204030204" pitchFamily="34" charset="0"/>
                <a:ea typeface="Times New Roman" panose="02020603050405020304" pitchFamily="18" charset="0"/>
              </a:rPr>
              <a:t> </a:t>
            </a:r>
            <a:r>
              <a:rPr lang="pl-PL" sz="1100" dirty="0" err="1">
                <a:solidFill>
                  <a:srgbClr val="000000"/>
                </a:solidFill>
                <a:latin typeface="Calibri" panose="020F0502020204030204" pitchFamily="34" charset="0"/>
                <a:ea typeface="Times New Roman" panose="02020603050405020304" pitchFamily="18" charset="0"/>
              </a:rPr>
              <a:t>Customer</a:t>
            </a:r>
            <a:r>
              <a:rPr lang="pl-PL" sz="1100" dirty="0">
                <a:solidFill>
                  <a:srgbClr val="000000"/>
                </a:solidFill>
                <a:latin typeface="Calibri" panose="020F0502020204030204" pitchFamily="34" charset="0"/>
                <a:ea typeface="Times New Roman" panose="02020603050405020304" pitchFamily="18" charset="0"/>
              </a:rPr>
              <a:t> (KYC), ponieważ historie transakcji są stale monitorowane w czasie rzeczywistym w celu identyfikacji i wykrywania wzorców nielegalnych zamiarów.</a:t>
            </a:r>
          </a:p>
          <a:p>
            <a:pPr algn="just">
              <a:spcAft>
                <a:spcPts val="1200"/>
              </a:spcAft>
            </a:pPr>
            <a:r>
              <a:rPr lang="en-US" sz="1100" dirty="0">
                <a:solidFill>
                  <a:srgbClr val="000000"/>
                </a:solidFill>
                <a:latin typeface="Calibri" panose="020F0502020204030204" pitchFamily="34" charset="0"/>
                <a:ea typeface="Times New Roman" panose="02020603050405020304" pitchFamily="18" charset="0"/>
              </a:rPr>
              <a:t> </a:t>
            </a:r>
          </a:p>
          <a:p>
            <a:pPr algn="just">
              <a:spcAft>
                <a:spcPts val="1200"/>
              </a:spcAft>
            </a:pPr>
            <a:endParaRPr lang="en-US" sz="1100" dirty="0">
              <a:solidFill>
                <a:srgbClr val="000000"/>
              </a:solidFill>
              <a:latin typeface="Calibri" panose="020F0502020204030204" pitchFamily="34" charset="0"/>
              <a:ea typeface="Times New Roman" panose="02020603050405020304" pitchFamily="18" charset="0"/>
            </a:endParaRPr>
          </a:p>
        </p:txBody>
      </p:sp>
      <p:grpSp>
        <p:nvGrpSpPr>
          <p:cNvPr id="3" name="Group 2">
            <a:extLst>
              <a:ext uri="{FF2B5EF4-FFF2-40B4-BE49-F238E27FC236}">
                <a16:creationId xmlns:a16="http://schemas.microsoft.com/office/drawing/2014/main" id="{3F2A5F81-3841-1EF0-494B-A120505C11F5}"/>
              </a:ext>
            </a:extLst>
          </p:cNvPr>
          <p:cNvGrpSpPr/>
          <p:nvPr/>
        </p:nvGrpSpPr>
        <p:grpSpPr>
          <a:xfrm flipH="1">
            <a:off x="6027754" y="9163937"/>
            <a:ext cx="1712396" cy="1673613"/>
            <a:chOff x="-220413" y="5797823"/>
            <a:chExt cx="1967946" cy="1923375"/>
          </a:xfrm>
        </p:grpSpPr>
        <p:sp>
          <p:nvSpPr>
            <p:cNvPr id="4" name="Freeform 3">
              <a:extLst>
                <a:ext uri="{FF2B5EF4-FFF2-40B4-BE49-F238E27FC236}">
                  <a16:creationId xmlns:a16="http://schemas.microsoft.com/office/drawing/2014/main" id="{CEA8CA05-F0C2-235F-3130-6295EC05007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 name="Freeform 4">
              <a:extLst>
                <a:ext uri="{FF2B5EF4-FFF2-40B4-BE49-F238E27FC236}">
                  <a16:creationId xmlns:a16="http://schemas.microsoft.com/office/drawing/2014/main" id="{3EE08884-E243-96B0-3F03-D3608E0E198F}"/>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F67418DC-6C4A-3BFD-E4D9-41430FC94B9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D6C623C3-69B9-0956-F13F-AC6D32B8064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DB8B202F-6BFF-3EB0-6526-A0948E6EEB97}"/>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46531FDD-2853-65BB-274E-156E13263ECC}"/>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26682B05-3DF6-7C6B-BBA9-BE53F274A78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9EC8F6AA-8BD9-AC25-BBEB-3B0C1734C65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9F2DFF5C-2AC4-797C-F386-F63AD6A3D376}"/>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00591874-0138-3A0B-5EB3-E09D9AC63A7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7E873E2F-2892-A749-4510-412B2ACB2D5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AD7981A-ADB1-10C4-CCE6-1BF716E7BFE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D7BB674E-2279-2399-D96E-1F6FF93DBC5F}"/>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58FAF08-E865-6062-39D3-0ACD093E387B}"/>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657368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3201522-6942-565E-AD0D-20DBBF24510F}"/>
              </a:ext>
            </a:extLst>
          </p:cNvPr>
          <p:cNvSpPr/>
          <p:nvPr/>
        </p:nvSpPr>
        <p:spPr>
          <a:xfrm>
            <a:off x="6032090" y="206478"/>
            <a:ext cx="1527585" cy="2551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7</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953934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err="1">
                <a:solidFill>
                  <a:srgbClr val="F79037"/>
                </a:solidFill>
                <a:latin typeface="Calibri" panose="020F0502020204030204" pitchFamily="34" charset="0"/>
              </a:rPr>
              <a:t>Ryzyka</a:t>
            </a:r>
            <a:r>
              <a:rPr lang="en-US" sz="1100" b="1" dirty="0">
                <a:solidFill>
                  <a:srgbClr val="F79037"/>
                </a:solidFill>
                <a:latin typeface="Calibri" panose="020F0502020204030204" pitchFamily="34" charset="0"/>
              </a:rPr>
              <a:t> </a:t>
            </a:r>
            <a:r>
              <a:rPr lang="en-US" sz="1100" b="1" dirty="0" err="1">
                <a:solidFill>
                  <a:srgbClr val="F79037"/>
                </a:solidFill>
                <a:latin typeface="Calibri" panose="020F0502020204030204" pitchFamily="34" charset="0"/>
              </a:rPr>
              <a:t>operacyjne</a:t>
            </a:r>
            <a:endParaRPr lang="en-US" sz="1100" b="1" dirty="0">
              <a:solidFill>
                <a:srgbClr val="F79037"/>
              </a:solidFill>
              <a:latin typeface="Calibri" panose="020F0502020204030204" pitchFamily="34" charset="0"/>
            </a:endParaRPr>
          </a:p>
          <a:p>
            <a:pPr algn="just"/>
            <a:r>
              <a:rPr lang="pl-PL" sz="1100" dirty="0">
                <a:latin typeface="Calibri" panose="020F0502020204030204" pitchFamily="34" charset="0"/>
              </a:rPr>
              <a:t>Innym aspektem, który jest istotny z punktu widzenia ryzyka, jest ryzyko operacyjne związane z aktywami kryptograficznymi i związane z tym wykorzystanie infrastruktury </a:t>
            </a:r>
            <a:r>
              <a:rPr lang="pl-PL" sz="1100" dirty="0" err="1">
                <a:latin typeface="Calibri" panose="020F0502020204030204" pitchFamily="34" charset="0"/>
              </a:rPr>
              <a:t>blockchain</a:t>
            </a:r>
            <a:r>
              <a:rPr lang="pl-PL" sz="1100" dirty="0">
                <a:latin typeface="Calibri" panose="020F0502020204030204" pitchFamily="34" charset="0"/>
              </a:rPr>
              <a:t>. W tradycyjnych transakcjach płatniczych, w przypadku błędu można go zgłosić do centralnego organu administracyjnego (np. w przypadku przelewu IBAN do własnego banku) i w zależności od zasad transakcja może zostać cofnięta lub anulowana. Ten rodzaj odwracalności zasadniczo nie jest możliwy w przypadku transakcji opartych na łańcuchu bloków, ponieważ transakcje są ostateczne i nie ma scentralizowanego punktu zarządzania, w którym można zgłaszać i usuwać błędy. W związku z tym konsumenci na ogół nie mają prawa do cofnięcia transakcji. W przypadku błędów środki przepadają, chyba że nie zostanie wykorzystany żaden regulowany pośrednik w postaci dostawcy usług kryptograficznych. Ponadto konsumenci i inwestorzy korzystający z </a:t>
            </a:r>
            <a:r>
              <a:rPr lang="pl-PL" sz="1100" dirty="0" err="1">
                <a:latin typeface="Calibri" panose="020F0502020204030204" pitchFamily="34" charset="0"/>
              </a:rPr>
              <a:t>kryptowalut</a:t>
            </a:r>
            <a:r>
              <a:rPr lang="pl-PL" sz="1100" dirty="0">
                <a:latin typeface="Calibri" panose="020F0502020204030204" pitchFamily="34" charset="0"/>
              </a:rPr>
              <a:t> mogą stracić część lub całość swoich aktywów, jeśli zgubią swój klucz prywatny lub zostanie on skradziony.</a:t>
            </a:r>
          </a:p>
          <a:p>
            <a:pPr algn="just"/>
            <a:r>
              <a:rPr lang="en-US" sz="1100" dirty="0">
                <a:latin typeface="Calibri" panose="020F0502020204030204" pitchFamily="34" charset="0"/>
              </a:rPr>
              <a:t> </a:t>
            </a:r>
          </a:p>
          <a:p>
            <a:pPr algn="just"/>
            <a:r>
              <a:rPr lang="pl-PL" sz="1100" dirty="0">
                <a:latin typeface="Calibri" panose="020F0502020204030204" pitchFamily="34" charset="0"/>
              </a:rPr>
              <a:t>Ryzyko to istnieje zarówno w przypadku portfeli typu </a:t>
            </a:r>
            <a:r>
              <a:rPr lang="pl-PL" sz="1100" dirty="0" err="1">
                <a:latin typeface="Calibri" panose="020F0502020204030204" pitchFamily="34" charset="0"/>
              </a:rPr>
              <a:t>custodial</a:t>
            </a:r>
            <a:r>
              <a:rPr lang="pl-PL" sz="1100" dirty="0">
                <a:latin typeface="Calibri" panose="020F0502020204030204" pitchFamily="34" charset="0"/>
              </a:rPr>
              <a:t>, jak i non-</a:t>
            </a:r>
            <a:r>
              <a:rPr lang="pl-PL" sz="1100" dirty="0" err="1">
                <a:latin typeface="Calibri" panose="020F0502020204030204" pitchFamily="34" charset="0"/>
              </a:rPr>
              <a:t>custodial</a:t>
            </a:r>
            <a:r>
              <a:rPr lang="pl-PL" sz="1100" dirty="0">
                <a:latin typeface="Calibri" panose="020F0502020204030204" pitchFamily="34" charset="0"/>
              </a:rPr>
              <a:t>. W przypadku portfeli </a:t>
            </a:r>
            <a:r>
              <a:rPr lang="pl-PL" sz="1100" dirty="0" err="1">
                <a:latin typeface="Calibri" panose="020F0502020204030204" pitchFamily="34" charset="0"/>
              </a:rPr>
              <a:t>custodial</a:t>
            </a:r>
            <a:r>
              <a:rPr lang="pl-PL" sz="1100" dirty="0">
                <a:latin typeface="Calibri" panose="020F0502020204030204" pitchFamily="34" charset="0"/>
              </a:rPr>
              <a:t> odpowiedzialność za bezpieczne przechowywanie kluczy prywatnych spoczywa na dostawcy zewnętrznym. Taka firma może wtedy zostać zaatakowana np. przez hakerów wykorzystujących niewystarczająco bezpieczne środowisko IT. W wyniku takiego nielegalnego ataku inwestorzy mogą utracić całość lub część swoich </a:t>
            </a:r>
            <a:r>
              <a:rPr lang="pl-PL" sz="1100" dirty="0" err="1">
                <a:latin typeface="Calibri" panose="020F0502020204030204" pitchFamily="34" charset="0"/>
              </a:rPr>
              <a:t>kryptowalut</a:t>
            </a:r>
            <a:r>
              <a:rPr lang="pl-PL" sz="1100" dirty="0">
                <a:latin typeface="Calibri" panose="020F0502020204030204" pitchFamily="34" charset="0"/>
              </a:rPr>
              <a:t>. Ostatnie kilka lat pokazało, że takie luki w zabezpieczeniach na rynku kryptograficznym występują i że ryzyko ataków </a:t>
            </a:r>
            <a:r>
              <a:rPr lang="pl-PL" sz="1100" dirty="0" err="1">
                <a:latin typeface="Calibri" panose="020F0502020204030204" pitchFamily="34" charset="0"/>
              </a:rPr>
              <a:t>hakerskich</a:t>
            </a:r>
            <a:r>
              <a:rPr lang="pl-PL" sz="1100" dirty="0">
                <a:latin typeface="Calibri" panose="020F0502020204030204" pitchFamily="34" charset="0"/>
              </a:rPr>
              <a:t> nadal istnieje.</a:t>
            </a:r>
          </a:p>
          <a:p>
            <a:pPr algn="just"/>
            <a:r>
              <a:rPr lang="pl-PL" sz="1100" dirty="0">
                <a:latin typeface="Calibri" panose="020F0502020204030204" pitchFamily="34" charset="0"/>
              </a:rPr>
              <a:t>Jeśli dostawca portfela </a:t>
            </a:r>
            <a:r>
              <a:rPr lang="pl-PL" sz="1100" dirty="0" err="1">
                <a:latin typeface="Calibri" panose="020F0502020204030204" pitchFamily="34" charset="0"/>
              </a:rPr>
              <a:t>custodial</a:t>
            </a:r>
            <a:r>
              <a:rPr lang="pl-PL" sz="1100" dirty="0">
                <a:latin typeface="Calibri" panose="020F0502020204030204" pitchFamily="34" charset="0"/>
              </a:rPr>
              <a:t> utraci klucz prywatny swoich klientów, mogą oni potencjalnie ubiegać się o odszkodowanie. To zabezpieczenie nie istnieje w przypadku portfeli non-</a:t>
            </a:r>
            <a:r>
              <a:rPr lang="pl-PL" sz="1100" dirty="0" err="1">
                <a:latin typeface="Calibri" panose="020F0502020204030204" pitchFamily="34" charset="0"/>
              </a:rPr>
              <a:t>custodial</a:t>
            </a:r>
            <a:r>
              <a:rPr lang="pl-PL" sz="1100" dirty="0">
                <a:latin typeface="Calibri" panose="020F0502020204030204" pitchFamily="34" charset="0"/>
              </a:rPr>
              <a:t>. Tutaj odpowiedzialność za ochronę klucza prywatnego spoczywa na samym inwestorze. Korzystanie z portfeli non-</a:t>
            </a:r>
            <a:r>
              <a:rPr lang="pl-PL" sz="1100" dirty="0" err="1">
                <a:latin typeface="Calibri" panose="020F0502020204030204" pitchFamily="34" charset="0"/>
              </a:rPr>
              <a:t>custodial</a:t>
            </a:r>
            <a:r>
              <a:rPr lang="pl-PL" sz="1100" dirty="0">
                <a:latin typeface="Calibri" panose="020F0502020204030204" pitchFamily="34" charset="0"/>
              </a:rPr>
              <a:t> wiąże się zatem z większą odpowiedzialnością dla konsumentów i inwestorów: jeśli stracą klucz prywatny, wszystkie środki w portfelu również zostaną bezpowrotnie utracone.</a:t>
            </a:r>
          </a:p>
          <a:p>
            <a:pPr algn="just"/>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Ryzyka</a:t>
            </a:r>
            <a:r>
              <a:rPr lang="en-US"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konsumenckie</a:t>
            </a:r>
            <a:endParaRPr lang="en-US"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pl-PL" sz="1100" dirty="0">
                <a:effectLst/>
                <a:latin typeface="Calibri" panose="020F0502020204030204" pitchFamily="34" charset="0"/>
                <a:ea typeface="Times New Roman" panose="02020603050405020304" pitchFamily="18" charset="0"/>
                <a:cs typeface="Calibri" panose="020F0502020204030204" pitchFamily="34" charset="0"/>
              </a:rPr>
              <a:t>Ochrona konsumentów i inwestorów to dwa najważniejsze priorytety legislacyjne. Wraz z pojawieniem się innowacyjnych i słabo regulowanych modeli biznesowych istnieje zwiększone ryzyko, że konsumenci padną ofiarą nieuczciwych i oszukańczych działań. Można to również zaobserwować na rynku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kryptowalut</a:t>
            </a:r>
            <a:r>
              <a:rPr lang="pl-PL" sz="1100" dirty="0">
                <a:effectLst/>
                <a:latin typeface="Calibri" panose="020F0502020204030204" pitchFamily="34" charset="0"/>
                <a:ea typeface="Times New Roman" panose="02020603050405020304" pitchFamily="18" charset="0"/>
                <a:cs typeface="Calibri" panose="020F0502020204030204" pitchFamily="34" charset="0"/>
              </a:rPr>
              <a:t>. Konsumenci i inwestorzy raz po raz tracą swoje aktywa z powodu oszukańczych programów, manipulacji na rynku, ataków hakerów lub braku ubezpieczenia depozytów u dostawców usług kryptograficznych. Bardzo istotne są tutaj dwa czynniki: pierwszym jest brak wiedzy na temat rynku kryptograficznego ze strony konsumentów i inwestorów nieprofesjonalnych. Wielu z nich nie zdaje sobie sprawy, że handlują w środowisku, które nie jest jeszcze uregulowane. Błędnie porównuje się rynek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kryptowalut</a:t>
            </a:r>
            <a:r>
              <a:rPr lang="pl-PL" sz="1100" dirty="0">
                <a:effectLst/>
                <a:latin typeface="Calibri" panose="020F0502020204030204" pitchFamily="34" charset="0"/>
                <a:ea typeface="Times New Roman" panose="02020603050405020304" pitchFamily="18" charset="0"/>
                <a:cs typeface="Calibri" panose="020F0502020204030204" pitchFamily="34" charset="0"/>
              </a:rPr>
              <a:t> do tradycyjnych usług finansowych. W wielu przypadkach prowadzi to do błędnej oceny ryzyka.</a:t>
            </a:r>
          </a:p>
          <a:p>
            <a:pPr algn="just"/>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a:r>
              <a:rPr lang="pl-PL" sz="1100" dirty="0">
                <a:effectLst/>
                <a:latin typeface="Calibri" panose="020F0502020204030204" pitchFamily="34" charset="0"/>
                <a:ea typeface="Times New Roman" panose="02020603050405020304" pitchFamily="18" charset="0"/>
                <a:cs typeface="Calibri" panose="020F0502020204030204" pitchFamily="34" charset="0"/>
              </a:rPr>
              <a:t>Po drugie, w kontaktach z regulowanymi dostawcami usług kryptograficznych pojawiają się pośrednie zagrożenia dla konsumentów i inwestorów. Prawdą jest, że odpowiedzialność i ryzyko strat spoczywają na dostawcach usług kryptograficznych. Niemniej jednak niewystarczające wymogi kapitałowe dla dostawców usług kryptograficznych w przypadku niewypłacalności lub podobnych kryzysów finansowych dla inwestorów mogą prowadzić do częściowej lub całkowitej utraty ich aktywów (ryzyko płynności). W tym kontekście brak ubezpieczenia depozytów może również przybierać postać rozdzielenia zarządzanych aktywów i utrzymywanych aktywów, które również mogą prowadzić do podobnych konsekwencji (ryzyko kredytowe i niewykonania zobowiązania). Ponadto istotna jest ochrona danych klientów. W wielu jurysdykcjach istnieją już przepisy dotyczące ochrony danych. Ze względu na transparentny charakter łańcuchów bloków, pojawia się zatem pytanie, w jakim stopniu istniejące regulacje powinny być uwzględniane w odniesieniu do danych opartych na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blockchain</a:t>
            </a:r>
            <a:r>
              <a:rPr lang="pl-PL" sz="1100" dirty="0">
                <a:effectLst/>
                <a:latin typeface="Calibri" panose="020F0502020204030204" pitchFamily="34" charset="0"/>
                <a:ea typeface="Times New Roman" panose="02020603050405020304" pitchFamily="18" charset="0"/>
                <a:cs typeface="Calibri" panose="020F0502020204030204" pitchFamily="34" charset="0"/>
              </a:rPr>
              <a:t> i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pseudonimizacji</a:t>
            </a:r>
            <a:r>
              <a:rPr lang="pl-PL" sz="1100" dirty="0">
                <a:effectLst/>
                <a:latin typeface="Calibri" panose="020F0502020204030204" pitchFamily="34" charset="0"/>
                <a:ea typeface="Times New Roman" panose="02020603050405020304" pitchFamily="18" charset="0"/>
                <a:cs typeface="Calibri" panose="020F0502020204030204" pitchFamily="34" charset="0"/>
              </a:rPr>
              <a:t>. W szczególności brak odpowiedzialności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kryptowalut</a:t>
            </a:r>
            <a:r>
              <a:rPr lang="pl-PL" sz="1100" dirty="0">
                <a:effectLst/>
                <a:latin typeface="Calibri" panose="020F0502020204030204" pitchFamily="34" charset="0"/>
                <a:ea typeface="Times New Roman" panose="02020603050405020304" pitchFamily="18" charset="0"/>
                <a:cs typeface="Calibri" panose="020F0502020204030204" pitchFamily="34" charset="0"/>
              </a:rPr>
              <a:t> może stanowić wyzwanie.</a:t>
            </a:r>
          </a:p>
        </p:txBody>
      </p:sp>
      <p:grpSp>
        <p:nvGrpSpPr>
          <p:cNvPr id="12" name="Group 11">
            <a:extLst>
              <a:ext uri="{FF2B5EF4-FFF2-40B4-BE49-F238E27FC236}">
                <a16:creationId xmlns:a16="http://schemas.microsoft.com/office/drawing/2014/main" id="{24844572-BAEB-742F-C2E0-06C7009EA61E}"/>
              </a:ext>
            </a:extLst>
          </p:cNvPr>
          <p:cNvGrpSpPr/>
          <p:nvPr/>
        </p:nvGrpSpPr>
        <p:grpSpPr>
          <a:xfrm flipH="1">
            <a:off x="5012924" y="8561932"/>
            <a:ext cx="2253741" cy="1958628"/>
            <a:chOff x="-220413" y="5470274"/>
            <a:chExt cx="2590078" cy="2250924"/>
          </a:xfrm>
        </p:grpSpPr>
        <p:sp>
          <p:nvSpPr>
            <p:cNvPr id="14" name="Freeform 13">
              <a:extLst>
                <a:ext uri="{FF2B5EF4-FFF2-40B4-BE49-F238E27FC236}">
                  <a16:creationId xmlns:a16="http://schemas.microsoft.com/office/drawing/2014/main" id="{09005324-83DA-104A-FE67-31B4DFB9095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DBC2AA38-A51C-5B1B-9A7B-51FD5A99CC2C}"/>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F01F698F-19C5-C2A2-33E0-99FADBB5C414}"/>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C3E0055C-391D-2084-B2E4-F227BE2E79ED}"/>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07E6EB10-9357-6CD8-4DC1-5F86C1751EE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511304FB-1975-875C-8344-24026C289077}"/>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1A1C0AF-B2C5-65DB-F56D-E0BCB768E754}"/>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AAF37389-B860-4D80-4CA6-958766B1F6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B9B6FD2C-3BB0-EA4B-C24E-B9A46583EBE7}"/>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B9426165-22FB-B581-5EAA-7EAA90DD1FD1}"/>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C8CBA8E3-3AF5-8BE2-C603-DB79265FEBB7}"/>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C2FF5660-07DB-96DC-8888-DB41C47479E8}"/>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4770CF90-C678-2489-0DDE-0E29FE6F571C}"/>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DC4FCC62-DC52-1294-FE02-18626768C280}"/>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F7A272BE-7E91-F1FF-27F0-C2A567D93627}"/>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E5DCE8C4-7472-4F54-4678-14BA0EAA939E}"/>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C0D355C-1639-B96E-DBCE-7641B93DF6A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C1340E9A-599A-5A8D-3150-937E7C8B97C0}"/>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771289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9E60F5-6E4F-0290-E408-476163AA3446}"/>
              </a:ext>
            </a:extLst>
          </p:cNvPr>
          <p:cNvSpPr/>
          <p:nvPr/>
        </p:nvSpPr>
        <p:spPr>
          <a:xfrm>
            <a:off x="0" y="3849329"/>
            <a:ext cx="7559675" cy="2610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7"/>
            <a:ext cx="6051578" cy="472214"/>
          </a:xfrm>
        </p:spPr>
        <p:txBody>
          <a:bodyPr numCol="2"/>
          <a:lstStyle/>
          <a:p>
            <a:pPr algn="just"/>
            <a:r>
              <a:rPr lang="pl-PL" dirty="0">
                <a:effectLst/>
                <a:ea typeface="Times New Roman" panose="02020603050405020304" pitchFamily="18" charset="0"/>
              </a:rPr>
              <a:t>W poniższej sekcji dowiesz się, w jaki sposób prawie każde prawo, a tym samym każdy zasób, może zostać </a:t>
            </a:r>
            <a:r>
              <a:rPr lang="pl-PL" dirty="0" err="1">
                <a:effectLst/>
                <a:ea typeface="Times New Roman" panose="02020603050405020304" pitchFamily="18" charset="0"/>
              </a:rPr>
              <a:t>ztokenizowane</a:t>
            </a:r>
            <a:r>
              <a:rPr lang="pl-PL" dirty="0">
                <a:effectLst/>
                <a:ea typeface="Times New Roman" panose="02020603050405020304" pitchFamily="18" charset="0"/>
              </a:rPr>
              <a:t> w oparciu o model kontenera </a:t>
            </a:r>
            <a:r>
              <a:rPr lang="pl-PL" dirty="0" err="1">
                <a:effectLst/>
                <a:ea typeface="Times New Roman" panose="02020603050405020304" pitchFamily="18" charset="0"/>
              </a:rPr>
              <a:t>tokenów</a:t>
            </a:r>
            <a:r>
              <a:rPr lang="pl-PL" dirty="0">
                <a:effectLst/>
                <a:ea typeface="Times New Roman" panose="02020603050405020304" pitchFamily="18" charset="0"/>
              </a:rPr>
              <a:t> z Liechtensteinu.</a:t>
            </a:r>
          </a:p>
          <a:p>
            <a:pPr algn="just"/>
            <a:br>
              <a:rPr lang="en-US" b="1" dirty="0">
                <a:effectLst/>
                <a:ea typeface="Times New Roman" panose="02020603050405020304" pitchFamily="18" charset="0"/>
              </a:rPr>
            </a:br>
            <a:r>
              <a:rPr lang="pl-PL" b="1" dirty="0">
                <a:solidFill>
                  <a:srgbClr val="F79037"/>
                </a:solidFill>
                <a:effectLst/>
                <a:ea typeface="Times New Roman" panose="02020603050405020304" pitchFamily="18" charset="0"/>
              </a:rPr>
              <a:t>Ustawa o świadczeniu usług dotyczących </a:t>
            </a:r>
            <a:r>
              <a:rPr lang="pl-PL" b="1" dirty="0" err="1">
                <a:solidFill>
                  <a:srgbClr val="F79037"/>
                </a:solidFill>
                <a:effectLst/>
                <a:ea typeface="Times New Roman" panose="02020603050405020304" pitchFamily="18" charset="0"/>
              </a:rPr>
              <a:t>tokenów</a:t>
            </a:r>
            <a:r>
              <a:rPr lang="pl-PL" b="1" dirty="0">
                <a:solidFill>
                  <a:srgbClr val="F79037"/>
                </a:solidFill>
                <a:effectLst/>
                <a:ea typeface="Times New Roman" panose="02020603050405020304" pitchFamily="18" charset="0"/>
              </a:rPr>
              <a:t> w Liechtensteinie</a:t>
            </a:r>
          </a:p>
          <a:p>
            <a:pPr algn="just"/>
            <a:endParaRPr lang="pl-PL" b="1" dirty="0">
              <a:solidFill>
                <a:srgbClr val="F79037"/>
              </a:solidFill>
              <a:effectLst/>
              <a:ea typeface="Times New Roman" panose="02020603050405020304" pitchFamily="18" charset="0"/>
            </a:endParaRPr>
          </a:p>
          <a:p>
            <a:pPr algn="just"/>
            <a:r>
              <a:rPr lang="pl-PL" dirty="0">
                <a:effectLst/>
                <a:ea typeface="Times New Roman" panose="02020603050405020304" pitchFamily="18" charset="0"/>
              </a:rPr>
              <a:t>W styczniu 2020 r. w Liechtensteinie weszły w życie nowe przepisy dotyczące </a:t>
            </a:r>
            <a:r>
              <a:rPr lang="pl-PL" dirty="0" err="1">
                <a:effectLst/>
                <a:ea typeface="Times New Roman" panose="02020603050405020304" pitchFamily="18" charset="0"/>
              </a:rPr>
              <a:t>blockchain</a:t>
            </a:r>
            <a:r>
              <a:rPr lang="pl-PL" dirty="0">
                <a:effectLst/>
                <a:ea typeface="Times New Roman" panose="02020603050405020304" pitchFamily="18" charset="0"/>
              </a:rPr>
              <a:t>. W oparciu o te prawa firmy i przedsiębiorcy mogą w prosty sposób </a:t>
            </a:r>
            <a:r>
              <a:rPr lang="pl-PL" dirty="0" err="1">
                <a:effectLst/>
                <a:ea typeface="Times New Roman" panose="02020603050405020304" pitchFamily="18" charset="0"/>
              </a:rPr>
              <a:t>tokenizować</a:t>
            </a:r>
            <a:r>
              <a:rPr lang="pl-PL" dirty="0">
                <a:effectLst/>
                <a:ea typeface="Times New Roman" panose="02020603050405020304" pitchFamily="18" charset="0"/>
              </a:rPr>
              <a:t> dowolne prawa, a tym samym również aktywa. Złożone obejścia lub daleko idące interpretacje paragrafów sprzed dekady nie są już potrzebne. Ustawa daje pewność prawną i prowadzi do nieuchronnego powstania gospodarki </a:t>
            </a:r>
            <a:r>
              <a:rPr lang="pl-PL" dirty="0" err="1">
                <a:effectLst/>
                <a:ea typeface="Times New Roman" panose="02020603050405020304" pitchFamily="18" charset="0"/>
              </a:rPr>
              <a:t>tokenowej</a:t>
            </a:r>
            <a:r>
              <a:rPr lang="pl-PL" dirty="0">
                <a:effectLst/>
                <a:ea typeface="Times New Roman" panose="02020603050405020304" pitchFamily="18" charset="0"/>
              </a:rPr>
              <a:t>. W Liechtensteinie pojawią się znormalizowane procesy i zarejestrowani dostawcy usług </a:t>
            </a:r>
            <a:r>
              <a:rPr lang="pl-PL" dirty="0" err="1">
                <a:effectLst/>
                <a:ea typeface="Times New Roman" panose="02020603050405020304" pitchFamily="18" charset="0"/>
              </a:rPr>
              <a:t>tokenizacji</a:t>
            </a:r>
            <a:r>
              <a:rPr lang="pl-PL" dirty="0">
                <a:effectLst/>
                <a:ea typeface="Times New Roman" panose="02020603050405020304" pitchFamily="18" charset="0"/>
              </a:rPr>
              <a:t>. To znacznie skróci czas i koszty potrzebne do procesów </a:t>
            </a:r>
            <a:r>
              <a:rPr lang="pl-PL" dirty="0" err="1">
                <a:effectLst/>
                <a:ea typeface="Times New Roman" panose="02020603050405020304" pitchFamily="18" charset="0"/>
              </a:rPr>
              <a:t>tokenizacji</a:t>
            </a:r>
            <a:r>
              <a:rPr lang="pl-PL" dirty="0">
                <a:effectLst/>
                <a:ea typeface="Times New Roman" panose="02020603050405020304" pitchFamily="18" charset="0"/>
              </a:rPr>
              <a:t>. Co dokładnie zostanie </a:t>
            </a:r>
            <a:r>
              <a:rPr lang="pl-PL" dirty="0" err="1">
                <a:effectLst/>
                <a:ea typeface="Times New Roman" panose="02020603050405020304" pitchFamily="18" charset="0"/>
              </a:rPr>
              <a:t>tokenizowane</a:t>
            </a:r>
            <a:r>
              <a:rPr lang="pl-PL" dirty="0">
                <a:effectLst/>
                <a:ea typeface="Times New Roman" panose="02020603050405020304" pitchFamily="18" charset="0"/>
              </a:rPr>
              <a:t>? Prawie wszystko.</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8</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sz="1800" b="0" dirty="0">
                <a:effectLst/>
                <a:latin typeface="Calibri" panose="020F0502020204030204" pitchFamily="34" charset="0"/>
                <a:ea typeface="Times New Roman" panose="02020603050405020304" pitchFamily="18" charset="0"/>
              </a:rPr>
              <a:t>1.2 Spojrzenie na regulacje poza UE</a:t>
            </a:r>
          </a:p>
        </p:txBody>
      </p:sp>
      <p:sp>
        <p:nvSpPr>
          <p:cNvPr id="14" name="Text Placeholder 17">
            <a:extLst>
              <a:ext uri="{FF2B5EF4-FFF2-40B4-BE49-F238E27FC236}">
                <a16:creationId xmlns:a16="http://schemas.microsoft.com/office/drawing/2014/main" id="{C640252E-F411-1E6B-61D9-4ED59D707609}"/>
              </a:ext>
            </a:extLst>
          </p:cNvPr>
          <p:cNvSpPr txBox="1">
            <a:spLocks/>
          </p:cNvSpPr>
          <p:nvPr/>
        </p:nvSpPr>
        <p:spPr>
          <a:xfrm>
            <a:off x="761772" y="7291497"/>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Rysunek 11: Kamienie milowe ustawy Liechtenstein </a:t>
            </a:r>
            <a:r>
              <a:rPr lang="pl-PL" sz="1100" i="0"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Blockchain</a:t>
            </a: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r>
              <a:rPr lang="pl-PL" sz="1100" i="0"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Act</a:t>
            </a: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która weszła w życie 1 stycznia 2020 r. (Źródło: NÄGELE </a:t>
            </a:r>
            <a:r>
              <a:rPr lang="pl-PL" sz="1100" i="0"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Attorneys</a:t>
            </a: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r>
              <a:rPr lang="pl-PL" sz="1100" i="0"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a:t>
            </a: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Law LLC, 2019)</a:t>
            </a: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8063345"/>
            <a:ext cx="6051578" cy="2144124"/>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dirty="0">
                <a:solidFill>
                  <a:srgbClr val="000000"/>
                </a:solidFill>
                <a:effectLst/>
                <a:latin typeface="Calibri" panose="020F0502020204030204" pitchFamily="34" charset="0"/>
                <a:ea typeface="Times New Roman" panose="02020603050405020304" pitchFamily="18" charset="0"/>
              </a:rPr>
              <a:t>Ustawa Liechtenstein </a:t>
            </a:r>
            <a:r>
              <a:rPr lang="pl-PL" dirty="0" err="1">
                <a:solidFill>
                  <a:srgbClr val="000000"/>
                </a:solidFill>
                <a:effectLst/>
                <a:latin typeface="Calibri" panose="020F0502020204030204" pitchFamily="34" charset="0"/>
                <a:ea typeface="Times New Roman" panose="02020603050405020304" pitchFamily="18" charset="0"/>
              </a:rPr>
              <a:t>Blockchain</a:t>
            </a:r>
            <a:r>
              <a:rPr lang="pl-PL" dirty="0">
                <a:solidFill>
                  <a:srgbClr val="000000"/>
                </a:solidFill>
                <a:effectLst/>
                <a:latin typeface="Calibri" panose="020F0502020204030204" pitchFamily="34" charset="0"/>
                <a:ea typeface="Times New Roman" panose="02020603050405020304" pitchFamily="18" charset="0"/>
              </a:rPr>
              <a:t> </a:t>
            </a:r>
            <a:r>
              <a:rPr lang="pl-PL" dirty="0" err="1">
                <a:solidFill>
                  <a:srgbClr val="000000"/>
                </a:solidFill>
                <a:effectLst/>
                <a:latin typeface="Calibri" panose="020F0502020204030204" pitchFamily="34" charset="0"/>
                <a:ea typeface="Times New Roman" panose="02020603050405020304" pitchFamily="18" charset="0"/>
              </a:rPr>
              <a:t>Act</a:t>
            </a:r>
            <a:r>
              <a:rPr lang="pl-PL" dirty="0">
                <a:solidFill>
                  <a:srgbClr val="000000"/>
                </a:solidFill>
                <a:effectLst/>
                <a:latin typeface="Calibri" panose="020F0502020204030204" pitchFamily="34" charset="0"/>
                <a:ea typeface="Times New Roman" panose="02020603050405020304" pitchFamily="18" charset="0"/>
              </a:rPr>
              <a:t> nosi nazwę „Ustawa o dostawcach usług </a:t>
            </a:r>
            <a:r>
              <a:rPr lang="pl-PL" dirty="0" err="1">
                <a:solidFill>
                  <a:srgbClr val="000000"/>
                </a:solidFill>
                <a:effectLst/>
                <a:latin typeface="Calibri" panose="020F0502020204030204" pitchFamily="34" charset="0"/>
                <a:ea typeface="Times New Roman" panose="02020603050405020304" pitchFamily="18" charset="0"/>
              </a:rPr>
              <a:t>tokenów</a:t>
            </a:r>
            <a:r>
              <a:rPr lang="pl-PL" dirty="0">
                <a:solidFill>
                  <a:srgbClr val="000000"/>
                </a:solidFill>
                <a:effectLst/>
                <a:latin typeface="Calibri" panose="020F0502020204030204" pitchFamily="34" charset="0"/>
                <a:ea typeface="Times New Roman" panose="02020603050405020304" pitchFamily="18" charset="0"/>
              </a:rPr>
              <a:t> i TT” (TVTG), ale w dalszej części tego artykułu będziemy używać poprzedniego wyrażenia. Ponadto nowe prawo używa ogólnego sformułowania „technologia godna zaufania” (TT), które może obejmować systemy </a:t>
            </a:r>
            <a:r>
              <a:rPr lang="pl-PL" dirty="0" err="1">
                <a:solidFill>
                  <a:srgbClr val="000000"/>
                </a:solidFill>
                <a:effectLst/>
                <a:latin typeface="Calibri" panose="020F0502020204030204" pitchFamily="34" charset="0"/>
                <a:ea typeface="Times New Roman" panose="02020603050405020304" pitchFamily="18" charset="0"/>
              </a:rPr>
              <a:t>blockchain</a:t>
            </a:r>
            <a:r>
              <a:rPr lang="pl-PL" dirty="0">
                <a:solidFill>
                  <a:srgbClr val="000000"/>
                </a:solidFill>
                <a:effectLst/>
                <a:latin typeface="Calibri" panose="020F0502020204030204" pitchFamily="34" charset="0"/>
                <a:ea typeface="Times New Roman" panose="02020603050405020304" pitchFamily="18" charset="0"/>
              </a:rPr>
              <a:t> i DLT.</a:t>
            </a:r>
          </a:p>
          <a:p>
            <a:pPr algn="just"/>
            <a:endParaRPr lang="en-US" dirty="0">
              <a:solidFill>
                <a:srgbClr val="000000"/>
              </a:solidFill>
              <a:effectLst/>
              <a:latin typeface="Calibri" panose="020F0502020204030204" pitchFamily="34" charset="0"/>
              <a:ea typeface="Times New Roman" panose="02020603050405020304" pitchFamily="18" charset="0"/>
            </a:endParaRPr>
          </a:p>
          <a:p>
            <a:r>
              <a:rPr lang="pl-PL" dirty="0">
                <a:solidFill>
                  <a:srgbClr val="000000"/>
                </a:solidFill>
                <a:ea typeface="Times New Roman" panose="02020603050405020304" pitchFamily="18" charset="0"/>
              </a:rPr>
              <a:t>stawa Liechtenstein </a:t>
            </a:r>
            <a:r>
              <a:rPr lang="pl-PL" dirty="0" err="1">
                <a:solidFill>
                  <a:srgbClr val="000000"/>
                </a:solidFill>
                <a:ea typeface="Times New Roman" panose="02020603050405020304" pitchFamily="18" charset="0"/>
              </a:rPr>
              <a:t>Blockchain</a:t>
            </a:r>
            <a:r>
              <a:rPr lang="pl-PL" dirty="0">
                <a:solidFill>
                  <a:srgbClr val="000000"/>
                </a:solidFill>
                <a:ea typeface="Times New Roman" panose="02020603050405020304" pitchFamily="18" charset="0"/>
              </a:rPr>
              <a:t> </a:t>
            </a:r>
            <a:r>
              <a:rPr lang="pl-PL" dirty="0" err="1">
                <a:solidFill>
                  <a:srgbClr val="000000"/>
                </a:solidFill>
                <a:ea typeface="Times New Roman" panose="02020603050405020304" pitchFamily="18" charset="0"/>
              </a:rPr>
              <a:t>Act</a:t>
            </a:r>
            <a:r>
              <a:rPr lang="pl-PL" dirty="0">
                <a:solidFill>
                  <a:srgbClr val="000000"/>
                </a:solidFill>
                <a:ea typeface="Times New Roman" panose="02020603050405020304" pitchFamily="18" charset="0"/>
              </a:rPr>
              <a:t> to zbiór nowych zasad i zmian istniejących przepisów, które umożliwiają </a:t>
            </a:r>
            <a:r>
              <a:rPr lang="pl-PL" dirty="0" err="1">
                <a:solidFill>
                  <a:srgbClr val="000000"/>
                </a:solidFill>
                <a:ea typeface="Times New Roman" panose="02020603050405020304" pitchFamily="18" charset="0"/>
              </a:rPr>
              <a:t>tokenizację</a:t>
            </a:r>
            <a:r>
              <a:rPr lang="pl-PL" dirty="0">
                <a:solidFill>
                  <a:srgbClr val="000000"/>
                </a:solidFill>
                <a:ea typeface="Times New Roman" panose="02020603050405020304" pitchFamily="18" charset="0"/>
              </a:rPr>
              <a:t> praw i aktywów. </a:t>
            </a:r>
            <a:r>
              <a:rPr lang="pl-PL" dirty="0" err="1">
                <a:solidFill>
                  <a:srgbClr val="000000"/>
                </a:solidFill>
                <a:ea typeface="Times New Roman" panose="02020603050405020304" pitchFamily="18" charset="0"/>
              </a:rPr>
              <a:t>Tokenizacja</a:t>
            </a:r>
            <a:r>
              <a:rPr lang="pl-PL" dirty="0">
                <a:solidFill>
                  <a:srgbClr val="000000"/>
                </a:solidFill>
                <a:ea typeface="Times New Roman" panose="02020603050405020304" pitchFamily="18" charset="0"/>
              </a:rPr>
              <a:t> oznacza, że od stycznia 2020 r. prawie każde prawo lub składnik aktywów można „zapakować” w </a:t>
            </a:r>
            <a:r>
              <a:rPr lang="pl-PL" dirty="0" err="1">
                <a:solidFill>
                  <a:srgbClr val="000000"/>
                </a:solidFill>
                <a:ea typeface="Times New Roman" panose="02020603050405020304" pitchFamily="18" charset="0"/>
              </a:rPr>
              <a:t>token</a:t>
            </a:r>
            <a:r>
              <a:rPr lang="pl-PL" dirty="0">
                <a:solidFill>
                  <a:srgbClr val="000000"/>
                </a:solidFill>
                <a:ea typeface="Times New Roman" panose="02020603050405020304" pitchFamily="18" charset="0"/>
              </a:rPr>
              <a:t> zgodnie z modelem kontenera </a:t>
            </a:r>
            <a:r>
              <a:rPr lang="pl-PL" dirty="0" err="1">
                <a:solidFill>
                  <a:srgbClr val="000000"/>
                </a:solidFill>
                <a:ea typeface="Times New Roman" panose="02020603050405020304" pitchFamily="18" charset="0"/>
              </a:rPr>
              <a:t>tokenów</a:t>
            </a:r>
            <a:r>
              <a:rPr lang="pl-PL" dirty="0">
                <a:solidFill>
                  <a:srgbClr val="000000"/>
                </a:solidFill>
                <a:ea typeface="Times New Roman" panose="02020603050405020304" pitchFamily="18" charset="0"/>
              </a:rPr>
              <a:t>. W ten sposób Liechtenstein przyznaje, że – napędzany cyfrową transformacją – fizyczny świat, jaki znamy od setek lat, prędzej czy później zostanie rozszerzony o świat cyfrowy. Często sięgamy po dokumenty papierowe w celu uzgodnienia umowy lub w celu sprawdzenia dowodów. Ta umowa następnie „tworzy” prawa dla zaangażowanych stron. Notariusze są odpowiedzialni za drukowanie, odczytywanie i weryfikowanie tożsamości i dokumentów — większość procesów odbywa się na papierze.</a:t>
            </a:r>
            <a:endParaRPr lang="en-US" dirty="0">
              <a:solidFill>
                <a:srgbClr val="000000"/>
              </a:solidFill>
              <a:ea typeface="Times New Roman" panose="02020603050405020304" pitchFamily="18" charset="0"/>
            </a:endParaRPr>
          </a:p>
        </p:txBody>
      </p:sp>
      <p:pic>
        <p:nvPicPr>
          <p:cNvPr id="5" name="Picture 4">
            <a:extLst>
              <a:ext uri="{FF2B5EF4-FFF2-40B4-BE49-F238E27FC236}">
                <a16:creationId xmlns:a16="http://schemas.microsoft.com/office/drawing/2014/main" id="{E6989371-2F68-D83A-3486-96629E663271}"/>
              </a:ext>
            </a:extLst>
          </p:cNvPr>
          <p:cNvPicPr>
            <a:picLocks noChangeAspect="1"/>
          </p:cNvPicPr>
          <p:nvPr/>
        </p:nvPicPr>
        <p:blipFill>
          <a:blip r:embed="rId2"/>
          <a:srcRect/>
          <a:stretch/>
        </p:blipFill>
        <p:spPr>
          <a:xfrm>
            <a:off x="471487" y="4407640"/>
            <a:ext cx="6616700" cy="2717800"/>
          </a:xfrm>
          <a:prstGeom prst="rect">
            <a:avLst/>
          </a:prstGeom>
        </p:spPr>
      </p:pic>
    </p:spTree>
    <p:extLst>
      <p:ext uri="{BB962C8B-B14F-4D97-AF65-F5344CB8AC3E}">
        <p14:creationId xmlns:p14="http://schemas.microsoft.com/office/powerpoint/2010/main" val="1057213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0A7BEF-A785-CCA4-1FAA-84A24021208F}"/>
              </a:ext>
            </a:extLst>
          </p:cNvPr>
          <p:cNvSpPr/>
          <p:nvPr/>
        </p:nvSpPr>
        <p:spPr>
          <a:xfrm flipV="1">
            <a:off x="511317" y="-2"/>
            <a:ext cx="3194309" cy="1014066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3"/>
            <a:ext cx="2693750" cy="9918700"/>
          </a:xfrm>
        </p:spPr>
        <p:txBody>
          <a:bodyPr/>
          <a:lstStyle/>
          <a:p>
            <a:pPr algn="just"/>
            <a:r>
              <a:rPr lang="pl-PL" dirty="0">
                <a:effectLst/>
                <a:ea typeface="Times New Roman" panose="02020603050405020304" pitchFamily="18" charset="0"/>
              </a:rPr>
              <a:t>Ustawa Liechtenstein </a:t>
            </a:r>
            <a:r>
              <a:rPr lang="pl-PL" dirty="0" err="1">
                <a:effectLst/>
                <a:ea typeface="Times New Roman" panose="02020603050405020304" pitchFamily="18" charset="0"/>
              </a:rPr>
              <a:t>Blockchain</a:t>
            </a:r>
            <a:r>
              <a:rPr lang="pl-PL" dirty="0">
                <a:effectLst/>
                <a:ea typeface="Times New Roman" panose="02020603050405020304" pitchFamily="18" charset="0"/>
              </a:rPr>
              <a:t> </a:t>
            </a:r>
            <a:r>
              <a:rPr lang="pl-PL" dirty="0" err="1">
                <a:effectLst/>
                <a:ea typeface="Times New Roman" panose="02020603050405020304" pitchFamily="18" charset="0"/>
              </a:rPr>
              <a:t>Act</a:t>
            </a:r>
            <a:r>
              <a:rPr lang="pl-PL" dirty="0">
                <a:effectLst/>
                <a:ea typeface="Times New Roman" panose="02020603050405020304" pitchFamily="18" charset="0"/>
              </a:rPr>
              <a:t> uznaje teraz, że takie papierowe prawa i aktywa (tak, można je również zapisać na dokumencie PDF i podpisać cyfrowo) mogą i zostaną przeniesione do świata cyfrowego i staną się łatwo zbywalne: w formie </a:t>
            </a:r>
            <a:r>
              <a:rPr lang="pl-PL" dirty="0" err="1">
                <a:effectLst/>
                <a:ea typeface="Times New Roman" panose="02020603050405020304" pitchFamily="18" charset="0"/>
              </a:rPr>
              <a:t>tokenów</a:t>
            </a:r>
            <a:r>
              <a:rPr lang="pl-PL" dirty="0">
                <a:effectLst/>
                <a:ea typeface="Times New Roman" panose="02020603050405020304" pitchFamily="18" charset="0"/>
              </a:rPr>
              <a:t>. Jeśli za kilka lat tysiące praw i aktywów będą reprezentowane przez cyfrowe </a:t>
            </a:r>
            <a:r>
              <a:rPr lang="pl-PL" dirty="0" err="1">
                <a:effectLst/>
                <a:ea typeface="Times New Roman" panose="02020603050405020304" pitchFamily="18" charset="0"/>
              </a:rPr>
              <a:t>tokeny</a:t>
            </a:r>
            <a:r>
              <a:rPr lang="pl-PL" dirty="0">
                <a:effectLst/>
                <a:ea typeface="Times New Roman" panose="02020603050405020304" pitchFamily="18" charset="0"/>
              </a:rPr>
              <a:t>, nagle mamy dwa światy: (1) świat fizyczny, jaki znamy, oraz (2) nowy świat cyfrowy, który obejmuje podzbiór praw i zasobów świata fizycznego. Pytanie praktyczne: kto tak naprawdę jest właścicielem mojego domu? Osoba w księdze wieczystej? Lub osoba posiadająca </a:t>
            </a:r>
            <a:r>
              <a:rPr lang="pl-PL" dirty="0" err="1">
                <a:effectLst/>
                <a:ea typeface="Times New Roman" panose="02020603050405020304" pitchFamily="18" charset="0"/>
              </a:rPr>
              <a:t>token</a:t>
            </a:r>
            <a:r>
              <a:rPr lang="pl-PL" dirty="0">
                <a:effectLst/>
                <a:ea typeface="Times New Roman" panose="02020603050405020304" pitchFamily="18" charset="0"/>
              </a:rPr>
              <a:t>? Co się stanie, jeśli </a:t>
            </a:r>
            <a:r>
              <a:rPr lang="pl-PL" dirty="0" err="1">
                <a:effectLst/>
                <a:ea typeface="Times New Roman" panose="02020603050405020304" pitchFamily="18" charset="0"/>
              </a:rPr>
              <a:t>token</a:t>
            </a:r>
            <a:r>
              <a:rPr lang="pl-PL" dirty="0">
                <a:effectLst/>
                <a:ea typeface="Times New Roman" panose="02020603050405020304" pitchFamily="18" charset="0"/>
              </a:rPr>
              <a:t> zostanie skradziony lub zgubiony? </a:t>
            </a:r>
          </a:p>
          <a:p>
            <a:pPr algn="just"/>
            <a:r>
              <a:rPr lang="en-US" dirty="0">
                <a:effectLst/>
                <a:ea typeface="Times New Roman" panose="02020603050405020304" pitchFamily="18" charset="0"/>
              </a:rPr>
              <a:t> </a:t>
            </a:r>
            <a:endParaRPr lang="en-LB" dirty="0">
              <a:effectLst/>
              <a:ea typeface="Times New Roman" panose="02020603050405020304" pitchFamily="18" charset="0"/>
            </a:endParaRPr>
          </a:p>
          <a:p>
            <a:pPr algn="just"/>
            <a:r>
              <a:rPr lang="pl-PL" dirty="0">
                <a:effectLst/>
                <a:ea typeface="Times New Roman" panose="02020603050405020304" pitchFamily="18" charset="0"/>
              </a:rPr>
              <a:t>Ustawa Liechtenstein </a:t>
            </a:r>
            <a:r>
              <a:rPr lang="pl-PL" dirty="0" err="1">
                <a:effectLst/>
                <a:ea typeface="Times New Roman" panose="02020603050405020304" pitchFamily="18" charset="0"/>
              </a:rPr>
              <a:t>Blockchain</a:t>
            </a:r>
            <a:r>
              <a:rPr lang="pl-PL" dirty="0">
                <a:effectLst/>
                <a:ea typeface="Times New Roman" panose="02020603050405020304" pitchFamily="18" charset="0"/>
              </a:rPr>
              <a:t> uwzględnia również fakt, że świat fizyczny zawsze musi być w doskonałej synchronizacji z cyfrowym światem </a:t>
            </a:r>
            <a:r>
              <a:rPr lang="pl-PL" dirty="0" err="1">
                <a:effectLst/>
                <a:ea typeface="Times New Roman" panose="02020603050405020304" pitchFamily="18" charset="0"/>
              </a:rPr>
              <a:t>tokenów</a:t>
            </a:r>
            <a:r>
              <a:rPr lang="pl-PL" dirty="0">
                <a:effectLst/>
                <a:ea typeface="Times New Roman" panose="02020603050405020304" pitchFamily="18" charset="0"/>
              </a:rPr>
              <a:t>. Jest to bardzo ważne, ponieważ </a:t>
            </a:r>
            <a:r>
              <a:rPr lang="pl-PL" dirty="0" err="1">
                <a:effectLst/>
                <a:ea typeface="Times New Roman" panose="02020603050405020304" pitchFamily="18" charset="0"/>
              </a:rPr>
              <a:t>tokeny</a:t>
            </a:r>
            <a:r>
              <a:rPr lang="pl-PL" dirty="0">
                <a:effectLst/>
                <a:ea typeface="Times New Roman" panose="02020603050405020304" pitchFamily="18" charset="0"/>
              </a:rPr>
              <a:t> mogą zostać np. zgubione lub skradzione. Z tego powodu Liechtenstein zmienił prawo cywilne, co jest naprawdę fascynujące. To, nawiasem mówiąc, jest jednym z powodów, który sprawia, że ustawa Liechtenstein </a:t>
            </a:r>
            <a:r>
              <a:rPr lang="pl-PL" dirty="0" err="1">
                <a:effectLst/>
                <a:ea typeface="Times New Roman" panose="02020603050405020304" pitchFamily="18" charset="0"/>
              </a:rPr>
              <a:t>Blockchain</a:t>
            </a:r>
            <a:r>
              <a:rPr lang="pl-PL" dirty="0">
                <a:effectLst/>
                <a:ea typeface="Times New Roman" panose="02020603050405020304" pitchFamily="18" charset="0"/>
              </a:rPr>
              <a:t> </a:t>
            </a:r>
            <a:r>
              <a:rPr lang="pl-PL" dirty="0" err="1">
                <a:effectLst/>
                <a:ea typeface="Times New Roman" panose="02020603050405020304" pitchFamily="18" charset="0"/>
              </a:rPr>
              <a:t>Act</a:t>
            </a:r>
            <a:r>
              <a:rPr lang="pl-PL" dirty="0">
                <a:effectLst/>
                <a:ea typeface="Times New Roman" panose="02020603050405020304" pitchFamily="18" charset="0"/>
              </a:rPr>
              <a:t> jest naprawdę wyjątkowa i naszym zdaniem najlepsza w swojej klasie.</a:t>
            </a:r>
          </a:p>
          <a:p>
            <a:pPr algn="just"/>
            <a:endParaRPr lang="en-US" b="1" dirty="0">
              <a:solidFill>
                <a:srgbClr val="F79037"/>
              </a:solidFill>
              <a:ea typeface="Times New Roman" panose="02020603050405020304" pitchFamily="18" charset="0"/>
            </a:endParaRPr>
          </a:p>
          <a:p>
            <a:pPr algn="just"/>
            <a:r>
              <a:rPr lang="en-US" b="1" dirty="0">
                <a:solidFill>
                  <a:srgbClr val="F79037"/>
                </a:solidFill>
                <a:effectLst/>
                <a:ea typeface="Times New Roman" panose="02020603050405020304" pitchFamily="18" charset="0"/>
              </a:rPr>
              <a:t>Model </a:t>
            </a:r>
            <a:r>
              <a:rPr lang="en-US" b="1" dirty="0" err="1">
                <a:solidFill>
                  <a:srgbClr val="F79037"/>
                </a:solidFill>
                <a:effectLst/>
                <a:ea typeface="Times New Roman" panose="02020603050405020304" pitchFamily="18" charset="0"/>
              </a:rPr>
              <a:t>kontenera</a:t>
            </a:r>
            <a:r>
              <a:rPr lang="en-US" b="1" dirty="0">
                <a:solidFill>
                  <a:srgbClr val="F79037"/>
                </a:solidFill>
                <a:effectLst/>
                <a:ea typeface="Times New Roman" panose="02020603050405020304" pitchFamily="18" charset="0"/>
              </a:rPr>
              <a:t> </a:t>
            </a:r>
            <a:r>
              <a:rPr lang="en-US" b="1" dirty="0" err="1">
                <a:solidFill>
                  <a:srgbClr val="F79037"/>
                </a:solidFill>
                <a:effectLst/>
                <a:ea typeface="Times New Roman" panose="02020603050405020304" pitchFamily="18" charset="0"/>
              </a:rPr>
              <a:t>tokenów</a:t>
            </a:r>
            <a:endParaRPr lang="en-US" b="1" dirty="0">
              <a:solidFill>
                <a:srgbClr val="F79037"/>
              </a:solidFill>
              <a:effectLst/>
              <a:ea typeface="Times New Roman" panose="02020603050405020304" pitchFamily="18" charset="0"/>
            </a:endParaRPr>
          </a:p>
          <a:p>
            <a:pPr algn="just"/>
            <a:r>
              <a:rPr lang="pl-PL" dirty="0">
                <a:effectLst/>
                <a:ea typeface="Times New Roman" panose="02020603050405020304" pitchFamily="18" charset="0"/>
              </a:rPr>
              <a:t>Jednym z elementów składowych ustawy Liechtenstein </a:t>
            </a:r>
            <a:r>
              <a:rPr lang="pl-PL" dirty="0" err="1">
                <a:effectLst/>
                <a:ea typeface="Times New Roman" panose="02020603050405020304" pitchFamily="18" charset="0"/>
              </a:rPr>
              <a:t>Blockchain</a:t>
            </a:r>
            <a:r>
              <a:rPr lang="pl-PL" dirty="0">
                <a:effectLst/>
                <a:ea typeface="Times New Roman" panose="02020603050405020304" pitchFamily="18" charset="0"/>
              </a:rPr>
              <a:t> </a:t>
            </a:r>
            <a:r>
              <a:rPr lang="pl-PL" dirty="0" err="1">
                <a:effectLst/>
                <a:ea typeface="Times New Roman" panose="02020603050405020304" pitchFamily="18" charset="0"/>
              </a:rPr>
              <a:t>Act</a:t>
            </a:r>
            <a:r>
              <a:rPr lang="pl-PL" dirty="0">
                <a:effectLst/>
                <a:ea typeface="Times New Roman" panose="02020603050405020304" pitchFamily="18" charset="0"/>
              </a:rPr>
              <a:t> jest tak zwany </a:t>
            </a:r>
            <a:r>
              <a:rPr lang="pl-PL" dirty="0" err="1">
                <a:effectLst/>
                <a:ea typeface="Times New Roman" panose="02020603050405020304" pitchFamily="18" charset="0"/>
              </a:rPr>
              <a:t>Token</a:t>
            </a:r>
            <a:r>
              <a:rPr lang="pl-PL" dirty="0">
                <a:effectLst/>
                <a:ea typeface="Times New Roman" panose="02020603050405020304" pitchFamily="18" charset="0"/>
              </a:rPr>
              <a:t> </a:t>
            </a:r>
            <a:r>
              <a:rPr lang="pl-PL" dirty="0" err="1">
                <a:effectLst/>
                <a:ea typeface="Times New Roman" panose="02020603050405020304" pitchFamily="18" charset="0"/>
              </a:rPr>
              <a:t>Container</a:t>
            </a:r>
            <a:r>
              <a:rPr lang="pl-PL" dirty="0">
                <a:effectLst/>
                <a:ea typeface="Times New Roman" panose="02020603050405020304" pitchFamily="18" charset="0"/>
              </a:rPr>
              <a:t> Model (TCM). W tej strukturze </a:t>
            </a:r>
            <a:r>
              <a:rPr lang="pl-PL" dirty="0" err="1">
                <a:effectLst/>
                <a:ea typeface="Times New Roman" panose="02020603050405020304" pitchFamily="18" charset="0"/>
              </a:rPr>
              <a:t>token</a:t>
            </a:r>
            <a:r>
              <a:rPr lang="pl-PL" dirty="0">
                <a:effectLst/>
                <a:ea typeface="Times New Roman" panose="02020603050405020304" pitchFamily="18" charset="0"/>
              </a:rPr>
              <a:t> służy jako pojemnik z możliwością przechowywania wszelkiego rodzaju praw. Pojemnik można „załadować” prawem, które reprezentuje aktywa rzeczywiste, takie jak nieruchomości, akcje, obligacje, złoto, prawa dostępu, pieniądze. Ale pojemnik może być również pusty. Ten ostatni przypadek dotyczy na przykład kodu cyfrowego — najbardziej godnym uwagi przykładem jest </a:t>
            </a:r>
            <a:r>
              <a:rPr lang="pl-PL" dirty="0" err="1">
                <a:effectLst/>
                <a:ea typeface="Times New Roman" panose="02020603050405020304" pitchFamily="18" charset="0"/>
              </a:rPr>
              <a:t>Bitcoin</a:t>
            </a:r>
            <a:r>
              <a:rPr lang="pl-PL" dirty="0">
                <a:effectLst/>
                <a:ea typeface="Times New Roman" panose="02020603050405020304" pitchFamily="18" charset="0"/>
              </a:rPr>
              <a:t>.</a:t>
            </a:r>
          </a:p>
          <a:p>
            <a:pPr algn="just"/>
            <a:endParaRPr lang="en-US" dirty="0">
              <a:ea typeface="Times New Roman" panose="02020603050405020304" pitchFamily="18" charset="0"/>
            </a:endParaRPr>
          </a:p>
          <a:p>
            <a:pPr algn="just"/>
            <a:r>
              <a:rPr lang="pl-PL" dirty="0">
                <a:effectLst/>
                <a:ea typeface="Times New Roman" panose="02020603050405020304" pitchFamily="18" charset="0"/>
              </a:rPr>
              <a:t>Takie podejście polegające na załadowaniu prawa lub aktywa do kontenera (tj. do </a:t>
            </a:r>
            <a:r>
              <a:rPr lang="pl-PL" dirty="0" err="1">
                <a:effectLst/>
                <a:ea typeface="Times New Roman" panose="02020603050405020304" pitchFamily="18" charset="0"/>
              </a:rPr>
              <a:t>tokena</a:t>
            </a:r>
            <a:r>
              <a:rPr lang="pl-PL" dirty="0">
                <a:effectLst/>
                <a:ea typeface="Times New Roman" panose="02020603050405020304" pitchFamily="18" charset="0"/>
              </a:rPr>
              <a:t>) może wydawać się trywialne, ale umożliwia oddzielenie (1) prawa i aktywa po jednej stronie oraz (2) </a:t>
            </a:r>
            <a:r>
              <a:rPr lang="pl-PL" dirty="0" err="1">
                <a:effectLst/>
                <a:ea typeface="Times New Roman" panose="02020603050405020304" pitchFamily="18" charset="0"/>
              </a:rPr>
              <a:t>tokenu</a:t>
            </a:r>
            <a:r>
              <a:rPr lang="pl-PL" dirty="0">
                <a:effectLst/>
                <a:ea typeface="Times New Roman" panose="02020603050405020304" pitchFamily="18" charset="0"/>
              </a:rPr>
              <a:t> technicznie „działającego” po drugiej stronie w systemie opartym na </a:t>
            </a:r>
            <a:r>
              <a:rPr lang="pl-PL" dirty="0" err="1">
                <a:effectLst/>
                <a:ea typeface="Times New Roman" panose="02020603050405020304" pitchFamily="18" charset="0"/>
              </a:rPr>
              <a:t>blockchainie</a:t>
            </a:r>
            <a:r>
              <a:rPr lang="pl-PL" dirty="0">
                <a:effectLst/>
                <a:ea typeface="Times New Roman" panose="02020603050405020304" pitchFamily="18" charset="0"/>
              </a:rPr>
              <a:t>. W ten sposób Liechtenstein rozróżnia (1) prawo i (2) technologię.</a:t>
            </a:r>
          </a:p>
          <a:p>
            <a:pPr algn="just"/>
            <a:endParaRPr lang="en-US" dirty="0">
              <a:effectLst/>
              <a:ea typeface="Times New Roman" panose="02020603050405020304" pitchFamily="18" charset="0"/>
            </a:endParaRPr>
          </a:p>
          <a:p>
            <a:pPr algn="just"/>
            <a:endParaRPr lang="en-LB" dirty="0">
              <a:effectLst/>
              <a:ea typeface="Times New Roman" panose="02020603050405020304" pitchFamily="18" charset="0"/>
            </a:endParaRPr>
          </a:p>
          <a:p>
            <a:pPr algn="just"/>
            <a:r>
              <a:rPr lang="en-US" b="1" dirty="0">
                <a:effectLst/>
                <a:ea typeface="Times New Roman" panose="02020603050405020304" pitchFamily="18" charset="0"/>
              </a:rPr>
              <a:t> </a:t>
            </a:r>
            <a:endParaRPr lang="en-LB" dirty="0">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9</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264472682"/>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2.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3.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Magazine layout</Template>
  <TotalTime>7371</TotalTime>
  <Words>6226</Words>
  <Application>Microsoft Office PowerPoint</Application>
  <PresentationFormat>Niestandardowy</PresentationFormat>
  <Paragraphs>288</Paragraphs>
  <Slides>26</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26</vt:i4>
      </vt:variant>
    </vt:vector>
  </HeadingPairs>
  <TitlesOfParts>
    <vt:vector size="34" baseType="lpstr">
      <vt:lpstr>Arial</vt:lpstr>
      <vt:lpstr>Calibri</vt:lpstr>
      <vt:lpstr>Century Schoolbook</vt:lpstr>
      <vt:lpstr>Montserrat</vt:lpstr>
      <vt:lpstr>Poppins</vt:lpstr>
      <vt:lpstr>Times New Roman</vt:lpstr>
      <vt:lpstr>Wingdings</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Beniamin Zawilla</cp:lastModifiedBy>
  <cp:revision>449</cp:revision>
  <dcterms:created xsi:type="dcterms:W3CDTF">2021-06-15T11:45:52Z</dcterms:created>
  <dcterms:modified xsi:type="dcterms:W3CDTF">2023-02-28T09:48:59Z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