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3"/>
  </p:notesMasterIdLst>
  <p:handoutMasterIdLst>
    <p:handoutMasterId r:id="rId14"/>
  </p:handoutMasterIdLst>
  <p:sldIdLst>
    <p:sldId id="256" r:id="rId5"/>
    <p:sldId id="430" r:id="rId6"/>
    <p:sldId id="431" r:id="rId7"/>
    <p:sldId id="432" r:id="rId8"/>
    <p:sldId id="433" r:id="rId9"/>
    <p:sldId id="434" r:id="rId10"/>
    <p:sldId id="435" r:id="rId11"/>
    <p:sldId id="268" r:id="rId12"/>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1470"/>
    <a:srgbClr val="F79037"/>
    <a:srgbClr val="F9A835"/>
    <a:srgbClr val="8E2F91"/>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776312-B442-48CA-B960-A1913A652145}" v="3" dt="2023-02-22T14:37:06.4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34" autoAdjust="0"/>
    <p:restoredTop sz="96281"/>
  </p:normalViewPr>
  <p:slideViewPr>
    <p:cSldViewPr snapToGrid="0" snapToObjects="1">
      <p:cViewPr varScale="1">
        <p:scale>
          <a:sx n="35" d="100"/>
          <a:sy n="35" d="100"/>
        </p:scale>
        <p:origin x="2480" y="40"/>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2/22/2023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2/22/2023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Rediger hovedteksttyper</a:t>
            </a:r>
          </a:p>
          <a:p>
            <a:pPr lvl="1"/>
            <a:r>
              <a:rPr lang="en-US"/>
              <a:t>Andet niveau</a:t>
            </a:r>
          </a:p>
          <a:p>
            <a:pPr lvl="2"/>
            <a:r>
              <a:rPr lang="en-US"/>
              <a:t>Tredje niveau</a:t>
            </a:r>
          </a:p>
          <a:p>
            <a:pPr lvl="3"/>
            <a:r>
              <a:rPr lang="en-US"/>
              <a:t>Fjerde niveau</a:t>
            </a:r>
          </a:p>
          <a:p>
            <a:pPr lvl="4"/>
            <a:r>
              <a:rPr lang="en-US"/>
              <a:t>Femte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EB0D1-917C-86CE-337A-8D1CF04AE5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grpSp>
        <p:nvGrpSpPr>
          <p:cNvPr id="6" name="Group 5">
            <a:extLst>
              <a:ext uri="{FF2B5EF4-FFF2-40B4-BE49-F238E27FC236}">
                <a16:creationId xmlns:a16="http://schemas.microsoft.com/office/drawing/2014/main" id="{FCFF87EE-1C04-692C-ECEB-D661AE5AF7A6}"/>
              </a:ext>
            </a:extLst>
          </p:cNvPr>
          <p:cNvGrpSpPr/>
          <p:nvPr userDrawn="1"/>
        </p:nvGrpSpPr>
        <p:grpSpPr>
          <a:xfrm>
            <a:off x="3960856" y="8668782"/>
            <a:ext cx="3060031" cy="338554"/>
            <a:chOff x="3960856" y="8668782"/>
            <a:chExt cx="3060031" cy="338554"/>
          </a:xfrm>
        </p:grpSpPr>
        <p:pic>
          <p:nvPicPr>
            <p:cNvPr id="7" name="Picture 6">
              <a:extLst>
                <a:ext uri="{FF2B5EF4-FFF2-40B4-BE49-F238E27FC236}">
                  <a16:creationId xmlns:a16="http://schemas.microsoft.com/office/drawing/2014/main" id="{25D1D2AA-8010-FAC0-AFE3-1AE7DD87D6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DD4B5823-06D3-EB31-45E0-3AA4E3C4A47D}"/>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2" name="Picture 1">
            <a:extLst>
              <a:ext uri="{FF2B5EF4-FFF2-40B4-BE49-F238E27FC236}">
                <a16:creationId xmlns:a16="http://schemas.microsoft.com/office/drawing/2014/main" id="{9C263C9F-6B70-688D-5FFF-CE7D04C44B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11A72E82-F877-2850-1549-3B49FBCC79BC}"/>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 name="Rectangle 3">
            <a:extLst>
              <a:ext uri="{FF2B5EF4-FFF2-40B4-BE49-F238E27FC236}">
                <a16:creationId xmlns:a16="http://schemas.microsoft.com/office/drawing/2014/main" id="{CB03A915-3E8E-C23C-0C78-5429E26769B5}"/>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D7E9FE-F96D-EB35-9174-27B52BB83304}"/>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Rectangle 3">
            <a:extLst>
              <a:ext uri="{FF2B5EF4-FFF2-40B4-BE49-F238E27FC236}">
                <a16:creationId xmlns:a16="http://schemas.microsoft.com/office/drawing/2014/main" id="{92936656-B94A-6CA5-D40D-1C8DF39D301F}"/>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3CB8F7E-F0A6-34A1-27E8-8E42B441BC87}"/>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hyperlink" Target="https://cryptozombies.io/en/course/" TargetMode="External"/><Relationship Id="rId1" Type="http://schemas.openxmlformats.org/officeDocument/2006/relationships/slideLayout" Target="../slideLayouts/slideLayout1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s://docs.google.com/forms/d/e/1FAIpQLScfoT1i8iEmW_r88gv3AcnWoICV1GZHfCokC6lMFgXgh1BQhg/viewform" TargetMode="External"/><Relationship Id="rId7" Type="http://schemas.openxmlformats.org/officeDocument/2006/relationships/image" Target="../media/image12.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6.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Af</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4720070" cy="1224685"/>
          </a:xfrm>
        </p:spPr>
        <p:txBody>
          <a:bodyPr/>
          <a:lstStyle/>
          <a:p>
            <a:r>
              <a:rPr lang="en-US" dirty="0"/>
              <a:t>Master Curriculum </a:t>
            </a:r>
            <a:r>
              <a:rPr lang="en-US" b="0" dirty="0"/>
              <a:t>Blockchain Technology &amp; Cryptocurrencies </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t>www.generationblockchain.eu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MODUL 5</a:t>
            </a:r>
          </a:p>
          <a:p>
            <a:pPr>
              <a:spcBef>
                <a:spcPts val="0"/>
              </a:spcBef>
            </a:pPr>
            <a:r>
              <a:rPr lang="en-US"/>
              <a:t>Grundlæggende principper for </a:t>
            </a:r>
          </a:p>
          <a:p>
            <a:pPr>
              <a:spcBef>
                <a:spcPts val="0"/>
              </a:spcBef>
            </a:pPr>
            <a:r>
              <a:rPr lang="en-US"/>
              <a:t>Kodning og programmering</a:t>
            </a:r>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a:t>
            </a:fld>
            <a:endParaRPr lang="en-US" dirty="0"/>
          </a:p>
        </p:txBody>
      </p:sp>
      <p:grpSp>
        <p:nvGrpSpPr>
          <p:cNvPr id="5" name="Group 4">
            <a:extLst>
              <a:ext uri="{FF2B5EF4-FFF2-40B4-BE49-F238E27FC236}">
                <a16:creationId xmlns:a16="http://schemas.microsoft.com/office/drawing/2014/main" id="{FB3B9498-C2E0-B21E-8C3C-3AE09C5507DF}"/>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A04E6B89-6521-03FE-FD35-0B35B095EB2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22481928-3C80-9E0A-6E29-7A6C9FE87539}"/>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Finansieret af Den Europæiske Union. Synspunkter og udtalelser er dog udelukkende forfatterens/forfatternes og afspejler ikke nødvendigvis Den Europæiske Unions eller det nationale agenturs synspunkter og holdninger. Hverken Den Europæiske Union eller det nationale kontor kan holdes ansvarlig for dem.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1500128183"/>
      </p:ext>
    </p:extLst>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en-US"/>
              <a:t>Introduktion til kodning af smarte kontrakter</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dirty="0"/>
              <a:t>Vurdering af læring for modul 5</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550172"/>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113</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5210629" y="4789655"/>
            <a:ext cx="1279817"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114</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4905829" y="5266576"/>
            <a:ext cx="1584617"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a:t>indhold modul 5</a:t>
            </a:r>
          </a:p>
        </p:txBody>
      </p:sp>
    </p:spTree>
    <p:extLst>
      <p:ext uri="{BB962C8B-B14F-4D97-AF65-F5344CB8AC3E}">
        <p14:creationId xmlns:p14="http://schemas.microsoft.com/office/powerpoint/2010/main" val="3863429193"/>
      </p:ext>
    </p:extLst>
  </p:cSld>
  <p:clrMapOvr>
    <a:masterClrMapping/>
  </p:clrMapOvr>
</p:sld>
</file>

<file path=ppt/slides/slide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pPr>
              <a:spcBef>
                <a:spcPts val="0"/>
              </a:spcBef>
            </a:pPr>
            <a:r>
              <a:rPr lang="en-US" dirty="0"/>
              <a:t>01| MODUL 5 </a:t>
            </a:r>
            <a:r>
              <a:rPr lang="en-US"/>
              <a:t>Grundlæggende principper for </a:t>
            </a:r>
          </a:p>
          <a:p>
            <a:pPr>
              <a:spcBef>
                <a:spcPts val="0"/>
              </a:spcBef>
            </a:pPr>
            <a:r>
              <a:rPr lang="en-US"/>
              <a:t>Kodning og programmering</a:t>
            </a:r>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507069"/>
          </a:xfrm>
        </p:spPr>
        <p:txBody>
          <a:bodyPr/>
          <a:lstStyle/>
          <a:p>
            <a:r>
              <a:rPr lang="en-US" dirty="0"/>
              <a:t>Efter det første modul skal du være i stand til at:</a:t>
            </a:r>
          </a:p>
          <a:p>
            <a:r>
              <a:rPr lang="en-US" dirty="0"/>
              <a:t> </a:t>
            </a:r>
          </a:p>
          <a:p>
            <a:pPr marL="342900" lvl="0" indent="-342900" algn="l" rtl="0">
              <a:buClr>
                <a:srgbClr val="DD1470"/>
              </a:buClr>
              <a:buSzPct val="120000"/>
              <a:buFont typeface="Wingdings" pitchFamily="2" charset="2"/>
              <a:buChar char="§"/>
            </a:pPr>
            <a:r>
              <a:rPr lang="en-US"/>
              <a:t>Lær at programmere et spil på Ethereum.</a:t>
            </a:r>
          </a:p>
          <a:p>
            <a:pPr marL="342900" lvl="0" indent="-342900" algn="l" rtl="0">
              <a:buClr>
                <a:srgbClr val="DD1470"/>
              </a:buClr>
              <a:buSzPct val="120000"/>
              <a:buFont typeface="Wingdings" pitchFamily="2" charset="2"/>
              <a:buChar char="§"/>
            </a:pPr>
            <a:r>
              <a:rPr lang="en-US"/>
              <a:t>Lær og brug de grundlæggende soliditetsbegreber.</a:t>
            </a:r>
          </a:p>
          <a:p>
            <a:pPr marL="342900" lvl="0" indent="-342900" algn="l" rtl="0">
              <a:buClr>
                <a:srgbClr val="DD1470"/>
              </a:buClr>
              <a:buSzPct val="120000"/>
              <a:buFont typeface="Wingdings" pitchFamily="2" charset="2"/>
              <a:buChar char="§"/>
            </a:pPr>
            <a:r>
              <a:rPr lang="en-US"/>
              <a:t>Forstå og implementere ERC721 og krypto-samlerobjekter.</a:t>
            </a:r>
          </a:p>
          <a:p>
            <a:pPr marL="342900" lvl="0" indent="-342900" algn="l" rtl="0">
              <a:buClr>
                <a:srgbClr val="DD1470"/>
              </a:buClr>
              <a:buSzPct val="120000"/>
              <a:buFont typeface="Wingdings" pitchFamily="2" charset="2"/>
              <a:buChar char="§"/>
            </a:pPr>
            <a:r>
              <a:rPr lang="en-US"/>
              <a:t>Forstå og være i stand til at programmere app front ends og web3.js.</a:t>
            </a:r>
          </a:p>
          <a:p>
            <a:pPr marL="342900" lvl="0" indent="-342900" algn="l" rtl="0">
              <a:buClr>
                <a:srgbClr val="DD1470"/>
              </a:buClr>
              <a:buSzPct val="120000"/>
              <a:buFont typeface="Wingdings" pitchFamily="2" charset="2"/>
              <a:buChar char="§"/>
            </a:pPr>
            <a:r>
              <a:rPr lang="en-US"/>
              <a:t>Forstå, hvordan dataindlæsning og beregninger fungerer teoretisk og i praksis.</a:t>
            </a:r>
          </a:p>
          <a:p>
            <a:pPr marL="342900" lvl="0" indent="-342900" algn="l" rtl="0">
              <a:buClr>
                <a:srgbClr val="DD1470"/>
              </a:buClr>
              <a:buSzPct val="120000"/>
              <a:buFont typeface="Wingdings" pitchFamily="2" charset="2"/>
              <a:buChar char="§"/>
            </a:pPr>
            <a:r>
              <a:rPr lang="en-US"/>
              <a:t>Lær, hvordan du implementerer dApps med Truffle.</a:t>
            </a:r>
          </a:p>
          <a:p>
            <a:pPr marL="342900" lvl="0" indent="-342900" algn="l" rtl="0">
              <a:buClr>
                <a:srgbClr val="DD1470"/>
              </a:buClr>
              <a:buSzPct val="120000"/>
              <a:buFont typeface="Wingdings" pitchFamily="2" charset="2"/>
              <a:buChar char="§"/>
            </a:pPr>
            <a:r>
              <a:rPr lang="en-US"/>
              <a:t>Lær, hvordan du opbygger en Oracle.</a:t>
            </a:r>
          </a:p>
          <a:p>
            <a:pPr marL="342900" lvl="0" indent="-342900" algn="l" rtl="0">
              <a:buClr>
                <a:srgbClr val="DD1470"/>
              </a:buClr>
              <a:buSzPct val="120000"/>
              <a:buFont typeface="Wingdings" pitchFamily="2" charset="2"/>
              <a:buChar char="§"/>
            </a:pPr>
            <a:r>
              <a:rPr lang="en-US"/>
              <a:t>Test af smarte kontrakter med Truffle (f.eks. ved hjælp af Chai til at skrive mere udtryksfulde assertions, test mod Loom).</a:t>
            </a:r>
          </a:p>
          <a:p>
            <a:pPr marL="342900" lvl="0" indent="-342900" algn="l" rtl="0">
              <a:buClr>
                <a:srgbClr val="DD1470"/>
              </a:buClr>
              <a:buSzPct val="120000"/>
              <a:buFont typeface="Wingdings" pitchFamily="2" charset="2"/>
              <a:buChar char="§"/>
            </a:pPr>
            <a:r>
              <a:rPr lang="en-US"/>
              <a:t>Lær, hvordan du implementerer på TRON, en af de hurtigst voksende offentlige blockchains.</a:t>
            </a:r>
          </a:p>
          <a:p>
            <a:pPr marL="342900" lvl="0" indent="-342900" algn="l" rtl="0">
              <a:buClr>
                <a:srgbClr val="DD1470"/>
              </a:buClr>
              <a:buSzPct val="120000"/>
              <a:buFont typeface="Wingdings" pitchFamily="2" charset="2"/>
              <a:buChar char="§"/>
            </a:pPr>
            <a:r>
              <a:rPr lang="en-US"/>
              <a:t>Forstå det grundlæggende i zkSync.</a:t>
            </a:r>
          </a:p>
          <a:p>
            <a:pPr marL="342900" lvl="0" indent="-342900" algn="l" rtl="0">
              <a:lnSpc>
                <a:spcPct val="150000"/>
              </a:lnSpc>
              <a:buClr>
                <a:srgbClr val="DD1470"/>
              </a:buClr>
              <a:buSzPct val="120000"/>
              <a:buFont typeface="Wingdings" pitchFamily="2" charset="2"/>
              <a:buChar char="§"/>
            </a:pPr>
            <a:endParaRPr lang="en-LB">
              <a:effectLst/>
              <a:latin typeface="Times New Roman" panose="02020603050405020304" pitchFamily="18" charset="0"/>
              <a:ea typeface="Times New Roman" panose="02020603050405020304" pitchFamily="18" charset="0"/>
            </a:endParaRPr>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r>
              <a:rPr lang="en-US">
                <a:solidFill>
                  <a:srgbClr val="000000"/>
                </a:solidFill>
                <a:effectLst/>
                <a:ea typeface="Times New Roman" panose="02020603050405020304" pitchFamily="18" charset="0"/>
              </a:rPr>
              <a:t>I dette modul vil du blive introduceret til programmeringssproget Solidity og til konceptet om at opbygge smarte kontrakter og decentrale apps.</a:t>
            </a:r>
            <a:endParaRPr lang="en-LB">
              <a:effectLst/>
              <a:ea typeface="Times New Roman" panose="02020603050405020304" pitchFamily="18" charset="0"/>
            </a:endParaRP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r="-85"/>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Oversigt over kapitler</a:t>
            </a:r>
            <a:endParaRPr lang="en-LB" sz="180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Læringsmål</a:t>
            </a: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5" name="Group 4">
            <a:extLst>
              <a:ext uri="{FF2B5EF4-FFF2-40B4-BE49-F238E27FC236}">
                <a16:creationId xmlns:a16="http://schemas.microsoft.com/office/drawing/2014/main" id="{20EE5072-6761-975F-54AF-9628C233F741}"/>
              </a:ext>
            </a:extLst>
          </p:cNvPr>
          <p:cNvGrpSpPr/>
          <p:nvPr/>
        </p:nvGrpSpPr>
        <p:grpSpPr>
          <a:xfrm flipH="1">
            <a:off x="-172078" y="9078092"/>
            <a:ext cx="1380420" cy="1309652"/>
            <a:chOff x="6346354" y="435340"/>
            <a:chExt cx="1380420" cy="1309652"/>
          </a:xfrm>
        </p:grpSpPr>
        <p:sp>
          <p:nvSpPr>
            <p:cNvPr id="6" name="Freeform 5">
              <a:extLst>
                <a:ext uri="{FF2B5EF4-FFF2-40B4-BE49-F238E27FC236}">
                  <a16:creationId xmlns:a16="http://schemas.microsoft.com/office/drawing/2014/main" id="{E0DE8D63-A89C-1015-8377-CD5888624649}"/>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66C87853-A794-F688-351B-9639E38A6F31}"/>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5D90BE-7F4A-61FD-DA95-CDC28E5C4CFA}"/>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B237210-8E31-4DCB-13A5-CE96550C3F4E}"/>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78B98C-5191-E781-458A-98DD5B2822C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E9743-D0B6-915F-5345-07A848D0C8F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4236031930"/>
      </p:ext>
    </p:extLst>
  </p:cSld>
  <p:clrMapOvr>
    <a:masterClrMapping/>
  </p:clrMapOvr>
</p:sld>
</file>

<file path=ppt/slides/slide5.xml><?xml version="1.0" encoding="utf-8"?>
<p:sld xmlns:a16="http://schemas.microsoft.com/office/drawing/2014/main" xmlns:ahyp="http://schemas.microsoft.com/office/drawing/2018/hyperlinkcolor"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96E73FB-EAA3-1C72-7110-2E084D55CF1B}"/>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6" name="Text Placeholder 17">
            <a:extLst>
              <a:ext uri="{FF2B5EF4-FFF2-40B4-BE49-F238E27FC236}">
                <a16:creationId xmlns:a16="http://schemas.microsoft.com/office/drawing/2014/main" id="{27C29596-3285-C552-D750-C3970372A13D}"/>
              </a:ext>
            </a:extLst>
          </p:cNvPr>
          <p:cNvSpPr>
            <a:spLocks noGrp="1"/>
          </p:cNvSpPr>
          <p:nvPr/>
        </p:nvSpPr>
        <p:spPr>
          <a:xfrm>
            <a:off x="978370" y="5611529"/>
            <a:ext cx="6143488" cy="367418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effectLst/>
                <a:ea typeface="Times New Roman" panose="02020603050405020304" pitchFamily="18" charset="0"/>
              </a:rPr>
              <a:t>Under "Solidity: I afsnittet "Begynder til mellemliggende smarte kontrakter" vil du lære: </a:t>
            </a:r>
          </a:p>
          <a:p>
            <a:endParaRPr lang="en-LB">
              <a:effectLst/>
              <a:ea typeface="Times New Roman" panose="02020603050405020304" pitchFamily="18" charset="0"/>
            </a:endParaRPr>
          </a:p>
          <a:p>
            <a:pPr marL="342900" lvl="0" indent="-342900">
              <a:buClr>
                <a:srgbClr val="F79037"/>
              </a:buClr>
              <a:buSzPct val="120000"/>
              <a:buFont typeface="Wingdings" pitchFamily="2" charset="2"/>
              <a:buChar char="§"/>
            </a:pPr>
            <a:r>
              <a:rPr lang="en-US">
                <a:effectLst/>
                <a:ea typeface="Times New Roman" panose="02020603050405020304" pitchFamily="18" charset="0"/>
              </a:rPr>
              <a:t>Sådan bygger du et spil på Ethereum</a:t>
            </a:r>
            <a:endParaRPr lang="en-LB">
              <a:effectLst/>
              <a:ea typeface="Times New Roman" panose="02020603050405020304" pitchFamily="18" charset="0"/>
            </a:endParaRPr>
          </a:p>
          <a:p>
            <a:pPr marL="342900" lvl="0" indent="-342900">
              <a:buClr>
                <a:srgbClr val="F79037"/>
              </a:buClr>
              <a:buSzPct val="120000"/>
              <a:buFont typeface="Wingdings" pitchFamily="2" charset="2"/>
              <a:buChar char="§"/>
            </a:pPr>
            <a:r>
              <a:rPr lang="en-US">
                <a:effectLst/>
                <a:ea typeface="Times New Roman" panose="02020603050405020304" pitchFamily="18" charset="0"/>
              </a:rPr>
              <a:t>Grundlæggende soliditetsbegreber</a:t>
            </a:r>
            <a:endParaRPr lang="en-LB">
              <a:effectLst/>
              <a:ea typeface="Times New Roman" panose="02020603050405020304" pitchFamily="18" charset="0"/>
            </a:endParaRPr>
          </a:p>
          <a:p>
            <a:pPr marL="342900" lvl="0" indent="-342900">
              <a:buClr>
                <a:srgbClr val="F79037"/>
              </a:buClr>
              <a:buSzPct val="120000"/>
              <a:buFont typeface="Wingdings" pitchFamily="2" charset="2"/>
              <a:buChar char="§"/>
            </a:pPr>
            <a:r>
              <a:rPr lang="en-US">
                <a:effectLst/>
                <a:ea typeface="Times New Roman" panose="02020603050405020304" pitchFamily="18" charset="0"/>
              </a:rPr>
              <a:t>ERC721 og krypto-samlerobjekter</a:t>
            </a:r>
            <a:endParaRPr lang="en-LB">
              <a:effectLst/>
              <a:ea typeface="Times New Roman" panose="02020603050405020304" pitchFamily="18" charset="0"/>
            </a:endParaRPr>
          </a:p>
          <a:p>
            <a:pPr marL="342900" lvl="0" indent="-342900">
              <a:buClr>
                <a:srgbClr val="F79037"/>
              </a:buClr>
              <a:buSzPct val="120000"/>
              <a:buFont typeface="Wingdings" pitchFamily="2" charset="2"/>
              <a:buChar char="§"/>
            </a:pPr>
            <a:r>
              <a:rPr lang="en-US">
                <a:effectLst/>
                <a:ea typeface="Times New Roman" panose="02020603050405020304" pitchFamily="18" charset="0"/>
              </a:rPr>
              <a:t>App front ends og web3.js</a:t>
            </a:r>
            <a:endParaRPr lang="en-LB">
              <a:effectLst/>
              <a:ea typeface="Times New Roman" panose="02020603050405020304" pitchFamily="18" charset="0"/>
            </a:endParaRPr>
          </a:p>
          <a:p>
            <a:pPr marL="228600"/>
            <a:r>
              <a:rPr lang="en-US">
                <a:effectLst/>
                <a:ea typeface="Times New Roman" panose="02020603050405020304" pitchFamily="18" charset="0"/>
              </a:rPr>
              <a:t> </a:t>
            </a:r>
            <a:endParaRPr lang="en-LB">
              <a:effectLst/>
              <a:ea typeface="Times New Roman" panose="02020603050405020304" pitchFamily="18" charset="0"/>
            </a:endParaRPr>
          </a:p>
          <a:p>
            <a:r>
              <a:rPr lang="en-US">
                <a:effectLst/>
                <a:ea typeface="Times New Roman" panose="02020603050405020304" pitchFamily="18" charset="0"/>
              </a:rPr>
              <a:t>Under "Chainlink: Decentrale Orakel", vil du lære: </a:t>
            </a:r>
          </a:p>
          <a:p>
            <a:endParaRPr lang="en-LB">
              <a:effectLst/>
              <a:ea typeface="Times New Roman" panose="02020603050405020304" pitchFamily="18" charset="0"/>
            </a:endParaRPr>
          </a:p>
          <a:p>
            <a:pPr marL="342900" indent="-342900">
              <a:buClr>
                <a:srgbClr val="F79037"/>
              </a:buClr>
              <a:buSzPct val="120000"/>
              <a:buFont typeface="Wingdings" pitchFamily="2" charset="2"/>
              <a:buChar char="§"/>
            </a:pPr>
            <a:r>
              <a:rPr lang="en-US"/>
              <a:t>Sådan fungerer datafeeds og beregninger</a:t>
            </a:r>
            <a:endParaRPr lang="en-LB"/>
          </a:p>
          <a:p>
            <a:r>
              <a:rPr lang="en-US">
                <a:effectLst/>
                <a:ea typeface="Times New Roman" panose="02020603050405020304" pitchFamily="18" charset="0"/>
              </a:rPr>
              <a:t> </a:t>
            </a:r>
            <a:endParaRPr lang="en-LB">
              <a:effectLst/>
              <a:ea typeface="Times New Roman" panose="02020603050405020304" pitchFamily="18" charset="0"/>
            </a:endParaRPr>
          </a:p>
          <a:p>
            <a:r>
              <a:rPr lang="en-US">
                <a:effectLst/>
                <a:ea typeface="Times New Roman" panose="02020603050405020304" pitchFamily="18" charset="0"/>
              </a:rPr>
              <a:t>Under konferencen "Advanced Solidity: Du vil lære følgende: "Få dybdegående viden": </a:t>
            </a:r>
          </a:p>
          <a:p>
            <a:endParaRPr lang="en-LB">
              <a:effectLst/>
              <a:ea typeface="Times New Roman" panose="02020603050405020304" pitchFamily="18" charset="0"/>
            </a:endParaRPr>
          </a:p>
          <a:p>
            <a:pPr marL="342900" lvl="0" indent="-342900">
              <a:buClr>
                <a:srgbClr val="F79037"/>
              </a:buClr>
              <a:buSzPct val="120000"/>
              <a:buFont typeface="Wingdings" pitchFamily="2" charset="2"/>
              <a:buChar char="§"/>
            </a:pPr>
            <a:r>
              <a:rPr lang="en-US"/>
              <a:t>Udrulning af dApps med Truffle </a:t>
            </a:r>
            <a:endParaRPr lang="en-LB"/>
          </a:p>
          <a:p>
            <a:pPr marL="342900" lvl="0" indent="-342900">
              <a:buClr>
                <a:srgbClr val="F79037"/>
              </a:buClr>
              <a:buSzPct val="120000"/>
              <a:buFont typeface="Wingdings" pitchFamily="2" charset="2"/>
              <a:buChar char="§"/>
            </a:pPr>
            <a:r>
              <a:rPr lang="en-US"/>
              <a:t>Hvordan man opbygger en Oracle</a:t>
            </a:r>
            <a:endParaRPr lang="en-LB"/>
          </a:p>
          <a:p>
            <a:pPr marL="342900" lvl="0" indent="-342900">
              <a:spcAft>
                <a:spcPts val="600"/>
              </a:spcAft>
              <a:buClr>
                <a:srgbClr val="F79037"/>
              </a:buClr>
              <a:buSzPct val="120000"/>
              <a:buFont typeface="Wingdings" pitchFamily="2" charset="2"/>
              <a:buChar char="§"/>
            </a:pPr>
            <a:r>
              <a:rPr lang="en-US"/>
              <a:t>Test af smarte kontrakter med Truffle (f.eks. ved hjælp af Chai til at skrive mere udtryksfulde assertions, test mod Loom)</a:t>
            </a:r>
          </a:p>
          <a:p>
            <a:r>
              <a:rPr lang="en-US">
                <a:effectLst/>
                <a:ea typeface="Times New Roman" panose="02020603050405020304" pitchFamily="18" charset="0"/>
              </a:rPr>
              <a:t>Under konferencen "Beyond Ethereum: Udforsk Blockchain-økosystemet", vil du lære: </a:t>
            </a:r>
          </a:p>
          <a:p>
            <a:endParaRPr lang="en-LB">
              <a:effectLst/>
              <a:ea typeface="Times New Roman" panose="02020603050405020304" pitchFamily="18" charset="0"/>
            </a:endParaRPr>
          </a:p>
          <a:p>
            <a:pPr marL="342900" indent="-342900">
              <a:buClr>
                <a:srgbClr val="F79037"/>
              </a:buClr>
              <a:buSzPct val="120000"/>
              <a:buFont typeface="Wingdings" pitchFamily="2" charset="2"/>
              <a:buChar char="§"/>
            </a:pPr>
            <a:r>
              <a:rPr lang="en-US"/>
              <a:t>Det grundlæggende i zkSync</a:t>
            </a:r>
            <a:endParaRPr lang="en-LB"/>
          </a:p>
          <a:p>
            <a:r>
              <a:rPr lang="en-US">
                <a:effectLst/>
                <a:ea typeface="Times New Roman" panose="02020603050405020304" pitchFamily="18" charset="0"/>
              </a:rPr>
              <a:t> </a:t>
            </a:r>
            <a:endParaRPr lang="en-LB"/>
          </a:p>
          <a:p>
            <a:r>
              <a:rPr lang="en-US">
                <a:effectLst/>
                <a:ea typeface="Times New Roman" panose="02020603050405020304" pitchFamily="18" charset="0"/>
              </a:rPr>
              <a:t>I afsnittet "Tron: Decentralize te Web" vil du lære: </a:t>
            </a:r>
          </a:p>
          <a:p>
            <a:endParaRPr lang="en-LB">
              <a:effectLst/>
              <a:ea typeface="Times New Roman" panose="02020603050405020304" pitchFamily="18" charset="0"/>
            </a:endParaRPr>
          </a:p>
          <a:p>
            <a:pPr marL="342900" lvl="0" indent="-342900">
              <a:buClr>
                <a:srgbClr val="F79037"/>
              </a:buClr>
              <a:buSzPct val="120000"/>
              <a:buFont typeface="Wingdings" pitchFamily="2" charset="2"/>
              <a:buChar char="§"/>
            </a:pPr>
            <a:r>
              <a:rPr lang="en-US"/>
              <a:t>Sådan implementeres TRON, en af de hurtigst voksende offentlige blockchains</a:t>
            </a:r>
            <a:endParaRPr lang="en-LB"/>
          </a:p>
        </p:txBody>
      </p:sp>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a:solidFill>
                  <a:srgbClr val="F48043"/>
                </a:solidFill>
                <a:effectLst/>
                <a:ea typeface="Calibri" panose="020F0502020204030204" pitchFamily="34" charset="0"/>
                <a:cs typeface="Calibri" panose="020F0502020204030204" pitchFamily="34" charset="0"/>
              </a:rPr>
              <a:t>01| </a:t>
            </a:r>
            <a:r>
              <a:rPr lang="en-US" b="1">
                <a:solidFill>
                  <a:srgbClr val="8E2F91"/>
                </a:solidFill>
                <a:effectLst/>
                <a:latin typeface="Calibri" panose="020F0502020204030204" pitchFamily="34" charset="0"/>
                <a:ea typeface="Times New Roman" panose="02020603050405020304" pitchFamily="18" charset="0"/>
              </a:rPr>
              <a:t>INTRODUKTION TIL KODNING AF SMARTE KONTRAKTER </a:t>
            </a:r>
            <a:endParaRPr lang="en-US" dirty="0">
              <a:solidFill>
                <a:srgbClr val="8E2F91"/>
              </a:solidFill>
              <a:cs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5</a:t>
            </a:fld>
            <a:endParaRPr lang="en-US"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864993"/>
            <a:ext cx="6036131" cy="3917449"/>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rPr>
              <a:t>Da programmering er bedst at lære ved at gøre det, kan du gå over til Solidity-kurset "CryptoZombies", hvor du vil blive guidet gennem implementering af dine egne smarte kontrakter, når du har en god forståelse for det grundlæggende. CryptoZombies er en gratis, open source, interaktiv kodeskole, der lærer dig at bygge spil på Ethereum. Kurset er designet til begyndere i Solidity og starter med de absolutte grundprincipper. Klik </a:t>
            </a:r>
            <a:r>
              <a:rPr lang="en-US" sz="1100" u="sng">
                <a:solidFill>
                  <a:srgbClr val="F79037"/>
                </a:solidFill>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her</a:t>
            </a:r>
            <a:r>
              <a:rPr lang="en-US" sz="1100">
                <a:solidFill>
                  <a:srgbClr val="F79037"/>
                </a:solidFill>
                <a:effectLst/>
                <a:latin typeface="Calibri" panose="020F0502020204030204" pitchFamily="34" charset="0"/>
                <a:ea typeface="Times New Roman" panose="02020603050405020304" pitchFamily="18" charset="0"/>
              </a:rPr>
              <a:t>.</a:t>
            </a:r>
          </a:p>
          <a:p>
            <a:pPr algn="just"/>
            <a:br>
              <a:rPr lang="en-US" sz="1100">
                <a:solidFill>
                  <a:srgbClr val="000000"/>
                </a:solidFill>
                <a:effectLst/>
                <a:latin typeface="Calibri" panose="020F0502020204030204" pitchFamily="34" charset="0"/>
                <a:ea typeface="Times New Roman" panose="02020603050405020304" pitchFamily="18" charset="0"/>
              </a:rPr>
            </a:br>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3" name="object 15">
            <a:extLst>
              <a:ext uri="{FF2B5EF4-FFF2-40B4-BE49-F238E27FC236}">
                <a16:creationId xmlns:a16="http://schemas.microsoft.com/office/drawing/2014/main" id="{D1E1729F-2DD6-6448-B541-C76BE2A3F877}"/>
              </a:ext>
            </a:extLst>
          </p:cNvPr>
          <p:cNvGrpSpPr/>
          <p:nvPr/>
        </p:nvGrpSpPr>
        <p:grpSpPr>
          <a:xfrm>
            <a:off x="4277272" y="3004233"/>
            <a:ext cx="3047022" cy="1729173"/>
            <a:chOff x="485139" y="4586859"/>
            <a:chExt cx="3134043" cy="1778557"/>
          </a:xfrm>
        </p:grpSpPr>
        <p:pic>
          <p:nvPicPr>
            <p:cNvPr id="5" name="object 16">
              <a:extLst>
                <a:ext uri="{FF2B5EF4-FFF2-40B4-BE49-F238E27FC236}">
                  <a16:creationId xmlns:a16="http://schemas.microsoft.com/office/drawing/2014/main" id="{BBE81426-A3A2-DC54-424C-5079CD47008E}"/>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1" name="object 17">
              <a:extLst>
                <a:ext uri="{FF2B5EF4-FFF2-40B4-BE49-F238E27FC236}">
                  <a16:creationId xmlns:a16="http://schemas.microsoft.com/office/drawing/2014/main" id="{7D3A1823-8077-CA93-6BB1-68A83B0E0B0F}"/>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3" name="object 18">
              <a:extLst>
                <a:ext uri="{FF2B5EF4-FFF2-40B4-BE49-F238E27FC236}">
                  <a16:creationId xmlns:a16="http://schemas.microsoft.com/office/drawing/2014/main" id="{B425F8EB-2B3D-8E8A-9F8C-B9339CBE82C6}"/>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5" name="object 19">
              <a:extLst>
                <a:ext uri="{FF2B5EF4-FFF2-40B4-BE49-F238E27FC236}">
                  <a16:creationId xmlns:a16="http://schemas.microsoft.com/office/drawing/2014/main" id="{239AF68C-1283-BA37-3A58-BFFDEF248CC8}"/>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6" name="object 20">
              <a:extLst>
                <a:ext uri="{FF2B5EF4-FFF2-40B4-BE49-F238E27FC236}">
                  <a16:creationId xmlns:a16="http://schemas.microsoft.com/office/drawing/2014/main" id="{5EE7739C-C3A7-4624-E9ED-0F1B0B0004AF}"/>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9" name="Picture 18">
            <a:extLst>
              <a:ext uri="{FF2B5EF4-FFF2-40B4-BE49-F238E27FC236}">
                <a16:creationId xmlns:a16="http://schemas.microsoft.com/office/drawing/2014/main" id="{F02FD7F3-D81B-3D02-B260-D95D37FBD89E}"/>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3089822"/>
            <a:ext cx="2319372" cy="1498655"/>
          </a:xfrm>
          <a:prstGeom prst="rect">
            <a:avLst/>
          </a:prstGeom>
        </p:spPr>
      </p:pic>
      <p:grpSp>
        <p:nvGrpSpPr>
          <p:cNvPr id="20" name="Group 19">
            <a:extLst>
              <a:ext uri="{FF2B5EF4-FFF2-40B4-BE49-F238E27FC236}">
                <a16:creationId xmlns:a16="http://schemas.microsoft.com/office/drawing/2014/main" id="{8605A959-8B06-D7A2-A0EE-FA1A47D08A68}"/>
              </a:ext>
            </a:extLst>
          </p:cNvPr>
          <p:cNvGrpSpPr/>
          <p:nvPr/>
        </p:nvGrpSpPr>
        <p:grpSpPr>
          <a:xfrm>
            <a:off x="4015275" y="3408937"/>
            <a:ext cx="824852" cy="742396"/>
            <a:chOff x="7615126" y="6464727"/>
            <a:chExt cx="824852" cy="742396"/>
          </a:xfrm>
        </p:grpSpPr>
        <p:sp>
          <p:nvSpPr>
            <p:cNvPr id="21" name="Oval 20">
              <a:extLst>
                <a:ext uri="{FF2B5EF4-FFF2-40B4-BE49-F238E27FC236}">
                  <a16:creationId xmlns:a16="http://schemas.microsoft.com/office/drawing/2014/main" id="{0DC7DE8F-768F-E122-F3D8-10BBDDE0B805}"/>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1">
              <a:extLst>
                <a:ext uri="{FF2B5EF4-FFF2-40B4-BE49-F238E27FC236}">
                  <a16:creationId xmlns:a16="http://schemas.microsoft.com/office/drawing/2014/main" id="{F102F08B-F33F-D0BE-CCC0-FA8448E0A685}"/>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grpSp>
        <p:nvGrpSpPr>
          <p:cNvPr id="12" name="Group 11">
            <a:extLst>
              <a:ext uri="{FF2B5EF4-FFF2-40B4-BE49-F238E27FC236}">
                <a16:creationId xmlns:a16="http://schemas.microsoft.com/office/drawing/2014/main" id="{CD3B2A19-C3D0-3C86-B727-D0806353E4D6}"/>
              </a:ext>
            </a:extLst>
          </p:cNvPr>
          <p:cNvGrpSpPr/>
          <p:nvPr/>
        </p:nvGrpSpPr>
        <p:grpSpPr>
          <a:xfrm flipH="1">
            <a:off x="5197628" y="8026617"/>
            <a:ext cx="2590078" cy="2250924"/>
            <a:chOff x="-220413" y="5470274"/>
            <a:chExt cx="2590078" cy="2250924"/>
          </a:xfrm>
        </p:grpSpPr>
        <p:sp>
          <p:nvSpPr>
            <p:cNvPr id="14" name="Freeform 13">
              <a:extLst>
                <a:ext uri="{FF2B5EF4-FFF2-40B4-BE49-F238E27FC236}">
                  <a16:creationId xmlns:a16="http://schemas.microsoft.com/office/drawing/2014/main" id="{575ACC8A-906D-8B9B-DE82-05DD263AEB1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AC8B0F57-B021-AE07-E7C9-0E061AC07276}"/>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6D614DF7-AE89-F64C-E704-64D1DF3DB845}"/>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1810E1A-9638-175C-B9D0-6A280237E67B}"/>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EA66139-5648-7639-5758-FE06CD72C06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4B5C663A-063E-FBED-7C3E-134A931DFB6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E24E3975-8772-69A7-B20E-2E5BF91C2D5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D5468754-7D9F-22A2-4D2F-8D006A644BD4}"/>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EB5E218B-19F8-388D-7AFD-25D6FC32E93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EE864FDB-FEC6-37D2-351A-A14385D9739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3C25548F-918C-4730-0A90-6F4C125EF137}"/>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C688D99B-318C-151B-D70B-9B086C20B24D}"/>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D6B1327F-0BCE-AB10-E622-24350FB5BDA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D940C2A9-4CBE-E563-9900-7AEDB6D5080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31D31D6F-62AF-C156-9B60-CD81CC075F8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EDC3622-0692-A1AE-7520-A6C7D05D5534}"/>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EA78B30-B889-8807-E7AB-45765CD247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9CDC1198-F692-1EC3-8DB9-205C4354CC58}"/>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184534458"/>
      </p:ext>
    </p:extLst>
  </p:cSld>
  <p:clrMapOvr>
    <a:masterClrMapping/>
  </p:clrMapOvr>
</p:sld>
</file>

<file path=ppt/slides/slide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LÆRINGSVURDERING FOR MODUL 5</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t>6</a:t>
            </a:fld>
            <a:endParaRPr lang="en-US" dirty="0"/>
          </a:p>
        </p:txBody>
      </p:sp>
    </p:spTree>
    <p:extLst>
      <p:ext uri="{BB962C8B-B14F-4D97-AF65-F5344CB8AC3E}">
        <p14:creationId xmlns:p14="http://schemas.microsoft.com/office/powerpoint/2010/main" val="2072884147"/>
      </p:ext>
    </p:extLst>
  </p:cSld>
  <p:clrMapOvr>
    <a:masterClrMapping/>
  </p:clrMapOvr>
</p:sld>
</file>

<file path=ppt/slides/slide7.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t>7</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0">
                <a:effectLst/>
                <a:latin typeface="Calibri" panose="020F0502020204030204" pitchFamily="34" charset="0"/>
                <a:ea typeface="Times New Roman" panose="02020603050405020304" pitchFamily="18" charset="0"/>
                <a:cs typeface="Calibri" panose="020F0502020204030204" pitchFamily="34" charset="0"/>
              </a:rPr>
              <a:t>Du kan teste din viden ved at gennemføre denne læringsvurdering som en del af din samlede karakter for kurset.</a:t>
            </a:r>
            <a:br>
              <a:rPr lang="en-US" b="0">
                <a:effectLst/>
                <a:latin typeface="Calibri" panose="020F0502020204030204" pitchFamily="34" charset="0"/>
                <a:ea typeface="Times New Roman" panose="02020603050405020304" pitchFamily="18" charset="0"/>
                <a:cs typeface="Calibri" panose="020F0502020204030204" pitchFamily="34" charset="0"/>
              </a:rPr>
            </a:br>
            <a:r>
              <a:rPr lang="en-US" b="0">
                <a:effectLst/>
                <a:latin typeface="Calibri" panose="020F0502020204030204" pitchFamily="34" charset="0"/>
                <a:ea typeface="Times New Roman" panose="02020603050405020304" pitchFamily="18" charset="0"/>
                <a:cs typeface="Calibri" panose="020F0502020204030204" pitchFamily="34" charset="0"/>
              </a:rPr>
              <a:t>Klik </a:t>
            </a:r>
            <a:r>
              <a:rPr lang="en-US" b="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her</a:t>
            </a:r>
            <a:r>
              <a:rPr lang="en-US" b="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387932201"/>
      </p:ext>
    </p:extLst>
  </p:cSld>
  <p:clrMapOvr>
    <a:masterClrMapping/>
  </p:clrMapOvr>
</p:sld>
</file>

<file path=ppt/slides/slide8.xml><?xml version="1.0" encoding="utf-8"?>
<p:sld xmlns:a16="http://schemas.microsoft.com/office/drawing/2014/main" xmlns:a14="http://schemas.microsoft.com/office/drawing/2010/main"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b="1" dirty="0" err="1"/>
              <a:t>www.generationblockchain.eu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a:solidFill>
                  <a:srgbClr val="8E2F91"/>
                </a:solidFill>
                <a:latin typeface="Calibri" panose="020F0502020204030204" pitchFamily="34" charset="0"/>
                <a:cs typeface="Calibri" panose="020F0502020204030204" pitchFamily="34" charset="0"/>
              </a:rPr>
              <a:t>følge din rejse</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ap:Properties xmlns:vt="http://schemas.openxmlformats.org/officeDocument/2006/docPropsVTypes" xmlns:ap="http://schemas.openxmlformats.org/officeDocument/2006/extended-properties">
  <ap:Template>Magazine layout</ap:Template>
  <ap:TotalTime>7362</ap:TotalTime>
  <ap:Words>540</ap:Words>
  <ap:Application>Microsoft Office PowerPoint</ap:Application>
  <ap:PresentationFormat>Custom</ap:PresentationFormat>
  <ap:Paragraphs>73</ap:Paragraphs>
  <ap:Slides>8</ap:Slides>
  <ap:Notes>0</ap:Notes>
  <ap:HiddenSlides>0</ap:HiddenSlides>
  <ap:MMClips>0</ap:MMClips>
  <ap:ScaleCrop>false</ap:ScaleCrop>
  <ap:HeadingPairs>
    <vt:vector baseType="variant" size="6">
      <vt:variant>
        <vt:lpstr>Fonts Used</vt:lpstr>
      </vt:variant>
      <vt:variant>
        <vt:i4>7</vt:i4>
      </vt:variant>
      <vt:variant>
        <vt:lpstr>Theme</vt:lpstr>
      </vt:variant>
      <vt:variant>
        <vt:i4>1</vt:i4>
      </vt:variant>
      <vt:variant>
        <vt:lpstr>Slide Titles</vt:lpstr>
      </vt:variant>
      <vt:variant>
        <vt:i4>8</vt:i4>
      </vt:variant>
    </vt:vector>
  </ap:HeadingPairs>
  <ap:TitlesOfParts>
    <vt:vector baseType="lpstr" size="16">
      <vt:lpstr>Arial</vt:lpstr>
      <vt:lpstr>Calibri</vt:lpstr>
      <vt:lpstr>Century Schoolbook</vt:lpstr>
      <vt:lpstr>Montserrat</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ap:TitlesOfParts>
  <ap:Company/>
  <ap:LinksUpToDate>false</ap:LinksUpToDate>
  <ap:SharedDoc>false</ap:SharedDoc>
  <ap:HyperlinksChanged>false</ap:HyperlinksChanged>
  <ap:AppVersion>16.0000</ap:AppVersion>
</ap:Properties>
</file>

<file path=docProps/core.xml><?xml version="1.0" encoding="utf-8"?>
<coreProperties xmlns:dc="http://purl.org/dc/elements/1.1/" xmlns:dcterms="http://purl.org/dc/terms/" xmlns:xsi="http://www.w3.org/2001/XMLSchema-instance" xmlns="http://schemas.openxmlformats.org/package/2006/metadata/core-properties">
  <dc:title>Front cover</dc:title>
  <dc:creator>Samantha Carty</dc:creator>
  <lastModifiedBy>Con Bartels</lastModifiedBy>
  <revision>449</revision>
  <dcterms:created xsi:type="dcterms:W3CDTF">2021-06-15T11:45:52.0000000Z</dcterms:created>
  <dcterms:modified xsi:type="dcterms:W3CDTF">2023-02-22T14:42:59.0000000Z</dcterms:modified>
  <keywords>, docId:88022E4675FEC39F7C1F03818E218176</keywords>
</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