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0"/>
  </p:notesMasterIdLst>
  <p:handoutMasterIdLst>
    <p:handoutMasterId r:id="rId41"/>
  </p:handoutMasterIdLst>
  <p:sldIdLst>
    <p:sldId id="256" r:id="rId5"/>
    <p:sldId id="300" r:id="rId6"/>
    <p:sldId id="272" r:id="rId7"/>
    <p:sldId id="258" r:id="rId8"/>
    <p:sldId id="257" r:id="rId9"/>
    <p:sldId id="264" r:id="rId10"/>
    <p:sldId id="271" r:id="rId11"/>
    <p:sldId id="267" r:id="rId12"/>
    <p:sldId id="265" r:id="rId13"/>
    <p:sldId id="273" r:id="rId14"/>
    <p:sldId id="274" r:id="rId15"/>
    <p:sldId id="275" r:id="rId16"/>
    <p:sldId id="276" r:id="rId17"/>
    <p:sldId id="277" r:id="rId18"/>
    <p:sldId id="278" r:id="rId19"/>
    <p:sldId id="279" r:id="rId20"/>
    <p:sldId id="280" r:id="rId21"/>
    <p:sldId id="282" r:id="rId22"/>
    <p:sldId id="283" r:id="rId23"/>
    <p:sldId id="284" r:id="rId24"/>
    <p:sldId id="285" r:id="rId25"/>
    <p:sldId id="281" r:id="rId26"/>
    <p:sldId id="286" r:id="rId27"/>
    <p:sldId id="287" r:id="rId28"/>
    <p:sldId id="288" r:id="rId29"/>
    <p:sldId id="289" r:id="rId30"/>
    <p:sldId id="290" r:id="rId31"/>
    <p:sldId id="291" r:id="rId32"/>
    <p:sldId id="292" r:id="rId33"/>
    <p:sldId id="293" r:id="rId34"/>
    <p:sldId id="294" r:id="rId35"/>
    <p:sldId id="295" r:id="rId36"/>
    <p:sldId id="296" r:id="rId37"/>
    <p:sldId id="297" r:id="rId38"/>
    <p:sldId id="268" r:id="rId39"/>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1470"/>
    <a:srgbClr val="F79037"/>
    <a:srgbClr val="F9A835"/>
    <a:srgbClr val="8E2F91"/>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9E4532-82D4-4A9A-9469-4D23723B8ABE}" v="1" dt="2023-02-22T14:51:59.8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34" autoAdjust="0"/>
    <p:restoredTop sz="96281"/>
  </p:normalViewPr>
  <p:slideViewPr>
    <p:cSldViewPr snapToGrid="0" snapToObjects="1">
      <p:cViewPr varScale="1">
        <p:scale>
          <a:sx n="41" d="100"/>
          <a:sy n="41" d="100"/>
        </p:scale>
        <p:origin x="2334" y="38"/>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5/17/2023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5/17/2023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Rediger hovedteksttyper</a:t>
            </a:r>
          </a:p>
          <a:p>
            <a:pPr lvl="1"/>
            <a:r>
              <a:rPr lang="en-US"/>
              <a:t>Andet niveau</a:t>
            </a:r>
          </a:p>
          <a:p>
            <a:pPr lvl="2"/>
            <a:r>
              <a:rPr lang="en-US"/>
              <a:t>Tredje niveau</a:t>
            </a:r>
          </a:p>
          <a:p>
            <a:pPr lvl="3"/>
            <a:r>
              <a:rPr lang="en-US"/>
              <a:t>Fjerde niveau</a:t>
            </a:r>
          </a:p>
          <a:p>
            <a:pPr lvl="4"/>
            <a:r>
              <a:rPr lang="en-US"/>
              <a:t>Femte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17EB0D1-917C-86CE-337A-8D1CF04AE5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grpSp>
        <p:nvGrpSpPr>
          <p:cNvPr id="6" name="Group 5">
            <a:extLst>
              <a:ext uri="{FF2B5EF4-FFF2-40B4-BE49-F238E27FC236}">
                <a16:creationId xmlns:a16="http://schemas.microsoft.com/office/drawing/2014/main" id="{FCFF87EE-1C04-692C-ECEB-D661AE5AF7A6}"/>
              </a:ext>
            </a:extLst>
          </p:cNvPr>
          <p:cNvGrpSpPr/>
          <p:nvPr userDrawn="1"/>
        </p:nvGrpSpPr>
        <p:grpSpPr>
          <a:xfrm>
            <a:off x="3960856" y="8668782"/>
            <a:ext cx="3060031" cy="338554"/>
            <a:chOff x="3960856" y="8668782"/>
            <a:chExt cx="3060031" cy="338554"/>
          </a:xfrm>
        </p:grpSpPr>
        <p:pic>
          <p:nvPicPr>
            <p:cNvPr id="7" name="Picture 6">
              <a:extLst>
                <a:ext uri="{FF2B5EF4-FFF2-40B4-BE49-F238E27FC236}">
                  <a16:creationId xmlns:a16="http://schemas.microsoft.com/office/drawing/2014/main" id="{25D1D2AA-8010-FAC0-AFE3-1AE7DD87D69A}"/>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DD4B5823-06D3-EB31-45E0-3AA4E3C4A47D}"/>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2" name="Picture 1">
            <a:extLst>
              <a:ext uri="{FF2B5EF4-FFF2-40B4-BE49-F238E27FC236}">
                <a16:creationId xmlns:a16="http://schemas.microsoft.com/office/drawing/2014/main" id="{9C263C9F-6B70-688D-5FFF-CE7D04C44BD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11A72E82-F877-2850-1549-3B49FBCC79BC}"/>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 name="Rectangle 3">
            <a:extLst>
              <a:ext uri="{FF2B5EF4-FFF2-40B4-BE49-F238E27FC236}">
                <a16:creationId xmlns:a16="http://schemas.microsoft.com/office/drawing/2014/main" id="{CB03A915-3E8E-C23C-0C78-5429E26769B5}"/>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9D7E9FE-F96D-EB35-9174-27B52BB83304}"/>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4" name="Rectangle 3">
            <a:extLst>
              <a:ext uri="{FF2B5EF4-FFF2-40B4-BE49-F238E27FC236}">
                <a16:creationId xmlns:a16="http://schemas.microsoft.com/office/drawing/2014/main" id="{92936656-B94A-6CA5-D40D-1C8DF39D301F}"/>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3CB8F7E-F0A6-34A1-27E8-8E42B441BC87}"/>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hyperlink" Target="http://www.explore-ip.com/2018_Blockchain-Mobility-Sector.pdf" TargetMode="External"/><Relationship Id="rId1" Type="http://schemas.openxmlformats.org/officeDocument/2006/relationships/slideLayout" Target="../slideLayouts/slideLayout1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s://drive.google.com/file/d/1or0jboLxqhXzg9yFY55llfst4OQVINo4/view?usp=sharing" TargetMode="External"/><Relationship Id="rId7" Type="http://schemas.openxmlformats.org/officeDocument/2006/relationships/image" Target="../media/image18.png"/><Relationship Id="rId2" Type="http://schemas.openxmlformats.org/officeDocument/2006/relationships/hyperlink" Target="https://mempool.space/" TargetMode="External"/><Relationship Id="rId1" Type="http://schemas.openxmlformats.org/officeDocument/2006/relationships/slideLayout" Target="../slideLayouts/slideLayout14.xml"/><Relationship Id="rId6" Type="http://schemas.openxmlformats.org/officeDocument/2006/relationships/image" Target="../media/image17.png"/><Relationship Id="rId11" Type="http://schemas.openxmlformats.org/officeDocument/2006/relationships/image" Target="../media/image23.png"/><Relationship Id="rId5" Type="http://schemas.openxmlformats.org/officeDocument/2006/relationships/image" Target="../media/image16.png"/><Relationship Id="rId10" Type="http://schemas.openxmlformats.org/officeDocument/2006/relationships/image" Target="../media/image22.png"/><Relationship Id="rId4" Type="http://schemas.openxmlformats.org/officeDocument/2006/relationships/hyperlink" Target="https://andersbrownworth.com/blockchain/hash" TargetMode="External"/><Relationship Id="rId9"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10.xml"/><Relationship Id="rId4" Type="http://schemas.openxmlformats.org/officeDocument/2006/relationships/hyperlink" Target="https://mempool.space/"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https://docs.google.com/forms/d/e/1FAIpQLSdHDRBUNTRP9vSDqrZaXEtB4RFA6jNUgc1B4XcDG9nct3X_lA/viewform" TargetMode="External"/><Relationship Id="rId7" Type="http://schemas.openxmlformats.org/officeDocument/2006/relationships/image" Target="../media/image19.png"/><Relationship Id="rId2" Type="http://schemas.openxmlformats.org/officeDocument/2006/relationships/hyperlink" Target="https://bitcoin.org/bitcoin.pdf" TargetMode="External"/><Relationship Id="rId1" Type="http://schemas.openxmlformats.org/officeDocument/2006/relationships/slideLayout" Target="../slideLayouts/slideLayout15.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hyperlink" Target="https://soundcloud.com/catherine-318107926/bitcoin-wallet-final-gb-1?in=catherine-318107926/sets/generation-blockchain&amp;utm_source=clipboard&amp;utm_medium=text&amp;utm_campaign=social_sharing" TargetMode="External"/><Relationship Id="rId4" Type="http://schemas.openxmlformats.org/officeDocument/2006/relationships/image" Target="../media/image16.png"/><Relationship Id="rId9" Type="http://schemas.openxmlformats.org/officeDocument/2006/relationships/image" Target="../media/image29.png"/></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hashcat.net/wiki/doku.php?id=example_hashes#generic_hash_types" TargetMode="Externa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hyperlink" Target="https://ethereum.org/en/energy-consumption/" TargetMode="External"/><Relationship Id="rId2" Type="http://schemas.openxmlformats.org/officeDocument/2006/relationships/image" Target="../media/image36.jpeg"/><Relationship Id="rId1" Type="http://schemas.openxmlformats.org/officeDocument/2006/relationships/slideLayout" Target="../slideLayouts/slideLayout10.xml"/><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hyperlink" Target="https://docs.google.com/forms/d/e/1FAIpQLSetwHk5wLLMiF6omi4H3Z9NzdiQJZy9gBW8YsueBP9cna05wg/viewform" TargetMode="External"/><Relationship Id="rId7" Type="http://schemas.openxmlformats.org/officeDocument/2006/relationships/image" Target="../media/image19.png"/><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16.xml"/><Relationship Id="rId5" Type="http://schemas.openxmlformats.org/officeDocument/2006/relationships/image" Target="../media/image44.png"/><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Af</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5" y="7156000"/>
            <a:ext cx="6789019" cy="1224685"/>
          </a:xfrm>
        </p:spPr>
        <p:txBody>
          <a:bodyPr/>
          <a:lstStyle/>
          <a:p>
            <a:r>
              <a:rPr lang="en-US" sz="2800" dirty="0"/>
              <a:t>Master </a:t>
            </a:r>
            <a:r>
              <a:rPr lang="en-US" sz="2800" dirty="0" err="1"/>
              <a:t>CurriMaster</a:t>
            </a:r>
            <a:r>
              <a:rPr lang="en-US" sz="2800" dirty="0"/>
              <a:t> Curriculum Blockchain-</a:t>
            </a:r>
            <a:r>
              <a:rPr lang="en-US" sz="2800" dirty="0" err="1"/>
              <a:t>teknologi</a:t>
            </a:r>
            <a:r>
              <a:rPr lang="en-US" sz="2800" dirty="0"/>
              <a:t> </a:t>
            </a:r>
            <a:r>
              <a:rPr lang="en-US" sz="2800" dirty="0" err="1"/>
              <a:t>og</a:t>
            </a:r>
            <a:r>
              <a:rPr lang="en-US" sz="2800" dirty="0"/>
              <a:t> </a:t>
            </a:r>
            <a:r>
              <a:rPr lang="en-US" sz="2800" dirty="0" err="1"/>
              <a:t>kryptovalutaer</a:t>
            </a:r>
            <a:r>
              <a:rPr lang="en-US" sz="2800" dirty="0"/>
              <a:t> </a:t>
            </a:r>
          </a:p>
          <a:p>
            <a:r>
              <a:rPr lang="en-US" sz="2800" dirty="0" err="1"/>
              <a:t>culum</a:t>
            </a:r>
            <a:r>
              <a:rPr lang="en-US" sz="2800" dirty="0"/>
              <a:t> Blockchain Technology &amp; Cryptocurrencies </a:t>
            </a:r>
            <a:endParaRPr lang="en-US" sz="2800" b="0" dirty="0"/>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t>www.generationblockchain.eu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10</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4131811"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1.4 Hvad er de vigtigste komponenter i blockchain-teknologien?</a:t>
            </a:r>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650876"/>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spcAft>
                <a:spcPts val="1900"/>
              </a:spcAft>
            </a:pPr>
            <a:r>
              <a:rPr lang="en-US" sz="1100">
                <a:solidFill>
                  <a:srgbClr val="000000"/>
                </a:solidFill>
                <a:effectLst/>
                <a:latin typeface="Calibri" panose="020F0502020204030204" pitchFamily="34" charset="0"/>
                <a:ea typeface="Times New Roman" panose="02020603050405020304" pitchFamily="18" charset="0"/>
              </a:rPr>
              <a:t>Blockchain-arkitekturen består af følgende hovedkomponenter:</a:t>
            </a:r>
            <a:endParaRPr lang="en-LB" sz="1100">
              <a:effectLst/>
              <a:latin typeface="Times New Roman" panose="02020603050405020304" pitchFamily="18" charset="0"/>
              <a:ea typeface="Times New Roman" panose="02020603050405020304" pitchFamily="18" charset="0"/>
            </a:endParaRP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2224884" y="2321209"/>
            <a:ext cx="4573019"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Distribueret hovedbog</a:t>
            </a:r>
          </a:p>
          <a:p>
            <a:r>
              <a:rPr lang="en-US" dirty="0">
                <a:solidFill>
                  <a:srgbClr val="000000"/>
                </a:solidFill>
              </a:rPr>
              <a:t>En distribueret hovedbog er den fælles database i blockchain-netværket, som gemmer transaktionerne, f.eks. en fælles fil, som alle i teamet kan redigere. I de fleste delte tekstredigeringsprogrammer kan alle med redigeringsrettigheder slette hele filen. Sådan er det ikke i DLT - har strenge regler for, hvem der kan redigere, og hvordan de kan redigere. Du kan ikke slette posteringer, når de først er blevet registreret.</a:t>
            </a:r>
          </a:p>
          <a:p>
            <a:endParaRPr lang="en-US" dirty="0">
              <a:solidFill>
                <a:srgbClr val="000000"/>
              </a:solidFill>
            </a:endParaRPr>
          </a:p>
          <a:p>
            <a:r>
              <a:rPr lang="en-US" b="1" dirty="0">
                <a:solidFill>
                  <a:srgbClr val="F79037"/>
                </a:solidFill>
              </a:rPr>
              <a:t>Intelligente kontrakter</a:t>
            </a:r>
          </a:p>
          <a:p>
            <a:r>
              <a:rPr lang="en-US" dirty="0">
                <a:solidFill>
                  <a:srgbClr val="000000"/>
                </a:solidFill>
              </a:rPr>
              <a:t>Virksomheder bruger smarte kontrakter til selv at forvalte forretningskontrakter uden brug af en tredjepart, der hjælper dem. Smartkontrakter er programmer, der er gemt på et blockchain-system, og som udløses automatisk, når forudbestemte betingelser er opfyldt. Specifikt udfører smarte kontrakter hvis-dan erklæringer, så transaktioner kan gennemføres med sikkerhed. Et lotteri kan f.eks. bestemme, at lotteriets præmiepenge fordeles mellem de parter, der vinder lotteriet ved at gætte tallene korrekt. Oplysningerne om det korrekte nummer ville være en del af if-then-erklæringen.</a:t>
            </a:r>
          </a:p>
          <a:p>
            <a:endParaRPr lang="en-US" dirty="0">
              <a:solidFill>
                <a:srgbClr val="000000"/>
              </a:solidFill>
            </a:endParaRPr>
          </a:p>
          <a:p>
            <a:r>
              <a:rPr lang="en-US" b="1" dirty="0">
                <a:solidFill>
                  <a:srgbClr val="F79037"/>
                </a:solidFill>
              </a:rPr>
              <a:t>Kryptografi med offentlig nøgle</a:t>
            </a:r>
          </a:p>
          <a:p>
            <a:r>
              <a:rPr lang="en-US" dirty="0">
                <a:solidFill>
                  <a:srgbClr val="000000"/>
                </a:solidFill>
              </a:rPr>
              <a:t>Offentlig nøglekryptografi er en sikkerhedsfunktion, der gør det muligt at identificere deltagerne i blockchain-netværket entydigt. Denne mekanisme genererer to sæt nøgler til netværksmedlemmer. Den ene nøgle er en offentlig nøgle, som er tilgængelig for alle i netværket. Den anden er en privat nøgle, som er unik for hvert enkelt medlem. Den private og den offentlige nøgle arbejder sammen for at låse dataene i hovedbogen op, hvilket vil blive berørt i et senere kapitel.</a:t>
            </a:r>
          </a:p>
          <a:p>
            <a:endParaRPr lang="en-US" dirty="0">
              <a:solidFill>
                <a:srgbClr val="000000"/>
              </a:solidFill>
            </a:endParaRPr>
          </a:p>
          <a:p>
            <a:r>
              <a:rPr lang="en-US" dirty="0">
                <a:solidFill>
                  <a:srgbClr val="000000"/>
                </a:solidFill>
              </a:rPr>
              <a:t>Bob og Alice er f.eks. to medlemmer af et netværk. Alice registrerer en transaktion, der er krypteret med hendes private nøgle. Bob kan dekryptere den med sin offentlige nøgle. På denne måde kan Bob være sikker på, at Alice har foretaget transaktionen. Alices offentlige nøgle ville ikke have fungeret, hvis Bobs private nøgle var blevet manipuleret.</a:t>
            </a:r>
          </a:p>
          <a:p>
            <a:r>
              <a:rPr lang="en-US" dirty="0">
                <a:solidFill>
                  <a:srgbClr val="000000"/>
                </a:solidFill>
              </a:rPr>
              <a:t> </a:t>
            </a:r>
          </a:p>
          <a:p>
            <a:endParaRPr lang="en-US" dirty="0">
              <a:solidFill>
                <a:srgbClr val="000000"/>
              </a:solidFill>
            </a:endParaRPr>
          </a:p>
        </p:txBody>
      </p:sp>
      <p:grpSp>
        <p:nvGrpSpPr>
          <p:cNvPr id="12" name="Group 11">
            <a:extLst>
              <a:ext uri="{FF2B5EF4-FFF2-40B4-BE49-F238E27FC236}">
                <a16:creationId xmlns:a16="http://schemas.microsoft.com/office/drawing/2014/main" id="{156AF097-30B5-CC0F-98EF-7512DB6127F3}"/>
              </a:ext>
            </a:extLst>
          </p:cNvPr>
          <p:cNvGrpSpPr/>
          <p:nvPr/>
        </p:nvGrpSpPr>
        <p:grpSpPr>
          <a:xfrm>
            <a:off x="908612" y="2317391"/>
            <a:ext cx="1091621" cy="1090429"/>
            <a:chOff x="7257599" y="768348"/>
            <a:chExt cx="868457" cy="867509"/>
          </a:xfrm>
          <a:solidFill>
            <a:srgbClr val="F79037"/>
          </a:solidFill>
        </p:grpSpPr>
        <p:sp>
          <p:nvSpPr>
            <p:cNvPr id="14" name="Freeform 13">
              <a:extLst>
                <a:ext uri="{FF2B5EF4-FFF2-40B4-BE49-F238E27FC236}">
                  <a16:creationId xmlns:a16="http://schemas.microsoft.com/office/drawing/2014/main" id="{985C4B71-B434-77EB-335E-937D0FEBB485}"/>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5" name="Graphic 2">
              <a:extLst>
                <a:ext uri="{FF2B5EF4-FFF2-40B4-BE49-F238E27FC236}">
                  <a16:creationId xmlns:a16="http://schemas.microsoft.com/office/drawing/2014/main" id="{315DB7C6-C82D-2FA4-7572-82CAD497DBE1}"/>
                </a:ext>
              </a:extLst>
            </p:cNvPr>
            <p:cNvGrpSpPr/>
            <p:nvPr/>
          </p:nvGrpSpPr>
          <p:grpSpPr>
            <a:xfrm>
              <a:off x="7257599" y="768348"/>
              <a:ext cx="868457" cy="867509"/>
              <a:chOff x="7257599" y="768348"/>
              <a:chExt cx="868457" cy="867509"/>
            </a:xfrm>
            <a:grpFill/>
          </p:grpSpPr>
          <p:sp>
            <p:nvSpPr>
              <p:cNvPr id="18" name="Freeform 17">
                <a:extLst>
                  <a:ext uri="{FF2B5EF4-FFF2-40B4-BE49-F238E27FC236}">
                    <a16:creationId xmlns:a16="http://schemas.microsoft.com/office/drawing/2014/main" id="{FAA46E52-3A86-B6A3-C55C-322CE91ED973}"/>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9F692C50-2068-FA77-1C0B-DDF5D3609E3E}"/>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A7F15D00-1C1B-16D3-8B22-614CBD30AA40}"/>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E1537CE7-A8E2-3F44-C13A-F4BCDCA64BF7}"/>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AD2C0B8E-63BF-993F-A8D5-F442EBEFD63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26" name="Graphic 3">
            <a:extLst>
              <a:ext uri="{FF2B5EF4-FFF2-40B4-BE49-F238E27FC236}">
                <a16:creationId xmlns:a16="http://schemas.microsoft.com/office/drawing/2014/main" id="{E2BFA630-0177-59F6-002A-8520ACA246AC}"/>
              </a:ext>
            </a:extLst>
          </p:cNvPr>
          <p:cNvGrpSpPr/>
          <p:nvPr/>
        </p:nvGrpSpPr>
        <p:grpSpPr>
          <a:xfrm>
            <a:off x="934329" y="3975292"/>
            <a:ext cx="1091621" cy="1089230"/>
            <a:chOff x="10410452" y="410457"/>
            <a:chExt cx="1091621" cy="1089230"/>
          </a:xfrm>
          <a:solidFill>
            <a:srgbClr val="F79037"/>
          </a:solidFill>
        </p:grpSpPr>
        <p:sp>
          <p:nvSpPr>
            <p:cNvPr id="27" name="Freeform 26">
              <a:extLst>
                <a:ext uri="{FF2B5EF4-FFF2-40B4-BE49-F238E27FC236}">
                  <a16:creationId xmlns:a16="http://schemas.microsoft.com/office/drawing/2014/main" id="{4E632F0B-8FA6-CCEA-3A9D-45ED9C36D531}"/>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DD1470"/>
            </a:solidFill>
            <a:ln w="2742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EEDFB098-7D33-8240-D493-7EB5DAA62996}"/>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grpFill/>
            <a:ln w="27426" cap="flat">
              <a:noFill/>
              <a:prstDash val="solid"/>
              <a:miter/>
            </a:ln>
          </p:spPr>
          <p:txBody>
            <a:bodyPr rtlCol="0" anchor="ctr"/>
            <a:lstStyle/>
            <a:p>
              <a:endParaRPr lang="en-US"/>
            </a:p>
          </p:txBody>
        </p:sp>
      </p:grpSp>
      <p:grpSp>
        <p:nvGrpSpPr>
          <p:cNvPr id="29" name="Graphic 3">
            <a:extLst>
              <a:ext uri="{FF2B5EF4-FFF2-40B4-BE49-F238E27FC236}">
                <a16:creationId xmlns:a16="http://schemas.microsoft.com/office/drawing/2014/main" id="{97F6F053-87C0-7034-F9A2-F85993179DD8}"/>
              </a:ext>
            </a:extLst>
          </p:cNvPr>
          <p:cNvGrpSpPr/>
          <p:nvPr/>
        </p:nvGrpSpPr>
        <p:grpSpPr>
          <a:xfrm>
            <a:off x="995397" y="5490294"/>
            <a:ext cx="1130020" cy="1140988"/>
            <a:chOff x="8626076" y="3737866"/>
            <a:chExt cx="1130020" cy="1140988"/>
          </a:xfrm>
          <a:solidFill>
            <a:srgbClr val="F79037"/>
          </a:solidFill>
        </p:grpSpPr>
        <p:grpSp>
          <p:nvGrpSpPr>
            <p:cNvPr id="30" name="Graphic 3">
              <a:extLst>
                <a:ext uri="{FF2B5EF4-FFF2-40B4-BE49-F238E27FC236}">
                  <a16:creationId xmlns:a16="http://schemas.microsoft.com/office/drawing/2014/main" id="{082EE02E-EC78-5076-4AB6-6E33608C666D}"/>
                </a:ext>
              </a:extLst>
            </p:cNvPr>
            <p:cNvGrpSpPr/>
            <p:nvPr/>
          </p:nvGrpSpPr>
          <p:grpSpPr>
            <a:xfrm>
              <a:off x="8626076" y="4097168"/>
              <a:ext cx="907855" cy="521124"/>
              <a:chOff x="8626076" y="4097168"/>
              <a:chExt cx="907855" cy="521124"/>
            </a:xfrm>
            <a:grpFill/>
          </p:grpSpPr>
          <p:sp>
            <p:nvSpPr>
              <p:cNvPr id="39" name="Freeform 38">
                <a:extLst>
                  <a:ext uri="{FF2B5EF4-FFF2-40B4-BE49-F238E27FC236}">
                    <a16:creationId xmlns:a16="http://schemas.microsoft.com/office/drawing/2014/main" id="{C8B7C36C-D5CE-0EA1-B556-DD94C3139707}"/>
                  </a:ext>
                </a:extLst>
              </p:cNvPr>
              <p:cNvSpPr/>
              <p:nvPr/>
            </p:nvSpPr>
            <p:spPr>
              <a:xfrm>
                <a:off x="8626076" y="4097168"/>
                <a:ext cx="543067" cy="521124"/>
              </a:xfrm>
              <a:custGeom>
                <a:avLst/>
                <a:gdLst>
                  <a:gd name="connsiteX0" fmla="*/ 381245 w 543067"/>
                  <a:gd name="connsiteY0" fmla="*/ 0 h 521124"/>
                  <a:gd name="connsiteX1" fmla="*/ 342846 w 543067"/>
                  <a:gd name="connsiteY1" fmla="*/ 65827 h 521124"/>
                  <a:gd name="connsiteX2" fmla="*/ 342846 w 543067"/>
                  <a:gd name="connsiteY2" fmla="*/ 82283 h 521124"/>
                  <a:gd name="connsiteX3" fmla="*/ 452557 w 543067"/>
                  <a:gd name="connsiteY3" fmla="*/ 249592 h 521124"/>
                  <a:gd name="connsiteX4" fmla="*/ 271535 w 543067"/>
                  <a:gd name="connsiteY4" fmla="*/ 430614 h 521124"/>
                  <a:gd name="connsiteX5" fmla="*/ 90511 w 543067"/>
                  <a:gd name="connsiteY5" fmla="*/ 249592 h 521124"/>
                  <a:gd name="connsiteX6" fmla="*/ 200222 w 543067"/>
                  <a:gd name="connsiteY6" fmla="*/ 82283 h 521124"/>
                  <a:gd name="connsiteX7" fmla="*/ 200222 w 543067"/>
                  <a:gd name="connsiteY7" fmla="*/ 65827 h 521124"/>
                  <a:gd name="connsiteX8" fmla="*/ 161824 w 543067"/>
                  <a:gd name="connsiteY8" fmla="*/ 0 h 521124"/>
                  <a:gd name="connsiteX9" fmla="*/ 0 w 543067"/>
                  <a:gd name="connsiteY9" fmla="*/ 249592 h 521124"/>
                  <a:gd name="connsiteX10" fmla="*/ 271535 w 543067"/>
                  <a:gd name="connsiteY10" fmla="*/ 521125 h 521124"/>
                  <a:gd name="connsiteX11" fmla="*/ 543068 w 543067"/>
                  <a:gd name="connsiteY11" fmla="*/ 249592 h 521124"/>
                  <a:gd name="connsiteX12" fmla="*/ 381245 w 543067"/>
                  <a:gd name="connsiteY12" fmla="*/ 0 h 521124"/>
                  <a:gd name="connsiteX13" fmla="*/ 381245 w 543067"/>
                  <a:gd name="connsiteY13" fmla="*/ 0 h 52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3067" h="521124">
                    <a:moveTo>
                      <a:pt x="381245" y="0"/>
                    </a:moveTo>
                    <a:cubicBezTo>
                      <a:pt x="364788" y="21942"/>
                      <a:pt x="348332" y="41141"/>
                      <a:pt x="342846" y="65827"/>
                    </a:cubicBezTo>
                    <a:lnTo>
                      <a:pt x="342846" y="82283"/>
                    </a:lnTo>
                    <a:cubicBezTo>
                      <a:pt x="405929" y="109710"/>
                      <a:pt x="452557" y="175537"/>
                      <a:pt x="452557" y="249592"/>
                    </a:cubicBezTo>
                    <a:cubicBezTo>
                      <a:pt x="452557" y="351074"/>
                      <a:pt x="370274" y="430614"/>
                      <a:pt x="271535" y="430614"/>
                    </a:cubicBezTo>
                    <a:cubicBezTo>
                      <a:pt x="172794" y="430614"/>
                      <a:pt x="90511" y="348331"/>
                      <a:pt x="90511" y="249592"/>
                    </a:cubicBezTo>
                    <a:cubicBezTo>
                      <a:pt x="90511" y="175537"/>
                      <a:pt x="134396" y="109710"/>
                      <a:pt x="200222" y="82283"/>
                    </a:cubicBezTo>
                    <a:lnTo>
                      <a:pt x="200222" y="65827"/>
                    </a:lnTo>
                    <a:cubicBezTo>
                      <a:pt x="194736" y="41141"/>
                      <a:pt x="178280" y="19199"/>
                      <a:pt x="161824" y="0"/>
                    </a:cubicBezTo>
                    <a:cubicBezTo>
                      <a:pt x="63083" y="43884"/>
                      <a:pt x="0" y="139881"/>
                      <a:pt x="0" y="249592"/>
                    </a:cubicBezTo>
                    <a:cubicBezTo>
                      <a:pt x="0" y="400443"/>
                      <a:pt x="123425" y="521125"/>
                      <a:pt x="271535" y="521125"/>
                    </a:cubicBezTo>
                    <a:cubicBezTo>
                      <a:pt x="419643" y="521125"/>
                      <a:pt x="543068" y="397701"/>
                      <a:pt x="543068" y="249592"/>
                    </a:cubicBezTo>
                    <a:cubicBezTo>
                      <a:pt x="543068" y="142624"/>
                      <a:pt x="479984" y="43884"/>
                      <a:pt x="381245" y="0"/>
                    </a:cubicBezTo>
                    <a:lnTo>
                      <a:pt x="381245" y="0"/>
                    </a:lnTo>
                    <a:close/>
                  </a:path>
                </a:pathLst>
              </a:custGeom>
              <a:solidFill>
                <a:srgbClr val="DD1470"/>
              </a:solidFill>
              <a:ln w="2742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00907925-F4AF-F579-06FB-E9F6F60218C6}"/>
                  </a:ext>
                </a:extLst>
              </p:cNvPr>
              <p:cNvSpPr/>
              <p:nvPr/>
            </p:nvSpPr>
            <p:spPr>
              <a:xfrm>
                <a:off x="9278854" y="4275448"/>
                <a:ext cx="255077" cy="219420"/>
              </a:xfrm>
              <a:custGeom>
                <a:avLst/>
                <a:gdLst>
                  <a:gd name="connsiteX0" fmla="*/ 181024 w 255077"/>
                  <a:gd name="connsiteY0" fmla="*/ 145366 h 219420"/>
                  <a:gd name="connsiteX1" fmla="*/ 181024 w 255077"/>
                  <a:gd name="connsiteY1" fmla="*/ 0 h 219420"/>
                  <a:gd name="connsiteX2" fmla="*/ 0 w 255077"/>
                  <a:gd name="connsiteY2" fmla="*/ 0 h 219420"/>
                  <a:gd name="connsiteX3" fmla="*/ 0 w 255077"/>
                  <a:gd name="connsiteY3" fmla="*/ 219421 h 219420"/>
                  <a:gd name="connsiteX4" fmla="*/ 255077 w 255077"/>
                  <a:gd name="connsiteY4" fmla="*/ 219421 h 219420"/>
                  <a:gd name="connsiteX5" fmla="*/ 255077 w 255077"/>
                  <a:gd name="connsiteY5" fmla="*/ 145366 h 219420"/>
                  <a:gd name="connsiteX6" fmla="*/ 181024 w 255077"/>
                  <a:gd name="connsiteY6" fmla="*/ 145366 h 21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077" h="219420">
                    <a:moveTo>
                      <a:pt x="181024" y="145366"/>
                    </a:moveTo>
                    <a:lnTo>
                      <a:pt x="181024" y="0"/>
                    </a:lnTo>
                    <a:lnTo>
                      <a:pt x="0" y="0"/>
                    </a:lnTo>
                    <a:lnTo>
                      <a:pt x="0" y="219421"/>
                    </a:lnTo>
                    <a:lnTo>
                      <a:pt x="255077" y="219421"/>
                    </a:lnTo>
                    <a:lnTo>
                      <a:pt x="255077" y="145366"/>
                    </a:lnTo>
                    <a:lnTo>
                      <a:pt x="181024" y="145366"/>
                    </a:lnTo>
                    <a:close/>
                  </a:path>
                </a:pathLst>
              </a:custGeom>
              <a:solidFill>
                <a:srgbClr val="DD1470"/>
              </a:solidFill>
              <a:ln w="27426" cap="flat">
                <a:noFill/>
                <a:prstDash val="solid"/>
                <a:miter/>
              </a:ln>
            </p:spPr>
            <p:txBody>
              <a:bodyPr rtlCol="0" anchor="ctr"/>
              <a:lstStyle/>
              <a:p>
                <a:endParaRPr lang="en-US"/>
              </a:p>
            </p:txBody>
          </p:sp>
        </p:grpSp>
        <p:sp>
          <p:nvSpPr>
            <p:cNvPr id="31" name="Freeform 30">
              <a:extLst>
                <a:ext uri="{FF2B5EF4-FFF2-40B4-BE49-F238E27FC236}">
                  <a16:creationId xmlns:a16="http://schemas.microsoft.com/office/drawing/2014/main" id="{B42F9CB6-44B5-A4FC-BC6E-09B86F66ED5B}"/>
                </a:ext>
              </a:extLst>
            </p:cNvPr>
            <p:cNvSpPr/>
            <p:nvPr/>
          </p:nvSpPr>
          <p:spPr>
            <a:xfrm>
              <a:off x="8697387" y="3737866"/>
              <a:ext cx="1058709" cy="1140988"/>
            </a:xfrm>
            <a:custGeom>
              <a:avLst/>
              <a:gdLst>
                <a:gd name="connsiteX0" fmla="*/ 1058709 w 1058709"/>
                <a:gd name="connsiteY0" fmla="*/ 447070 h 1140988"/>
                <a:gd name="connsiteX1" fmla="*/ 1044995 w 1058709"/>
                <a:gd name="connsiteY1" fmla="*/ 386729 h 1140988"/>
                <a:gd name="connsiteX2" fmla="*/ 1003854 w 1058709"/>
                <a:gd name="connsiteY2" fmla="*/ 342845 h 1140988"/>
                <a:gd name="connsiteX3" fmla="*/ 1017568 w 1058709"/>
                <a:gd name="connsiteY3" fmla="*/ 260562 h 1140988"/>
                <a:gd name="connsiteX4" fmla="*/ 962712 w 1058709"/>
                <a:gd name="connsiteY4" fmla="*/ 95997 h 1140988"/>
                <a:gd name="connsiteX5" fmla="*/ 891399 w 1058709"/>
                <a:gd name="connsiteY5" fmla="*/ 0 h 1140988"/>
                <a:gd name="connsiteX6" fmla="*/ 820088 w 1058709"/>
                <a:gd name="connsiteY6" fmla="*/ 95997 h 1140988"/>
                <a:gd name="connsiteX7" fmla="*/ 765233 w 1058709"/>
                <a:gd name="connsiteY7" fmla="*/ 260562 h 1140988"/>
                <a:gd name="connsiteX8" fmla="*/ 765233 w 1058709"/>
                <a:gd name="connsiteY8" fmla="*/ 266048 h 1140988"/>
                <a:gd name="connsiteX9" fmla="*/ 691178 w 1058709"/>
                <a:gd name="connsiteY9" fmla="*/ 266048 h 1140988"/>
                <a:gd name="connsiteX10" fmla="*/ 526612 w 1058709"/>
                <a:gd name="connsiteY10" fmla="*/ 315418 h 1140988"/>
                <a:gd name="connsiteX11" fmla="*/ 392217 w 1058709"/>
                <a:gd name="connsiteY11" fmla="*/ 266048 h 1140988"/>
                <a:gd name="connsiteX12" fmla="*/ 400445 w 1058709"/>
                <a:gd name="connsiteY12" fmla="*/ 211193 h 1140988"/>
                <a:gd name="connsiteX13" fmla="*/ 200223 w 1058709"/>
                <a:gd name="connsiteY13" fmla="*/ 10971 h 1140988"/>
                <a:gd name="connsiteX14" fmla="*/ 0 w 1058709"/>
                <a:gd name="connsiteY14" fmla="*/ 211193 h 1140988"/>
                <a:gd name="connsiteX15" fmla="*/ 65827 w 1058709"/>
                <a:gd name="connsiteY15" fmla="*/ 362045 h 1140988"/>
                <a:gd name="connsiteX16" fmla="*/ 109711 w 1058709"/>
                <a:gd name="connsiteY16" fmla="*/ 430614 h 1140988"/>
                <a:gd name="connsiteX17" fmla="*/ 109711 w 1058709"/>
                <a:gd name="connsiteY17" fmla="*/ 430614 h 1140988"/>
                <a:gd name="connsiteX18" fmla="*/ 0 w 1058709"/>
                <a:gd name="connsiteY18" fmla="*/ 608893 h 1140988"/>
                <a:gd name="connsiteX19" fmla="*/ 200223 w 1058709"/>
                <a:gd name="connsiteY19" fmla="*/ 809115 h 1140988"/>
                <a:gd name="connsiteX20" fmla="*/ 400445 w 1058709"/>
                <a:gd name="connsiteY20" fmla="*/ 608893 h 1140988"/>
                <a:gd name="connsiteX21" fmla="*/ 290734 w 1058709"/>
                <a:gd name="connsiteY21" fmla="*/ 430614 h 1140988"/>
                <a:gd name="connsiteX22" fmla="*/ 290734 w 1058709"/>
                <a:gd name="connsiteY22" fmla="*/ 430614 h 1140988"/>
                <a:gd name="connsiteX23" fmla="*/ 334618 w 1058709"/>
                <a:gd name="connsiteY23" fmla="*/ 362045 h 1140988"/>
                <a:gd name="connsiteX24" fmla="*/ 378503 w 1058709"/>
                <a:gd name="connsiteY24" fmla="*/ 301704 h 1140988"/>
                <a:gd name="connsiteX25" fmla="*/ 510156 w 1058709"/>
                <a:gd name="connsiteY25" fmla="*/ 348331 h 1140988"/>
                <a:gd name="connsiteX26" fmla="*/ 510156 w 1058709"/>
                <a:gd name="connsiteY26" fmla="*/ 811857 h 1140988"/>
                <a:gd name="connsiteX27" fmla="*/ 386731 w 1058709"/>
                <a:gd name="connsiteY27" fmla="*/ 811857 h 1140988"/>
                <a:gd name="connsiteX28" fmla="*/ 337362 w 1058709"/>
                <a:gd name="connsiteY28" fmla="*/ 847513 h 1140988"/>
                <a:gd name="connsiteX29" fmla="*/ 910599 w 1058709"/>
                <a:gd name="connsiteY29" fmla="*/ 847513 h 1140988"/>
                <a:gd name="connsiteX30" fmla="*/ 910599 w 1058709"/>
                <a:gd name="connsiteY30" fmla="*/ 617122 h 1140988"/>
                <a:gd name="connsiteX31" fmla="*/ 946255 w 1058709"/>
                <a:gd name="connsiteY31" fmla="*/ 567752 h 1140988"/>
                <a:gd name="connsiteX32" fmla="*/ 946255 w 1058709"/>
                <a:gd name="connsiteY32" fmla="*/ 885912 h 1140988"/>
                <a:gd name="connsiteX33" fmla="*/ 581467 w 1058709"/>
                <a:gd name="connsiteY33" fmla="*/ 885912 h 1140988"/>
                <a:gd name="connsiteX34" fmla="*/ 581467 w 1058709"/>
                <a:gd name="connsiteY34" fmla="*/ 905112 h 1140988"/>
                <a:gd name="connsiteX35" fmla="*/ 526612 w 1058709"/>
                <a:gd name="connsiteY35" fmla="*/ 959967 h 1140988"/>
                <a:gd name="connsiteX36" fmla="*/ 471756 w 1058709"/>
                <a:gd name="connsiteY36" fmla="*/ 905112 h 1140988"/>
                <a:gd name="connsiteX37" fmla="*/ 471756 w 1058709"/>
                <a:gd name="connsiteY37" fmla="*/ 885912 h 1140988"/>
                <a:gd name="connsiteX38" fmla="*/ 271535 w 1058709"/>
                <a:gd name="connsiteY38" fmla="*/ 885912 h 1140988"/>
                <a:gd name="connsiteX39" fmla="*/ 271535 w 1058709"/>
                <a:gd name="connsiteY39" fmla="*/ 874941 h 1140988"/>
                <a:gd name="connsiteX40" fmla="*/ 235879 w 1058709"/>
                <a:gd name="connsiteY40" fmla="*/ 883169 h 1140988"/>
                <a:gd name="connsiteX41" fmla="*/ 235879 w 1058709"/>
                <a:gd name="connsiteY41" fmla="*/ 1066934 h 1140988"/>
                <a:gd name="connsiteX42" fmla="*/ 200223 w 1058709"/>
                <a:gd name="connsiteY42" fmla="*/ 1102590 h 1140988"/>
                <a:gd name="connsiteX43" fmla="*/ 164566 w 1058709"/>
                <a:gd name="connsiteY43" fmla="*/ 1066934 h 1140988"/>
                <a:gd name="connsiteX44" fmla="*/ 164566 w 1058709"/>
                <a:gd name="connsiteY44" fmla="*/ 883169 h 1140988"/>
                <a:gd name="connsiteX45" fmla="*/ 128910 w 1058709"/>
                <a:gd name="connsiteY45" fmla="*/ 874941 h 1140988"/>
                <a:gd name="connsiteX46" fmla="*/ 128910 w 1058709"/>
                <a:gd name="connsiteY46" fmla="*/ 1066934 h 1140988"/>
                <a:gd name="connsiteX47" fmla="*/ 202965 w 1058709"/>
                <a:gd name="connsiteY47" fmla="*/ 1140989 h 1140988"/>
                <a:gd name="connsiteX48" fmla="*/ 277021 w 1058709"/>
                <a:gd name="connsiteY48" fmla="*/ 1066934 h 1140988"/>
                <a:gd name="connsiteX49" fmla="*/ 277021 w 1058709"/>
                <a:gd name="connsiteY49" fmla="*/ 921568 h 1140988"/>
                <a:gd name="connsiteX50" fmla="*/ 441587 w 1058709"/>
                <a:gd name="connsiteY50" fmla="*/ 921568 h 1140988"/>
                <a:gd name="connsiteX51" fmla="*/ 529355 w 1058709"/>
                <a:gd name="connsiteY51" fmla="*/ 995622 h 1140988"/>
                <a:gd name="connsiteX52" fmla="*/ 617123 w 1058709"/>
                <a:gd name="connsiteY52" fmla="*/ 921568 h 1140988"/>
                <a:gd name="connsiteX53" fmla="*/ 946255 w 1058709"/>
                <a:gd name="connsiteY53" fmla="*/ 921568 h 1140988"/>
                <a:gd name="connsiteX54" fmla="*/ 981912 w 1058709"/>
                <a:gd name="connsiteY54" fmla="*/ 885912 h 1140988"/>
                <a:gd name="connsiteX55" fmla="*/ 981912 w 1058709"/>
                <a:gd name="connsiteY55" fmla="*/ 490954 h 1140988"/>
                <a:gd name="connsiteX56" fmla="*/ 968198 w 1058709"/>
                <a:gd name="connsiteY56" fmla="*/ 444327 h 1140988"/>
                <a:gd name="connsiteX57" fmla="*/ 1058709 w 1058709"/>
                <a:gd name="connsiteY57" fmla="*/ 444327 h 1140988"/>
                <a:gd name="connsiteX58" fmla="*/ 145368 w 1058709"/>
                <a:gd name="connsiteY58" fmla="*/ 227649 h 1140988"/>
                <a:gd name="connsiteX59" fmla="*/ 126168 w 1058709"/>
                <a:gd name="connsiteY59" fmla="*/ 227649 h 1140988"/>
                <a:gd name="connsiteX60" fmla="*/ 106969 w 1058709"/>
                <a:gd name="connsiteY60" fmla="*/ 208450 h 1140988"/>
                <a:gd name="connsiteX61" fmla="*/ 126168 w 1058709"/>
                <a:gd name="connsiteY61" fmla="*/ 189250 h 1140988"/>
                <a:gd name="connsiteX62" fmla="*/ 145368 w 1058709"/>
                <a:gd name="connsiteY62" fmla="*/ 208450 h 1140988"/>
                <a:gd name="connsiteX63" fmla="*/ 145368 w 1058709"/>
                <a:gd name="connsiteY63" fmla="*/ 227649 h 1140988"/>
                <a:gd name="connsiteX64" fmla="*/ 216679 w 1058709"/>
                <a:gd name="connsiteY64" fmla="*/ 408671 h 1140988"/>
                <a:gd name="connsiteX65" fmla="*/ 181024 w 1058709"/>
                <a:gd name="connsiteY65" fmla="*/ 408671 h 1140988"/>
                <a:gd name="connsiteX66" fmla="*/ 181024 w 1058709"/>
                <a:gd name="connsiteY66" fmla="*/ 263305 h 1140988"/>
                <a:gd name="connsiteX67" fmla="*/ 216679 w 1058709"/>
                <a:gd name="connsiteY67" fmla="*/ 263305 h 1140988"/>
                <a:gd name="connsiteX68" fmla="*/ 216679 w 1058709"/>
                <a:gd name="connsiteY68" fmla="*/ 408671 h 1140988"/>
                <a:gd name="connsiteX69" fmla="*/ 255079 w 1058709"/>
                <a:gd name="connsiteY69" fmla="*/ 447070 h 1140988"/>
                <a:gd name="connsiteX70" fmla="*/ 255079 w 1058709"/>
                <a:gd name="connsiteY70" fmla="*/ 482726 h 1140988"/>
                <a:gd name="connsiteX71" fmla="*/ 145368 w 1058709"/>
                <a:gd name="connsiteY71" fmla="*/ 482726 h 1140988"/>
                <a:gd name="connsiteX72" fmla="*/ 145368 w 1058709"/>
                <a:gd name="connsiteY72" fmla="*/ 447070 h 1140988"/>
                <a:gd name="connsiteX73" fmla="*/ 255079 w 1058709"/>
                <a:gd name="connsiteY73" fmla="*/ 447070 h 1140988"/>
                <a:gd name="connsiteX74" fmla="*/ 249593 w 1058709"/>
                <a:gd name="connsiteY74" fmla="*/ 518382 h 1140988"/>
                <a:gd name="connsiteX75" fmla="*/ 197480 w 1058709"/>
                <a:gd name="connsiteY75" fmla="*/ 554038 h 1140988"/>
                <a:gd name="connsiteX76" fmla="*/ 145368 w 1058709"/>
                <a:gd name="connsiteY76" fmla="*/ 518382 h 1140988"/>
                <a:gd name="connsiteX77" fmla="*/ 249593 w 1058709"/>
                <a:gd name="connsiteY77" fmla="*/ 518382 h 1140988"/>
                <a:gd name="connsiteX78" fmla="*/ 362046 w 1058709"/>
                <a:gd name="connsiteY78" fmla="*/ 608893 h 1140988"/>
                <a:gd name="connsiteX79" fmla="*/ 197480 w 1058709"/>
                <a:gd name="connsiteY79" fmla="*/ 773459 h 1140988"/>
                <a:gd name="connsiteX80" fmla="*/ 32914 w 1058709"/>
                <a:gd name="connsiteY80" fmla="*/ 608893 h 1140988"/>
                <a:gd name="connsiteX81" fmla="*/ 106969 w 1058709"/>
                <a:gd name="connsiteY81" fmla="*/ 471755 h 1140988"/>
                <a:gd name="connsiteX82" fmla="*/ 106969 w 1058709"/>
                <a:gd name="connsiteY82" fmla="*/ 499183 h 1140988"/>
                <a:gd name="connsiteX83" fmla="*/ 197480 w 1058709"/>
                <a:gd name="connsiteY83" fmla="*/ 589694 h 1140988"/>
                <a:gd name="connsiteX84" fmla="*/ 287991 w 1058709"/>
                <a:gd name="connsiteY84" fmla="*/ 499183 h 1140988"/>
                <a:gd name="connsiteX85" fmla="*/ 287991 w 1058709"/>
                <a:gd name="connsiteY85" fmla="*/ 471755 h 1140988"/>
                <a:gd name="connsiteX86" fmla="*/ 362046 w 1058709"/>
                <a:gd name="connsiteY86" fmla="*/ 608893 h 1140988"/>
                <a:gd name="connsiteX87" fmla="*/ 362046 w 1058709"/>
                <a:gd name="connsiteY87" fmla="*/ 608893 h 1140988"/>
                <a:gd name="connsiteX88" fmla="*/ 304448 w 1058709"/>
                <a:gd name="connsiteY88" fmla="*/ 337359 h 1140988"/>
                <a:gd name="connsiteX89" fmla="*/ 257821 w 1058709"/>
                <a:gd name="connsiteY89" fmla="*/ 408671 h 1140988"/>
                <a:gd name="connsiteX90" fmla="*/ 252335 w 1058709"/>
                <a:gd name="connsiteY90" fmla="*/ 408671 h 1140988"/>
                <a:gd name="connsiteX91" fmla="*/ 252335 w 1058709"/>
                <a:gd name="connsiteY91" fmla="*/ 263305 h 1140988"/>
                <a:gd name="connsiteX92" fmla="*/ 271535 w 1058709"/>
                <a:gd name="connsiteY92" fmla="*/ 263305 h 1140988"/>
                <a:gd name="connsiteX93" fmla="*/ 326390 w 1058709"/>
                <a:gd name="connsiteY93" fmla="*/ 208450 h 1140988"/>
                <a:gd name="connsiteX94" fmla="*/ 271535 w 1058709"/>
                <a:gd name="connsiteY94" fmla="*/ 153594 h 1140988"/>
                <a:gd name="connsiteX95" fmla="*/ 216679 w 1058709"/>
                <a:gd name="connsiteY95" fmla="*/ 208450 h 1140988"/>
                <a:gd name="connsiteX96" fmla="*/ 216679 w 1058709"/>
                <a:gd name="connsiteY96" fmla="*/ 227649 h 1140988"/>
                <a:gd name="connsiteX97" fmla="*/ 181024 w 1058709"/>
                <a:gd name="connsiteY97" fmla="*/ 227649 h 1140988"/>
                <a:gd name="connsiteX98" fmla="*/ 181024 w 1058709"/>
                <a:gd name="connsiteY98" fmla="*/ 208450 h 1140988"/>
                <a:gd name="connsiteX99" fmla="*/ 126168 w 1058709"/>
                <a:gd name="connsiteY99" fmla="*/ 153594 h 1140988"/>
                <a:gd name="connsiteX100" fmla="*/ 71313 w 1058709"/>
                <a:gd name="connsiteY100" fmla="*/ 208450 h 1140988"/>
                <a:gd name="connsiteX101" fmla="*/ 126168 w 1058709"/>
                <a:gd name="connsiteY101" fmla="*/ 263305 h 1140988"/>
                <a:gd name="connsiteX102" fmla="*/ 145368 w 1058709"/>
                <a:gd name="connsiteY102" fmla="*/ 263305 h 1140988"/>
                <a:gd name="connsiteX103" fmla="*/ 145368 w 1058709"/>
                <a:gd name="connsiteY103" fmla="*/ 408671 h 1140988"/>
                <a:gd name="connsiteX104" fmla="*/ 139882 w 1058709"/>
                <a:gd name="connsiteY104" fmla="*/ 408671 h 1140988"/>
                <a:gd name="connsiteX105" fmla="*/ 93255 w 1058709"/>
                <a:gd name="connsiteY105" fmla="*/ 337359 h 1140988"/>
                <a:gd name="connsiteX106" fmla="*/ 35657 w 1058709"/>
                <a:gd name="connsiteY106" fmla="*/ 208450 h 1140988"/>
                <a:gd name="connsiteX107" fmla="*/ 200223 w 1058709"/>
                <a:gd name="connsiteY107" fmla="*/ 43884 h 1140988"/>
                <a:gd name="connsiteX108" fmla="*/ 364789 w 1058709"/>
                <a:gd name="connsiteY108" fmla="*/ 208450 h 1140988"/>
                <a:gd name="connsiteX109" fmla="*/ 304448 w 1058709"/>
                <a:gd name="connsiteY109" fmla="*/ 337359 h 1140988"/>
                <a:gd name="connsiteX110" fmla="*/ 304448 w 1058709"/>
                <a:gd name="connsiteY110" fmla="*/ 337359 h 1140988"/>
                <a:gd name="connsiteX111" fmla="*/ 255079 w 1058709"/>
                <a:gd name="connsiteY111" fmla="*/ 227649 h 1140988"/>
                <a:gd name="connsiteX112" fmla="*/ 255079 w 1058709"/>
                <a:gd name="connsiteY112" fmla="*/ 208450 h 1140988"/>
                <a:gd name="connsiteX113" fmla="*/ 274277 w 1058709"/>
                <a:gd name="connsiteY113" fmla="*/ 189250 h 1140988"/>
                <a:gd name="connsiteX114" fmla="*/ 293476 w 1058709"/>
                <a:gd name="connsiteY114" fmla="*/ 208450 h 1140988"/>
                <a:gd name="connsiteX115" fmla="*/ 274277 w 1058709"/>
                <a:gd name="connsiteY115" fmla="*/ 227649 h 1140988"/>
                <a:gd name="connsiteX116" fmla="*/ 255079 w 1058709"/>
                <a:gd name="connsiteY116" fmla="*/ 227649 h 1140988"/>
                <a:gd name="connsiteX117" fmla="*/ 872201 w 1058709"/>
                <a:gd name="connsiteY117" fmla="*/ 373015 h 1140988"/>
                <a:gd name="connsiteX118" fmla="*/ 872201 w 1058709"/>
                <a:gd name="connsiteY118" fmla="*/ 408671 h 1140988"/>
                <a:gd name="connsiteX119" fmla="*/ 847516 w 1058709"/>
                <a:gd name="connsiteY119" fmla="*/ 408671 h 1140988"/>
                <a:gd name="connsiteX120" fmla="*/ 825574 w 1058709"/>
                <a:gd name="connsiteY120" fmla="*/ 364787 h 1140988"/>
                <a:gd name="connsiteX121" fmla="*/ 800888 w 1058709"/>
                <a:gd name="connsiteY121" fmla="*/ 257819 h 1140988"/>
                <a:gd name="connsiteX122" fmla="*/ 811860 w 1058709"/>
                <a:gd name="connsiteY122" fmla="*/ 191993 h 1140988"/>
                <a:gd name="connsiteX123" fmla="*/ 973682 w 1058709"/>
                <a:gd name="connsiteY123" fmla="*/ 191993 h 1140988"/>
                <a:gd name="connsiteX124" fmla="*/ 984654 w 1058709"/>
                <a:gd name="connsiteY124" fmla="*/ 257819 h 1140988"/>
                <a:gd name="connsiteX125" fmla="*/ 959969 w 1058709"/>
                <a:gd name="connsiteY125" fmla="*/ 364787 h 1140988"/>
                <a:gd name="connsiteX126" fmla="*/ 938027 w 1058709"/>
                <a:gd name="connsiteY126" fmla="*/ 408671 h 1140988"/>
                <a:gd name="connsiteX127" fmla="*/ 913343 w 1058709"/>
                <a:gd name="connsiteY127" fmla="*/ 408671 h 1140988"/>
                <a:gd name="connsiteX128" fmla="*/ 913343 w 1058709"/>
                <a:gd name="connsiteY128" fmla="*/ 373015 h 1140988"/>
                <a:gd name="connsiteX129" fmla="*/ 872201 w 1058709"/>
                <a:gd name="connsiteY129" fmla="*/ 373015 h 1140988"/>
                <a:gd name="connsiteX130" fmla="*/ 789918 w 1058709"/>
                <a:gd name="connsiteY130" fmla="*/ 375758 h 1140988"/>
                <a:gd name="connsiteX131" fmla="*/ 792660 w 1058709"/>
                <a:gd name="connsiteY131" fmla="*/ 381244 h 1140988"/>
                <a:gd name="connsiteX132" fmla="*/ 806374 w 1058709"/>
                <a:gd name="connsiteY132" fmla="*/ 411414 h 1140988"/>
                <a:gd name="connsiteX133" fmla="*/ 767975 w 1058709"/>
                <a:gd name="connsiteY133" fmla="*/ 411414 h 1140988"/>
                <a:gd name="connsiteX134" fmla="*/ 770719 w 1058709"/>
                <a:gd name="connsiteY134" fmla="*/ 397701 h 1140988"/>
                <a:gd name="connsiteX135" fmla="*/ 789918 w 1058709"/>
                <a:gd name="connsiteY135" fmla="*/ 375758 h 1140988"/>
                <a:gd name="connsiteX136" fmla="*/ 789918 w 1058709"/>
                <a:gd name="connsiteY136" fmla="*/ 375758 h 1140988"/>
                <a:gd name="connsiteX137" fmla="*/ 1009340 w 1058709"/>
                <a:gd name="connsiteY137" fmla="*/ 394958 h 1140988"/>
                <a:gd name="connsiteX138" fmla="*/ 1012082 w 1058709"/>
                <a:gd name="connsiteY138" fmla="*/ 408671 h 1140988"/>
                <a:gd name="connsiteX139" fmla="*/ 973682 w 1058709"/>
                <a:gd name="connsiteY139" fmla="*/ 408671 h 1140988"/>
                <a:gd name="connsiteX140" fmla="*/ 987396 w 1058709"/>
                <a:gd name="connsiteY140" fmla="*/ 378501 h 1140988"/>
                <a:gd name="connsiteX141" fmla="*/ 990140 w 1058709"/>
                <a:gd name="connsiteY141" fmla="*/ 373015 h 1140988"/>
                <a:gd name="connsiteX142" fmla="*/ 1009340 w 1058709"/>
                <a:gd name="connsiteY142" fmla="*/ 394958 h 1140988"/>
                <a:gd name="connsiteX143" fmla="*/ 1009340 w 1058709"/>
                <a:gd name="connsiteY143" fmla="*/ 394958 h 1140988"/>
                <a:gd name="connsiteX144" fmla="*/ 891399 w 1058709"/>
                <a:gd name="connsiteY144" fmla="*/ 57598 h 1140988"/>
                <a:gd name="connsiteX145" fmla="*/ 935285 w 1058709"/>
                <a:gd name="connsiteY145" fmla="*/ 115196 h 1140988"/>
                <a:gd name="connsiteX146" fmla="*/ 959969 w 1058709"/>
                <a:gd name="connsiteY146" fmla="*/ 153594 h 1140988"/>
                <a:gd name="connsiteX147" fmla="*/ 825574 w 1058709"/>
                <a:gd name="connsiteY147" fmla="*/ 153594 h 1140988"/>
                <a:gd name="connsiteX148" fmla="*/ 850258 w 1058709"/>
                <a:gd name="connsiteY148" fmla="*/ 115196 h 1140988"/>
                <a:gd name="connsiteX149" fmla="*/ 891399 w 1058709"/>
                <a:gd name="connsiteY149" fmla="*/ 57598 h 1140988"/>
                <a:gd name="connsiteX150" fmla="*/ 872201 w 1058709"/>
                <a:gd name="connsiteY150" fmla="*/ 809115 h 1140988"/>
                <a:gd name="connsiteX151" fmla="*/ 545811 w 1058709"/>
                <a:gd name="connsiteY151" fmla="*/ 809115 h 1140988"/>
                <a:gd name="connsiteX152" fmla="*/ 545811 w 1058709"/>
                <a:gd name="connsiteY152" fmla="*/ 345588 h 1140988"/>
                <a:gd name="connsiteX153" fmla="*/ 691178 w 1058709"/>
                <a:gd name="connsiteY153" fmla="*/ 298961 h 1140988"/>
                <a:gd name="connsiteX154" fmla="*/ 767975 w 1058709"/>
                <a:gd name="connsiteY154" fmla="*/ 298961 h 1140988"/>
                <a:gd name="connsiteX155" fmla="*/ 778947 w 1058709"/>
                <a:gd name="connsiteY155" fmla="*/ 340102 h 1140988"/>
                <a:gd name="connsiteX156" fmla="*/ 737805 w 1058709"/>
                <a:gd name="connsiteY156" fmla="*/ 383987 h 1140988"/>
                <a:gd name="connsiteX157" fmla="*/ 724091 w 1058709"/>
                <a:gd name="connsiteY157" fmla="*/ 444327 h 1140988"/>
                <a:gd name="connsiteX158" fmla="*/ 814602 w 1058709"/>
                <a:gd name="connsiteY158" fmla="*/ 444327 h 1140988"/>
                <a:gd name="connsiteX159" fmla="*/ 800888 w 1058709"/>
                <a:gd name="connsiteY159" fmla="*/ 490954 h 1140988"/>
                <a:gd name="connsiteX160" fmla="*/ 822830 w 1058709"/>
                <a:gd name="connsiteY160" fmla="*/ 548552 h 1140988"/>
                <a:gd name="connsiteX161" fmla="*/ 872201 w 1058709"/>
                <a:gd name="connsiteY161" fmla="*/ 614379 h 1140988"/>
                <a:gd name="connsiteX162" fmla="*/ 872201 w 1058709"/>
                <a:gd name="connsiteY162" fmla="*/ 809115 h 1140988"/>
                <a:gd name="connsiteX163" fmla="*/ 929799 w 1058709"/>
                <a:gd name="connsiteY163" fmla="*/ 458041 h 1140988"/>
                <a:gd name="connsiteX164" fmla="*/ 943513 w 1058709"/>
                <a:gd name="connsiteY164" fmla="*/ 493697 h 1140988"/>
                <a:gd name="connsiteX165" fmla="*/ 929799 w 1058709"/>
                <a:gd name="connsiteY165" fmla="*/ 526610 h 1140988"/>
                <a:gd name="connsiteX166" fmla="*/ 888657 w 1058709"/>
                <a:gd name="connsiteY166" fmla="*/ 575980 h 1140988"/>
                <a:gd name="connsiteX167" fmla="*/ 847516 w 1058709"/>
                <a:gd name="connsiteY167" fmla="*/ 526610 h 1140988"/>
                <a:gd name="connsiteX168" fmla="*/ 833802 w 1058709"/>
                <a:gd name="connsiteY168" fmla="*/ 493697 h 1140988"/>
                <a:gd name="connsiteX169" fmla="*/ 847516 w 1058709"/>
                <a:gd name="connsiteY169" fmla="*/ 458041 h 1140988"/>
                <a:gd name="connsiteX170" fmla="*/ 858488 w 1058709"/>
                <a:gd name="connsiteY170" fmla="*/ 447070 h 1140988"/>
                <a:gd name="connsiteX171" fmla="*/ 869458 w 1058709"/>
                <a:gd name="connsiteY171" fmla="*/ 447070 h 1140988"/>
                <a:gd name="connsiteX172" fmla="*/ 869458 w 1058709"/>
                <a:gd name="connsiteY172" fmla="*/ 482726 h 1140988"/>
                <a:gd name="connsiteX173" fmla="*/ 905113 w 1058709"/>
                <a:gd name="connsiteY173" fmla="*/ 482726 h 1140988"/>
                <a:gd name="connsiteX174" fmla="*/ 905113 w 1058709"/>
                <a:gd name="connsiteY174" fmla="*/ 447070 h 1140988"/>
                <a:gd name="connsiteX175" fmla="*/ 916085 w 1058709"/>
                <a:gd name="connsiteY175" fmla="*/ 447070 h 1140988"/>
                <a:gd name="connsiteX176" fmla="*/ 929799 w 1058709"/>
                <a:gd name="connsiteY176" fmla="*/ 458041 h 114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058709" h="1140988">
                  <a:moveTo>
                    <a:pt x="1058709" y="447070"/>
                  </a:moveTo>
                  <a:lnTo>
                    <a:pt x="1044995" y="386729"/>
                  </a:lnTo>
                  <a:cubicBezTo>
                    <a:pt x="1039510" y="364787"/>
                    <a:pt x="1025796" y="348331"/>
                    <a:pt x="1003854" y="342845"/>
                  </a:cubicBezTo>
                  <a:cubicBezTo>
                    <a:pt x="1012082" y="315418"/>
                    <a:pt x="1017568" y="287990"/>
                    <a:pt x="1017568" y="260562"/>
                  </a:cubicBezTo>
                  <a:cubicBezTo>
                    <a:pt x="1017568" y="202964"/>
                    <a:pt x="998368" y="142624"/>
                    <a:pt x="962712" y="95997"/>
                  </a:cubicBezTo>
                  <a:lnTo>
                    <a:pt x="891399" y="0"/>
                  </a:lnTo>
                  <a:lnTo>
                    <a:pt x="820088" y="95997"/>
                  </a:lnTo>
                  <a:cubicBezTo>
                    <a:pt x="784432" y="142624"/>
                    <a:pt x="765233" y="200221"/>
                    <a:pt x="765233" y="260562"/>
                  </a:cubicBezTo>
                  <a:cubicBezTo>
                    <a:pt x="765233" y="263305"/>
                    <a:pt x="765233" y="263305"/>
                    <a:pt x="765233" y="266048"/>
                  </a:cubicBezTo>
                  <a:lnTo>
                    <a:pt x="691178" y="266048"/>
                  </a:lnTo>
                  <a:cubicBezTo>
                    <a:pt x="633580" y="266048"/>
                    <a:pt x="575981" y="282504"/>
                    <a:pt x="526612" y="315418"/>
                  </a:cubicBezTo>
                  <a:cubicBezTo>
                    <a:pt x="485470" y="287990"/>
                    <a:pt x="438843" y="271533"/>
                    <a:pt x="392217" y="266048"/>
                  </a:cubicBezTo>
                  <a:cubicBezTo>
                    <a:pt x="397701" y="249591"/>
                    <a:pt x="400445" y="230392"/>
                    <a:pt x="400445" y="211193"/>
                  </a:cubicBezTo>
                  <a:cubicBezTo>
                    <a:pt x="400445" y="101482"/>
                    <a:pt x="309934" y="10971"/>
                    <a:pt x="200223" y="10971"/>
                  </a:cubicBezTo>
                  <a:cubicBezTo>
                    <a:pt x="90513" y="10971"/>
                    <a:pt x="0" y="101482"/>
                    <a:pt x="0" y="211193"/>
                  </a:cubicBezTo>
                  <a:cubicBezTo>
                    <a:pt x="0" y="282504"/>
                    <a:pt x="35657" y="326389"/>
                    <a:pt x="65827" y="362045"/>
                  </a:cubicBezTo>
                  <a:cubicBezTo>
                    <a:pt x="85027" y="386729"/>
                    <a:pt x="101483" y="405928"/>
                    <a:pt x="109711" y="430614"/>
                  </a:cubicBezTo>
                  <a:lnTo>
                    <a:pt x="109711" y="430614"/>
                  </a:lnTo>
                  <a:cubicBezTo>
                    <a:pt x="43885" y="463527"/>
                    <a:pt x="0" y="532096"/>
                    <a:pt x="0" y="608893"/>
                  </a:cubicBezTo>
                  <a:cubicBezTo>
                    <a:pt x="0" y="718604"/>
                    <a:pt x="90513" y="809115"/>
                    <a:pt x="200223" y="809115"/>
                  </a:cubicBezTo>
                  <a:cubicBezTo>
                    <a:pt x="309934" y="809115"/>
                    <a:pt x="400445" y="718604"/>
                    <a:pt x="400445" y="608893"/>
                  </a:cubicBezTo>
                  <a:cubicBezTo>
                    <a:pt x="400445" y="532096"/>
                    <a:pt x="359304" y="463527"/>
                    <a:pt x="290734" y="430614"/>
                  </a:cubicBezTo>
                  <a:lnTo>
                    <a:pt x="290734" y="430614"/>
                  </a:lnTo>
                  <a:cubicBezTo>
                    <a:pt x="296220" y="405928"/>
                    <a:pt x="315418" y="383987"/>
                    <a:pt x="334618" y="362045"/>
                  </a:cubicBezTo>
                  <a:cubicBezTo>
                    <a:pt x="348332" y="342845"/>
                    <a:pt x="364789" y="323646"/>
                    <a:pt x="378503" y="301704"/>
                  </a:cubicBezTo>
                  <a:cubicBezTo>
                    <a:pt x="425129" y="304446"/>
                    <a:pt x="471756" y="320903"/>
                    <a:pt x="510156" y="348331"/>
                  </a:cubicBezTo>
                  <a:lnTo>
                    <a:pt x="510156" y="811857"/>
                  </a:lnTo>
                  <a:lnTo>
                    <a:pt x="386731" y="811857"/>
                  </a:lnTo>
                  <a:cubicBezTo>
                    <a:pt x="373017" y="825571"/>
                    <a:pt x="356560" y="839285"/>
                    <a:pt x="337362" y="847513"/>
                  </a:cubicBezTo>
                  <a:lnTo>
                    <a:pt x="910599" y="847513"/>
                  </a:lnTo>
                  <a:lnTo>
                    <a:pt x="910599" y="617122"/>
                  </a:lnTo>
                  <a:cubicBezTo>
                    <a:pt x="918827" y="603408"/>
                    <a:pt x="929799" y="586951"/>
                    <a:pt x="946255" y="567752"/>
                  </a:cubicBezTo>
                  <a:lnTo>
                    <a:pt x="946255" y="885912"/>
                  </a:lnTo>
                  <a:lnTo>
                    <a:pt x="581467" y="885912"/>
                  </a:lnTo>
                  <a:lnTo>
                    <a:pt x="581467" y="905112"/>
                  </a:lnTo>
                  <a:cubicBezTo>
                    <a:pt x="581467" y="935282"/>
                    <a:pt x="556783" y="959967"/>
                    <a:pt x="526612" y="959967"/>
                  </a:cubicBezTo>
                  <a:cubicBezTo>
                    <a:pt x="496442" y="959967"/>
                    <a:pt x="471756" y="935282"/>
                    <a:pt x="471756" y="905112"/>
                  </a:cubicBezTo>
                  <a:lnTo>
                    <a:pt x="471756" y="885912"/>
                  </a:lnTo>
                  <a:lnTo>
                    <a:pt x="271535" y="885912"/>
                  </a:lnTo>
                  <a:lnTo>
                    <a:pt x="271535" y="874941"/>
                  </a:lnTo>
                  <a:cubicBezTo>
                    <a:pt x="260563" y="877684"/>
                    <a:pt x="246849" y="880426"/>
                    <a:pt x="235879" y="883169"/>
                  </a:cubicBezTo>
                  <a:lnTo>
                    <a:pt x="235879" y="1066934"/>
                  </a:lnTo>
                  <a:cubicBezTo>
                    <a:pt x="235879" y="1086134"/>
                    <a:pt x="219421" y="1102590"/>
                    <a:pt x="200223" y="1102590"/>
                  </a:cubicBezTo>
                  <a:cubicBezTo>
                    <a:pt x="181024" y="1102590"/>
                    <a:pt x="164566" y="1086134"/>
                    <a:pt x="164566" y="1066934"/>
                  </a:cubicBezTo>
                  <a:lnTo>
                    <a:pt x="164566" y="883169"/>
                  </a:lnTo>
                  <a:cubicBezTo>
                    <a:pt x="150852" y="880426"/>
                    <a:pt x="139882" y="877684"/>
                    <a:pt x="128910" y="874941"/>
                  </a:cubicBezTo>
                  <a:lnTo>
                    <a:pt x="128910" y="1066934"/>
                  </a:lnTo>
                  <a:cubicBezTo>
                    <a:pt x="128910" y="1108076"/>
                    <a:pt x="161824" y="1140989"/>
                    <a:pt x="202965" y="1140989"/>
                  </a:cubicBezTo>
                  <a:cubicBezTo>
                    <a:pt x="244107" y="1140989"/>
                    <a:pt x="277021" y="1108076"/>
                    <a:pt x="277021" y="1066934"/>
                  </a:cubicBezTo>
                  <a:lnTo>
                    <a:pt x="277021" y="921568"/>
                  </a:lnTo>
                  <a:lnTo>
                    <a:pt x="441587" y="921568"/>
                  </a:lnTo>
                  <a:cubicBezTo>
                    <a:pt x="449815" y="962709"/>
                    <a:pt x="485470" y="995622"/>
                    <a:pt x="529355" y="995622"/>
                  </a:cubicBezTo>
                  <a:cubicBezTo>
                    <a:pt x="573239" y="995622"/>
                    <a:pt x="608895" y="965452"/>
                    <a:pt x="617123" y="921568"/>
                  </a:cubicBezTo>
                  <a:lnTo>
                    <a:pt x="946255" y="921568"/>
                  </a:lnTo>
                  <a:cubicBezTo>
                    <a:pt x="965454" y="921568"/>
                    <a:pt x="981912" y="905112"/>
                    <a:pt x="981912" y="885912"/>
                  </a:cubicBezTo>
                  <a:lnTo>
                    <a:pt x="981912" y="490954"/>
                  </a:lnTo>
                  <a:cubicBezTo>
                    <a:pt x="981912" y="474498"/>
                    <a:pt x="976426" y="458041"/>
                    <a:pt x="968198" y="444327"/>
                  </a:cubicBezTo>
                  <a:lnTo>
                    <a:pt x="1058709" y="444327"/>
                  </a:lnTo>
                  <a:close/>
                  <a:moveTo>
                    <a:pt x="145368" y="227649"/>
                  </a:moveTo>
                  <a:lnTo>
                    <a:pt x="126168" y="227649"/>
                  </a:lnTo>
                  <a:cubicBezTo>
                    <a:pt x="115197" y="227649"/>
                    <a:pt x="106969" y="219421"/>
                    <a:pt x="106969" y="208450"/>
                  </a:cubicBezTo>
                  <a:cubicBezTo>
                    <a:pt x="106969" y="197479"/>
                    <a:pt x="115197" y="189250"/>
                    <a:pt x="126168" y="189250"/>
                  </a:cubicBezTo>
                  <a:cubicBezTo>
                    <a:pt x="137138" y="189250"/>
                    <a:pt x="145368" y="197479"/>
                    <a:pt x="145368" y="208450"/>
                  </a:cubicBezTo>
                  <a:lnTo>
                    <a:pt x="145368" y="227649"/>
                  </a:lnTo>
                  <a:close/>
                  <a:moveTo>
                    <a:pt x="216679" y="408671"/>
                  </a:moveTo>
                  <a:lnTo>
                    <a:pt x="181024" y="408671"/>
                  </a:lnTo>
                  <a:lnTo>
                    <a:pt x="181024" y="263305"/>
                  </a:lnTo>
                  <a:lnTo>
                    <a:pt x="216679" y="263305"/>
                  </a:lnTo>
                  <a:lnTo>
                    <a:pt x="216679" y="408671"/>
                  </a:lnTo>
                  <a:close/>
                  <a:moveTo>
                    <a:pt x="255079" y="447070"/>
                  </a:moveTo>
                  <a:lnTo>
                    <a:pt x="255079" y="482726"/>
                  </a:lnTo>
                  <a:lnTo>
                    <a:pt x="145368" y="482726"/>
                  </a:lnTo>
                  <a:lnTo>
                    <a:pt x="145368" y="447070"/>
                  </a:lnTo>
                  <a:lnTo>
                    <a:pt x="255079" y="447070"/>
                  </a:lnTo>
                  <a:close/>
                  <a:moveTo>
                    <a:pt x="249593" y="518382"/>
                  </a:moveTo>
                  <a:cubicBezTo>
                    <a:pt x="241365" y="540324"/>
                    <a:pt x="222165" y="554038"/>
                    <a:pt x="197480" y="554038"/>
                  </a:cubicBezTo>
                  <a:cubicBezTo>
                    <a:pt x="172796" y="554038"/>
                    <a:pt x="153596" y="537581"/>
                    <a:pt x="145368" y="518382"/>
                  </a:cubicBezTo>
                  <a:lnTo>
                    <a:pt x="249593" y="518382"/>
                  </a:lnTo>
                  <a:close/>
                  <a:moveTo>
                    <a:pt x="362046" y="608893"/>
                  </a:moveTo>
                  <a:cubicBezTo>
                    <a:pt x="362046" y="699404"/>
                    <a:pt x="287991" y="773459"/>
                    <a:pt x="197480" y="773459"/>
                  </a:cubicBezTo>
                  <a:cubicBezTo>
                    <a:pt x="106969" y="773459"/>
                    <a:pt x="32914" y="699404"/>
                    <a:pt x="32914" y="608893"/>
                  </a:cubicBezTo>
                  <a:cubicBezTo>
                    <a:pt x="32914" y="554038"/>
                    <a:pt x="60341" y="501925"/>
                    <a:pt x="106969" y="471755"/>
                  </a:cubicBezTo>
                  <a:lnTo>
                    <a:pt x="106969" y="499183"/>
                  </a:lnTo>
                  <a:cubicBezTo>
                    <a:pt x="106969" y="548552"/>
                    <a:pt x="148110" y="589694"/>
                    <a:pt x="197480" y="589694"/>
                  </a:cubicBezTo>
                  <a:cubicBezTo>
                    <a:pt x="246849" y="589694"/>
                    <a:pt x="287991" y="548552"/>
                    <a:pt x="287991" y="499183"/>
                  </a:cubicBezTo>
                  <a:lnTo>
                    <a:pt x="287991" y="471755"/>
                  </a:lnTo>
                  <a:cubicBezTo>
                    <a:pt x="334618" y="504668"/>
                    <a:pt x="362046" y="554038"/>
                    <a:pt x="362046" y="608893"/>
                  </a:cubicBezTo>
                  <a:lnTo>
                    <a:pt x="362046" y="608893"/>
                  </a:lnTo>
                  <a:close/>
                  <a:moveTo>
                    <a:pt x="304448" y="337359"/>
                  </a:moveTo>
                  <a:cubicBezTo>
                    <a:pt x="285248" y="359302"/>
                    <a:pt x="268793" y="381244"/>
                    <a:pt x="257821" y="408671"/>
                  </a:cubicBezTo>
                  <a:lnTo>
                    <a:pt x="252335" y="408671"/>
                  </a:lnTo>
                  <a:lnTo>
                    <a:pt x="252335" y="263305"/>
                  </a:lnTo>
                  <a:lnTo>
                    <a:pt x="271535" y="263305"/>
                  </a:lnTo>
                  <a:cubicBezTo>
                    <a:pt x="301704" y="263305"/>
                    <a:pt x="326390" y="238620"/>
                    <a:pt x="326390" y="208450"/>
                  </a:cubicBezTo>
                  <a:cubicBezTo>
                    <a:pt x="326390" y="178280"/>
                    <a:pt x="301704" y="153594"/>
                    <a:pt x="271535" y="153594"/>
                  </a:cubicBezTo>
                  <a:cubicBezTo>
                    <a:pt x="241365" y="153594"/>
                    <a:pt x="216679" y="178280"/>
                    <a:pt x="216679" y="208450"/>
                  </a:cubicBezTo>
                  <a:lnTo>
                    <a:pt x="216679" y="227649"/>
                  </a:lnTo>
                  <a:lnTo>
                    <a:pt x="181024" y="227649"/>
                  </a:lnTo>
                  <a:lnTo>
                    <a:pt x="181024" y="208450"/>
                  </a:lnTo>
                  <a:cubicBezTo>
                    <a:pt x="181024" y="178280"/>
                    <a:pt x="156338" y="153594"/>
                    <a:pt x="126168" y="153594"/>
                  </a:cubicBezTo>
                  <a:cubicBezTo>
                    <a:pt x="95997" y="153594"/>
                    <a:pt x="71313" y="178280"/>
                    <a:pt x="71313" y="208450"/>
                  </a:cubicBezTo>
                  <a:cubicBezTo>
                    <a:pt x="71313" y="238620"/>
                    <a:pt x="95997" y="263305"/>
                    <a:pt x="126168" y="263305"/>
                  </a:cubicBezTo>
                  <a:lnTo>
                    <a:pt x="145368" y="263305"/>
                  </a:lnTo>
                  <a:lnTo>
                    <a:pt x="145368" y="408671"/>
                  </a:lnTo>
                  <a:lnTo>
                    <a:pt x="139882" y="408671"/>
                  </a:lnTo>
                  <a:cubicBezTo>
                    <a:pt x="128910" y="381244"/>
                    <a:pt x="112454" y="359302"/>
                    <a:pt x="93255" y="337359"/>
                  </a:cubicBezTo>
                  <a:cubicBezTo>
                    <a:pt x="65827" y="301704"/>
                    <a:pt x="35657" y="266048"/>
                    <a:pt x="35657" y="208450"/>
                  </a:cubicBezTo>
                  <a:cubicBezTo>
                    <a:pt x="35657" y="117938"/>
                    <a:pt x="109711" y="43884"/>
                    <a:pt x="200223" y="43884"/>
                  </a:cubicBezTo>
                  <a:cubicBezTo>
                    <a:pt x="290734" y="43884"/>
                    <a:pt x="364789" y="117938"/>
                    <a:pt x="364789" y="208450"/>
                  </a:cubicBezTo>
                  <a:cubicBezTo>
                    <a:pt x="362046" y="268790"/>
                    <a:pt x="334618" y="304446"/>
                    <a:pt x="304448" y="337359"/>
                  </a:cubicBezTo>
                  <a:lnTo>
                    <a:pt x="304448" y="337359"/>
                  </a:lnTo>
                  <a:close/>
                  <a:moveTo>
                    <a:pt x="255079" y="227649"/>
                  </a:moveTo>
                  <a:lnTo>
                    <a:pt x="255079" y="208450"/>
                  </a:lnTo>
                  <a:cubicBezTo>
                    <a:pt x="255079" y="197479"/>
                    <a:pt x="263307" y="189250"/>
                    <a:pt x="274277" y="189250"/>
                  </a:cubicBezTo>
                  <a:cubicBezTo>
                    <a:pt x="285248" y="189250"/>
                    <a:pt x="293476" y="197479"/>
                    <a:pt x="293476" y="208450"/>
                  </a:cubicBezTo>
                  <a:cubicBezTo>
                    <a:pt x="293476" y="219421"/>
                    <a:pt x="285248" y="227649"/>
                    <a:pt x="274277" y="227649"/>
                  </a:cubicBezTo>
                  <a:lnTo>
                    <a:pt x="255079" y="227649"/>
                  </a:lnTo>
                  <a:close/>
                  <a:moveTo>
                    <a:pt x="872201" y="373015"/>
                  </a:moveTo>
                  <a:lnTo>
                    <a:pt x="872201" y="408671"/>
                  </a:lnTo>
                  <a:lnTo>
                    <a:pt x="847516" y="408671"/>
                  </a:lnTo>
                  <a:lnTo>
                    <a:pt x="825574" y="364787"/>
                  </a:lnTo>
                  <a:cubicBezTo>
                    <a:pt x="809116" y="331874"/>
                    <a:pt x="800888" y="296218"/>
                    <a:pt x="800888" y="257819"/>
                  </a:cubicBezTo>
                  <a:cubicBezTo>
                    <a:pt x="800888" y="235877"/>
                    <a:pt x="803632" y="211193"/>
                    <a:pt x="811860" y="191993"/>
                  </a:cubicBezTo>
                  <a:lnTo>
                    <a:pt x="973682" y="191993"/>
                  </a:lnTo>
                  <a:cubicBezTo>
                    <a:pt x="979168" y="213935"/>
                    <a:pt x="984654" y="235877"/>
                    <a:pt x="984654" y="257819"/>
                  </a:cubicBezTo>
                  <a:cubicBezTo>
                    <a:pt x="984654" y="293475"/>
                    <a:pt x="976426" y="331874"/>
                    <a:pt x="959969" y="364787"/>
                  </a:cubicBezTo>
                  <a:lnTo>
                    <a:pt x="938027" y="408671"/>
                  </a:lnTo>
                  <a:lnTo>
                    <a:pt x="913343" y="408671"/>
                  </a:lnTo>
                  <a:lnTo>
                    <a:pt x="913343" y="373015"/>
                  </a:lnTo>
                  <a:lnTo>
                    <a:pt x="872201" y="373015"/>
                  </a:lnTo>
                  <a:close/>
                  <a:moveTo>
                    <a:pt x="789918" y="375758"/>
                  </a:moveTo>
                  <a:cubicBezTo>
                    <a:pt x="789918" y="378501"/>
                    <a:pt x="792660" y="378501"/>
                    <a:pt x="792660" y="381244"/>
                  </a:cubicBezTo>
                  <a:lnTo>
                    <a:pt x="806374" y="411414"/>
                  </a:lnTo>
                  <a:lnTo>
                    <a:pt x="767975" y="411414"/>
                  </a:lnTo>
                  <a:lnTo>
                    <a:pt x="770719" y="397701"/>
                  </a:lnTo>
                  <a:cubicBezTo>
                    <a:pt x="773461" y="383987"/>
                    <a:pt x="781689" y="378501"/>
                    <a:pt x="789918" y="375758"/>
                  </a:cubicBezTo>
                  <a:lnTo>
                    <a:pt x="789918" y="375758"/>
                  </a:lnTo>
                  <a:close/>
                  <a:moveTo>
                    <a:pt x="1009340" y="394958"/>
                  </a:moveTo>
                  <a:lnTo>
                    <a:pt x="1012082" y="408671"/>
                  </a:lnTo>
                  <a:lnTo>
                    <a:pt x="973682" y="408671"/>
                  </a:lnTo>
                  <a:lnTo>
                    <a:pt x="987396" y="378501"/>
                  </a:lnTo>
                  <a:cubicBezTo>
                    <a:pt x="987396" y="375758"/>
                    <a:pt x="990140" y="375758"/>
                    <a:pt x="990140" y="373015"/>
                  </a:cubicBezTo>
                  <a:cubicBezTo>
                    <a:pt x="1001110" y="378501"/>
                    <a:pt x="1006596" y="383987"/>
                    <a:pt x="1009340" y="394958"/>
                  </a:cubicBezTo>
                  <a:lnTo>
                    <a:pt x="1009340" y="394958"/>
                  </a:lnTo>
                  <a:close/>
                  <a:moveTo>
                    <a:pt x="891399" y="57598"/>
                  </a:moveTo>
                  <a:lnTo>
                    <a:pt x="935285" y="115196"/>
                  </a:lnTo>
                  <a:cubicBezTo>
                    <a:pt x="943513" y="126167"/>
                    <a:pt x="951741" y="139881"/>
                    <a:pt x="959969" y="153594"/>
                  </a:cubicBezTo>
                  <a:lnTo>
                    <a:pt x="825574" y="153594"/>
                  </a:lnTo>
                  <a:cubicBezTo>
                    <a:pt x="831060" y="139881"/>
                    <a:pt x="839288" y="126167"/>
                    <a:pt x="850258" y="115196"/>
                  </a:cubicBezTo>
                  <a:lnTo>
                    <a:pt x="891399" y="57598"/>
                  </a:lnTo>
                  <a:close/>
                  <a:moveTo>
                    <a:pt x="872201" y="809115"/>
                  </a:moveTo>
                  <a:lnTo>
                    <a:pt x="545811" y="809115"/>
                  </a:lnTo>
                  <a:lnTo>
                    <a:pt x="545811" y="345588"/>
                  </a:lnTo>
                  <a:cubicBezTo>
                    <a:pt x="586953" y="315418"/>
                    <a:pt x="639066" y="298961"/>
                    <a:pt x="691178" y="298961"/>
                  </a:cubicBezTo>
                  <a:lnTo>
                    <a:pt x="767975" y="298961"/>
                  </a:lnTo>
                  <a:cubicBezTo>
                    <a:pt x="770719" y="312675"/>
                    <a:pt x="773461" y="326389"/>
                    <a:pt x="778947" y="340102"/>
                  </a:cubicBezTo>
                  <a:cubicBezTo>
                    <a:pt x="759747" y="348331"/>
                    <a:pt x="743291" y="364787"/>
                    <a:pt x="737805" y="383987"/>
                  </a:cubicBezTo>
                  <a:lnTo>
                    <a:pt x="724091" y="444327"/>
                  </a:lnTo>
                  <a:lnTo>
                    <a:pt x="814602" y="444327"/>
                  </a:lnTo>
                  <a:cubicBezTo>
                    <a:pt x="806374" y="458041"/>
                    <a:pt x="800888" y="474498"/>
                    <a:pt x="800888" y="490954"/>
                  </a:cubicBezTo>
                  <a:cubicBezTo>
                    <a:pt x="800888" y="512896"/>
                    <a:pt x="809116" y="532096"/>
                    <a:pt x="822830" y="548552"/>
                  </a:cubicBezTo>
                  <a:cubicBezTo>
                    <a:pt x="847516" y="575980"/>
                    <a:pt x="863972" y="597922"/>
                    <a:pt x="872201" y="614379"/>
                  </a:cubicBezTo>
                  <a:lnTo>
                    <a:pt x="872201" y="809115"/>
                  </a:lnTo>
                  <a:close/>
                  <a:moveTo>
                    <a:pt x="929799" y="458041"/>
                  </a:moveTo>
                  <a:cubicBezTo>
                    <a:pt x="938027" y="466270"/>
                    <a:pt x="943513" y="479983"/>
                    <a:pt x="943513" y="493697"/>
                  </a:cubicBezTo>
                  <a:cubicBezTo>
                    <a:pt x="943513" y="504668"/>
                    <a:pt x="938027" y="518382"/>
                    <a:pt x="929799" y="526610"/>
                  </a:cubicBezTo>
                  <a:cubicBezTo>
                    <a:pt x="916085" y="540324"/>
                    <a:pt x="899629" y="559523"/>
                    <a:pt x="888657" y="575980"/>
                  </a:cubicBezTo>
                  <a:cubicBezTo>
                    <a:pt x="874943" y="559523"/>
                    <a:pt x="861230" y="540324"/>
                    <a:pt x="847516" y="526610"/>
                  </a:cubicBezTo>
                  <a:cubicBezTo>
                    <a:pt x="839288" y="518382"/>
                    <a:pt x="833802" y="504668"/>
                    <a:pt x="833802" y="493697"/>
                  </a:cubicBezTo>
                  <a:cubicBezTo>
                    <a:pt x="833802" y="479983"/>
                    <a:pt x="839288" y="469012"/>
                    <a:pt x="847516" y="458041"/>
                  </a:cubicBezTo>
                  <a:lnTo>
                    <a:pt x="858488" y="447070"/>
                  </a:lnTo>
                  <a:lnTo>
                    <a:pt x="869458" y="447070"/>
                  </a:lnTo>
                  <a:lnTo>
                    <a:pt x="869458" y="482726"/>
                  </a:lnTo>
                  <a:lnTo>
                    <a:pt x="905113" y="482726"/>
                  </a:lnTo>
                  <a:lnTo>
                    <a:pt x="905113" y="447070"/>
                  </a:lnTo>
                  <a:lnTo>
                    <a:pt x="916085" y="447070"/>
                  </a:lnTo>
                  <a:lnTo>
                    <a:pt x="929799" y="458041"/>
                  </a:lnTo>
                  <a:close/>
                </a:path>
              </a:pathLst>
            </a:custGeom>
            <a:grpFill/>
            <a:ln w="2742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7700A291-7FE3-4E85-A6FE-CBA88A9F28EB}"/>
                </a:ext>
              </a:extLst>
            </p:cNvPr>
            <p:cNvSpPr/>
            <p:nvPr/>
          </p:nvSpPr>
          <p:spPr>
            <a:xfrm>
              <a:off x="8878411" y="436595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C36B4B0C-FF4C-8CEB-7C1B-85C5214FFACC}"/>
                </a:ext>
              </a:extLst>
            </p:cNvPr>
            <p:cNvSpPr/>
            <p:nvPr/>
          </p:nvSpPr>
          <p:spPr>
            <a:xfrm>
              <a:off x="8952465" y="4365959"/>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BBFBD491-A3FE-373B-719D-B625AFB59B76}"/>
                </a:ext>
              </a:extLst>
            </p:cNvPr>
            <p:cNvSpPr/>
            <p:nvPr/>
          </p:nvSpPr>
          <p:spPr>
            <a:xfrm>
              <a:off x="8807099" y="4365959"/>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B5359373-A1C9-5569-AF51-04C616811642}"/>
                </a:ext>
              </a:extLst>
            </p:cNvPr>
            <p:cNvSpPr/>
            <p:nvPr/>
          </p:nvSpPr>
          <p:spPr>
            <a:xfrm>
              <a:off x="9278855" y="4475669"/>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301FCC81-8EAA-5751-7440-9A511422747A}"/>
                </a:ext>
              </a:extLst>
            </p:cNvPr>
            <p:cNvSpPr/>
            <p:nvPr/>
          </p:nvSpPr>
          <p:spPr>
            <a:xfrm>
              <a:off x="9278855" y="4401615"/>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118E632F-1F10-66FB-0E0B-1405AE72A13A}"/>
                </a:ext>
              </a:extLst>
            </p:cNvPr>
            <p:cNvSpPr/>
            <p:nvPr/>
          </p:nvSpPr>
          <p:spPr>
            <a:xfrm>
              <a:off x="9278855" y="4330303"/>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E625841E-A030-58DD-B960-9A2AC79A5DF3}"/>
                </a:ext>
              </a:extLst>
            </p:cNvPr>
            <p:cNvSpPr/>
            <p:nvPr/>
          </p:nvSpPr>
          <p:spPr>
            <a:xfrm>
              <a:off x="9278855" y="4256248"/>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gr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611422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11</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685998"/>
            <a:ext cx="6143488" cy="423060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r>
              <a:rPr lang="en-US" dirty="0"/>
              <a:t>Historien om blockchain og Bitcoin er sammenflettet. I 2008 blev hvidbogen om Bitcoin offentliggjort. Dette white paper præsenterede et konceptuelt design for et decentraliseret monetært system. Udviklingen af blockchain-teknologien har nået nye højder, siden Satoshi Nakamoto som den ukendte forfatter, offentliggjorde Bitcoin whitepaper. I mellemtiden findes der mulige anvendelser for blockchain-teknologien, som rækker langt ud over funktionen af en finansiel transaktionsbog. F.eks. kan smarte kontrakter bruges til at håndtere en lang række administrative og processuelle applikationer, som et almindeligt blockchain-basislag ikke er i stand til. Udførelsen af disse smarte kontrakter kan følges i realtid - som en logisk videreudvikling af open source-idéen gør blockchain således åben udførelse mulig.</a:t>
            </a:r>
          </a:p>
          <a:p>
            <a:r>
              <a:rPr lang="en-US" dirty="0"/>
              <a:t> </a:t>
            </a:r>
          </a:p>
          <a:p>
            <a:endParaRPr lang="en-US" dirty="0"/>
          </a:p>
          <a:p>
            <a:r>
              <a:rPr lang="en-US" dirty="0"/>
              <a:t>Takket være den hurtige blockchain-udvikling kan følsomme data som sundhedsdata eller ejendomsforhold som f.eks. jordbesiddelse således organiseres og kontrolleres via en blockchain på denne måde. Samtidig kan enhver post, der nogensinde er foretaget i et blockchain-katalog, spores for evigt og kan ikke slettes eller ændres. Derfor er virksomheder interesseret i at forske i denne teknologi. De vigtigste motiveringer er aspekterne sikkerhed, gennemsigtighed og øget effektivitet (i omkostninger, tid, arbejdsstyrke og digitalisering). Muligheden for at automatisere processer via en sikker infrastruktur og samtidig eliminere risikoen for datamanipulation forekommer tiltrækkende for institutioner og virksomheder.</a:t>
            </a:r>
          </a:p>
          <a:p>
            <a:endParaRPr lang="en-US" dirty="0"/>
          </a:p>
          <a:p>
            <a:r>
              <a:rPr lang="en-US" dirty="0"/>
              <a:t>Man skal huske på, at der ikke findes "den ene blockchain". En blockchain kan snarere være udformet i meget forskellige kalibreringer. En blockchain, der anvendes i administrationen af en offentlig myndighed, er designet anderledes end f.eks. den mest kendte blockchain, Bitcoin Blockchain, som en lang række applikationer er baseret på.</a:t>
            </a:r>
          </a:p>
          <a:p>
            <a:endParaRPr lang="en-US" dirty="0"/>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1626129"/>
            <a:ext cx="3049154" cy="1797030"/>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Blockchain er en bestemt type databaseadministrationssystem, der indeholder flere funktioner end almindelige databaser. Nogle af de væsentlige forskelle mellem en traditionel database og en blockchain er følgende:</a:t>
            </a:r>
          </a:p>
          <a:p>
            <a:pPr algn="just"/>
            <a:endParaRPr lang="en-US" sz="1100" dirty="0">
              <a:solidFill>
                <a:schemeClr val="tx1"/>
              </a:solidFill>
              <a:latin typeface="Calibri" panose="020F0502020204030204" pitchFamily="34" charset="0"/>
              <a:cs typeface="Calibri" panose="020F0502020204030204" pitchFamily="34" charset="0"/>
            </a:endParaRPr>
          </a:p>
          <a:p>
            <a:pPr marL="171450" indent="-171450" algn="just">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Kontrollen er decentraliseret i blockchains uden at skade tilliden til de eksisterende data, hvilket andre databasesystemer ikke kan opnå i samme omfang.</a:t>
            </a:r>
          </a:p>
          <a:p>
            <a:pPr marL="171450" indent="-171450" algn="just">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Normalt har virksomheder, der er involveret i en transaktion, ikke ret til at dele hele deres database med tredjeparter. I blockchain-netværk har alle deltagende enheder en (gennemsigtig) kopi af den aktuelle status for hovedbogen med automatiske opdateringer.</a:t>
            </a:r>
          </a:p>
          <a:p>
            <a:pPr marL="171450" indent="-171450" algn="just">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Blockchains er uforanderlige, hvilket betyder, at du kun kan indsætte data, men du kan ikke redigere eller slette data.</a:t>
            </a:r>
          </a:p>
        </p:txBody>
      </p:sp>
      <p:sp>
        <p:nvSpPr>
          <p:cNvPr id="50" name="Text Placeholder 16">
            <a:extLst>
              <a:ext uri="{FF2B5EF4-FFF2-40B4-BE49-F238E27FC236}">
                <a16:creationId xmlns:a16="http://schemas.microsoft.com/office/drawing/2014/main" id="{DD696A88-DDBA-4B1F-C9A1-50B696893A95}"/>
              </a:ext>
            </a:extLst>
          </p:cNvPr>
          <p:cNvSpPr>
            <a:spLocks noGrp="1"/>
          </p:cNvSpPr>
          <p:nvPr/>
        </p:nvSpPr>
        <p:spPr>
          <a:xfrm>
            <a:off x="968744" y="5912049"/>
            <a:ext cx="2811094" cy="45402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200"/>
              </a:spcBef>
            </a:pPr>
            <a:r>
              <a:rPr lang="en-US" sz="1800" b="0"/>
              <a:t>1.6 Udvikling af blockchain-teknologi</a:t>
            </a:r>
            <a:endParaRPr lang="en-LB" sz="1800" b="0"/>
          </a:p>
        </p:txBody>
      </p:sp>
      <p:sp>
        <p:nvSpPr>
          <p:cNvPr id="51" name="Text Placeholder 16">
            <a:extLst>
              <a:ext uri="{FF2B5EF4-FFF2-40B4-BE49-F238E27FC236}">
                <a16:creationId xmlns:a16="http://schemas.microsoft.com/office/drawing/2014/main" id="{F067E0D0-F0BC-C144-BF71-01F743D751A5}"/>
              </a:ext>
            </a:extLst>
          </p:cNvPr>
          <p:cNvSpPr>
            <a:spLocks noGrp="1"/>
          </p:cNvSpPr>
          <p:nvPr/>
        </p:nvSpPr>
        <p:spPr>
          <a:xfrm>
            <a:off x="730685" y="775205"/>
            <a:ext cx="3049154" cy="90858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en-US" sz="1800" b="0"/>
              <a:t>1.5 Forskellen mellem en database og en blockchain</a:t>
            </a:r>
            <a:endParaRPr lang="en-LB" sz="1800" b="0"/>
          </a:p>
        </p:txBody>
      </p:sp>
      <p:grpSp>
        <p:nvGrpSpPr>
          <p:cNvPr id="14" name="Group 13">
            <a:extLst>
              <a:ext uri="{FF2B5EF4-FFF2-40B4-BE49-F238E27FC236}">
                <a16:creationId xmlns:a16="http://schemas.microsoft.com/office/drawing/2014/main" id="{21FFEE46-EF71-375E-94A8-8E4B04814856}"/>
              </a:ext>
            </a:extLst>
          </p:cNvPr>
          <p:cNvGrpSpPr/>
          <p:nvPr/>
        </p:nvGrpSpPr>
        <p:grpSpPr>
          <a:xfrm>
            <a:off x="6346354" y="435340"/>
            <a:ext cx="1380420" cy="1309652"/>
            <a:chOff x="6346354" y="435340"/>
            <a:chExt cx="1380420" cy="1309652"/>
          </a:xfrm>
        </p:grpSpPr>
        <p:sp>
          <p:nvSpPr>
            <p:cNvPr id="13" name="Freeform 12">
              <a:extLst>
                <a:ext uri="{FF2B5EF4-FFF2-40B4-BE49-F238E27FC236}">
                  <a16:creationId xmlns:a16="http://schemas.microsoft.com/office/drawing/2014/main" id="{E6411E39-E802-05E4-6CEE-3D407B31779A}"/>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ED684C90-B970-D885-83A8-A93F2CBF9786}"/>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9D1D953-B878-7CB2-670A-BD9D23F56681}"/>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28295FE-1651-C946-585C-1D047541CF45}"/>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3C6ACED-8F0A-16B1-64D9-71A0EC4EBC6C}"/>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29A61C2-8332-6FF3-8A25-D98CB5A9CB05}"/>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93359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1.7 Fordele ved blockchain-teknologi sammenlignet med traditionelle databasesystemer</a:t>
            </a: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2083443"/>
            <a:ext cx="2693750" cy="7074930"/>
          </a:xfrm>
        </p:spPr>
        <p:txBody>
          <a:bodyPr/>
          <a:lstStyle/>
          <a:p>
            <a:pPr algn="just"/>
            <a:r>
              <a:rPr lang="en-US" dirty="0"/>
              <a:t>Traditionelle databaseteknologier giver flere udfordringer i forbindelse med registrering af finansielle transaktioner. Tænk f.eks. på salget af en ejendom. Når pengene er blevet udvekslet, overgår ejendommen til køberen. Både køber og sælger kan hver for sig registrere de monetære transaktioner, men ingen af kilderne kan være pålidelige, så der ikke er nogen tvivl om, at de er fuldstændig udelukket. Sælgeren kan hævde, at han ikke har modtaget pengene, selv om han har modtaget dem, og køberen kan ligeledes hævde, at han har betalt pengene, selv om han ikke har gjort det.</a:t>
            </a:r>
          </a:p>
          <a:p>
            <a:pPr algn="just"/>
            <a:r>
              <a:rPr lang="en-US" dirty="0"/>
              <a:t> </a:t>
            </a:r>
          </a:p>
          <a:p>
            <a:pPr algn="just"/>
            <a:r>
              <a:rPr lang="en-US" dirty="0"/>
              <a:t>For at undgå potentielle juridiske problemer skal en betroet tredjepart overvåge og validere transaktionerne. Tilstedeværelsen af denne centrale myndighed komplicerer ikke blot transaktionen, men skaber også et potentielt enkeltstående fejlpunkt og øger sårbarheden. Hvis den centrale database blev kompromitteret, kunne begge parter lide skade som følge heraf. Blockchain kan afhjælpe sådanne problemer ved at skabe én hovedbog for både køber og sælger. Alle transaktioner skal godkendes af begge parter og opdateres automatisk i begge deres hovedbøger i realtid. Enhver korruption i historiske transaktioner vil ødelægge hele hovedbogen. Disse egenskaber ved blockchain-teknologien har ført til dens anvendelse i forskellige sektorer, herunder skabelsen af digital valuta som Bitcoin og andre anvendelsestilfælde, som er genstand for det næste kapitel.</a:t>
            </a: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12</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58"/>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4305195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F3DDF-DAF0-D1F3-D1BC-714162E42872}"/>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907AE3-9FD6-0E58-8496-4DA4F1AE1F67}"/>
              </a:ext>
            </a:extLst>
          </p:cNvPr>
          <p:cNvSpPr>
            <a:spLocks noGrp="1"/>
          </p:cNvSpPr>
          <p:nvPr>
            <p:ph type="body" sz="quarter" idx="14"/>
          </p:nvPr>
        </p:nvSpPr>
        <p:spPr/>
        <p:txBody>
          <a:bodyPr/>
          <a:lstStyle/>
          <a:p>
            <a:r>
              <a:rPr lang="en-GB"/>
              <a:t>ANVENDELSE AF BLOCKCHAIN I FORSKELLIGE BRANCHER </a:t>
            </a:r>
          </a:p>
        </p:txBody>
      </p:sp>
      <p:sp>
        <p:nvSpPr>
          <p:cNvPr id="4" name="Slide Number Placeholder 3">
            <a:extLst>
              <a:ext uri="{FF2B5EF4-FFF2-40B4-BE49-F238E27FC236}">
                <a16:creationId xmlns:a16="http://schemas.microsoft.com/office/drawing/2014/main" id="{8E81DCEE-9F6B-2C30-E424-E9CDEA0B7C8C}"/>
              </a:ext>
            </a:extLst>
          </p:cNvPr>
          <p:cNvSpPr>
            <a:spLocks noGrp="1"/>
          </p:cNvSpPr>
          <p:nvPr>
            <p:ph type="sldNum" sz="quarter" idx="4"/>
          </p:nvPr>
        </p:nvSpPr>
        <p:spPr/>
        <p:txBody>
          <a:bodyPr/>
          <a:lstStyle/>
          <a:p>
            <a:fld id="{CB2079F2-58AF-ED44-82D7-E04B2F6FD686}" type="slidenum">
              <a:rPr lang="en-US" smtClean="0"/>
              <a:t>13</a:t>
            </a:fld>
            <a:endParaRPr lang="en-US" dirty="0"/>
          </a:p>
        </p:txBody>
      </p:sp>
    </p:spTree>
    <p:extLst>
      <p:ext uri="{BB962C8B-B14F-4D97-AF65-F5344CB8AC3E}">
        <p14:creationId xmlns:p14="http://schemas.microsoft.com/office/powerpoint/2010/main" val="12616472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14</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1644256"/>
            <a:ext cx="6005740" cy="6332126"/>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b="1" dirty="0">
                <a:solidFill>
                  <a:srgbClr val="F79037"/>
                </a:solidFill>
                <a:latin typeface="Calibri" panose="020F0502020204030204" pitchFamily="34" charset="0"/>
                <a:cs typeface="Calibri" panose="020F0502020204030204" pitchFamily="34" charset="0"/>
              </a:rPr>
              <a:t>Internationale betalinger</a:t>
            </a:r>
            <a:endParaRPr lang="en-US" sz="1100" dirty="0">
              <a:solidFill>
                <a:schemeClr val="tx1"/>
              </a:solidFill>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Blockchain kan skabe sikre, effektive, manipulationssikre registreringer af følsomme aktiviteter. Dette er en fordel i forbindelse med internationale betalinger og pengeoverførsler, hvor høje transaktionsgebyrer, forskellige mellemmænd og lange afviklingstider stadig er normen. Den kommercielle bank Banco Santander lancerede verdens første blockchain-baserede pengeoverførselstjeneste i 2018. De såkaldte "Santander One Pay FX"-kunder kan foretage internationale pengeoverførsler samme dag eller næste dag. Ved at bruge blockchain kunne Santander reducere antallet af mellemmænd, der typisk er nødvendige for disse transaktioner, og sænke omkostningerne ved overførslerne gennem mindre manuelt arbejde, hvilket gør processen mere effektiv.</a:t>
            </a:r>
          </a:p>
          <a:p>
            <a:pPr algn="just"/>
            <a:endParaRPr lang="en-US" sz="1100" dirty="0">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Kapitalmarkeder</a:t>
            </a:r>
          </a:p>
          <a:p>
            <a:pPr algn="just"/>
            <a:r>
              <a:rPr lang="en-US" sz="1100" dirty="0">
                <a:solidFill>
                  <a:schemeClr val="tx1"/>
                </a:solidFill>
                <a:latin typeface="Calibri" panose="020F0502020204030204" pitchFamily="34" charset="0"/>
                <a:cs typeface="Calibri" panose="020F0502020204030204" pitchFamily="34" charset="0"/>
              </a:rPr>
              <a:t>På kapitalmarkederne kan blockchain-teknologien bidrage til hurtigere clearing og afvikling, konsolidering af revisionsspor og operationelle forbedringer (f.eks. tokenisering af aktier og mindre manuelt arbejde, overvågning af rigere datasæt, markedsovervågning, porteføljeforvaltning af fonde).</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Finansiering af handel</a:t>
            </a:r>
          </a:p>
          <a:p>
            <a:pPr algn="just"/>
            <a:r>
              <a:rPr lang="en-US" sz="1100" dirty="0">
                <a:solidFill>
                  <a:schemeClr val="tx1"/>
                </a:solidFill>
                <a:latin typeface="Calibri" panose="020F0502020204030204" pitchFamily="34" charset="0"/>
                <a:cs typeface="Calibri" panose="020F0502020204030204" pitchFamily="34" charset="0"/>
              </a:rPr>
              <a:t>Traditionelt indebærer de almindelige metoder til handelsfinansiering langsomme processer, som afbryder forretningen og hæmmer likviditeten. Dette skyldes, at grænseoverskridende handel indebærer mange data (dvs. oprindelsesland, produktoplysninger, dokumentation af transaktioner). Blockchain-teknologi kan automatisere denne datasporing og -overvågning.</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Overholdelse af lovgivningen og revision</a:t>
            </a:r>
          </a:p>
          <a:p>
            <a:pPr algn="just"/>
            <a:r>
              <a:rPr lang="en-US" sz="1100" dirty="0">
                <a:solidFill>
                  <a:schemeClr val="tx1"/>
                </a:solidFill>
                <a:latin typeface="Calibri" panose="020F0502020204030204" pitchFamily="34" charset="0"/>
                <a:cs typeface="Calibri" panose="020F0502020204030204" pitchFamily="34" charset="0"/>
              </a:rPr>
              <a:t>I regnskab og revision mindskes muligheden for menneskelige fejl og korrektheden af </a:t>
            </a:r>
          </a:p>
          <a:p>
            <a:pPr algn="just"/>
            <a:endParaRPr lang="en-US" sz="1100" dirty="0">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data. Kontoposter kan ikke ændres, når de først er registreret i en kæde.</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Beskyttelse mod hvidvaskning af penge</a:t>
            </a:r>
          </a:p>
          <a:p>
            <a:pPr algn="just"/>
            <a:r>
              <a:rPr lang="en-US" sz="1100" dirty="0">
                <a:solidFill>
                  <a:schemeClr val="tx1"/>
                </a:solidFill>
                <a:latin typeface="Calibri" panose="020F0502020204030204" pitchFamily="34" charset="0"/>
                <a:cs typeface="Calibri" panose="020F0502020204030204" pitchFamily="34" charset="0"/>
              </a:rPr>
              <a:t>Gennem registreringen af kæden, der understøttes af "Kend din kunde (KYC)"-processen, hvorved en virksomhed identificerer og verificerer identiteten af sine kunder, kan mønter, tokens og adresser, der hvidvasker penge eller mistænkes for at gøre det, sortlistes, hvilket fører til afsløring af svigagtige aktiviteter, der involverer midler og forretninger.</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Forsikring</a:t>
            </a:r>
          </a:p>
          <a:p>
            <a:pPr algn="just"/>
            <a:r>
              <a:rPr lang="en-US" sz="1100" dirty="0">
                <a:solidFill>
                  <a:schemeClr val="tx1"/>
                </a:solidFill>
                <a:latin typeface="Calibri" panose="020F0502020204030204" pitchFamily="34" charset="0"/>
                <a:cs typeface="Calibri" panose="020F0502020204030204" pitchFamily="34" charset="0"/>
              </a:rPr>
              <a:t>Blockchain i forbindelse med smarte kontrakter i forsikringsordninger har forskellige anvendelsesmuligheder. Hvis forsikringskrav flyttes over på en blockchain, kan det føre til en reduktion af almindelige kilder til svindel i branchen (f.eks. ved at afvise flere krav i forbindelse med en enkelt hændelse). Der er også mulighed for, at lægejournaler (eller rettere kun de relevante dele) kan sikres kryptografisk og distribueres mellem forsikringsselskaber, læger og patienten. Et andet eksempel kunne være indgivelse af et krav i forbindelse med dødsfald, hvor den manuelle proces med indgivelse af krav erstattes af et automatiseret blockchain-system.</a:t>
            </a:r>
          </a:p>
          <a:p>
            <a:pPr algn="just"/>
            <a:endParaRPr lang="en-US" sz="1100" dirty="0">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Peer-to-Peer-transaktioner</a:t>
            </a:r>
          </a:p>
          <a:p>
            <a:pPr algn="just"/>
            <a:r>
              <a:rPr lang="en-US" sz="1100" dirty="0">
                <a:solidFill>
                  <a:schemeClr val="tx1"/>
                </a:solidFill>
                <a:latin typeface="Calibri" panose="020F0502020204030204" pitchFamily="34" charset="0"/>
                <a:cs typeface="Calibri" panose="020F0502020204030204" pitchFamily="34" charset="0"/>
              </a:rPr>
              <a:t>P2P-betalingstjenester som PayPal, Swish og Venmo tilbyder hurtige og billige transaktioner med e-penge i mange dele af verden, selv om nogle tjenester begrænser transaktioner baseret på placering. Transaktionsgebyrer, risikoen for hacks og konkurser og behovet for en mellemmand kan reduceres eller elimineres ved at indføre et blockchain-baseret system.</a:t>
            </a: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0" y="769737"/>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en-US" sz="1800" b="0"/>
              <a:t>2.1 Anvendelsestilfælde på det finansielle marked </a:t>
            </a:r>
          </a:p>
          <a:p>
            <a:pPr>
              <a:spcBef>
                <a:spcPts val="0"/>
              </a:spcBef>
            </a:pPr>
            <a:r>
              <a:rPr lang="en-US" sz="1800" b="0"/>
              <a:t>til Blockchain-applikation</a:t>
            </a:r>
          </a:p>
          <a:p>
            <a:pPr>
              <a:spcBef>
                <a:spcPts val="0"/>
              </a:spcBef>
            </a:pPr>
            <a:endParaRPr lang="en-US" sz="1800" b="0" dirty="0"/>
          </a:p>
        </p:txBody>
      </p:sp>
      <p:sp>
        <p:nvSpPr>
          <p:cNvPr id="7" name="Text Placeholder 16">
            <a:extLst>
              <a:ext uri="{FF2B5EF4-FFF2-40B4-BE49-F238E27FC236}">
                <a16:creationId xmlns:a16="http://schemas.microsoft.com/office/drawing/2014/main" id="{511776A4-DFAE-2C58-FA28-69FA55C70266}"/>
              </a:ext>
            </a:extLst>
          </p:cNvPr>
          <p:cNvSpPr>
            <a:spLocks noGrp="1"/>
          </p:cNvSpPr>
          <p:nvPr/>
        </p:nvSpPr>
        <p:spPr>
          <a:xfrm>
            <a:off x="758819" y="8703915"/>
            <a:ext cx="3021019"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2.2 Industriens brugssituationer for Blockchain-applikation</a:t>
            </a:r>
            <a:endParaRPr lang="en-LB" sz="1800" b="0"/>
          </a:p>
          <a:p>
            <a:pPr>
              <a:spcBef>
                <a:spcPts val="0"/>
              </a:spcBef>
            </a:pPr>
            <a:endParaRPr lang="en-US" sz="1800" b="0" dirty="0"/>
          </a:p>
        </p:txBody>
      </p:sp>
      <p:sp>
        <p:nvSpPr>
          <p:cNvPr id="8" name="Text Placeholder 17">
            <a:extLst>
              <a:ext uri="{FF2B5EF4-FFF2-40B4-BE49-F238E27FC236}">
                <a16:creationId xmlns:a16="http://schemas.microsoft.com/office/drawing/2014/main" id="{ED6C91D8-1DBF-87C4-F30B-382EB3A9D1AC}"/>
              </a:ext>
            </a:extLst>
          </p:cNvPr>
          <p:cNvSpPr txBox="1">
            <a:spLocks/>
          </p:cNvSpPr>
          <p:nvPr/>
        </p:nvSpPr>
        <p:spPr>
          <a:xfrm>
            <a:off x="761773" y="9509759"/>
            <a:ext cx="3018065" cy="101287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latin typeface="Calibri" panose="020F0502020204030204" pitchFamily="34" charset="0"/>
                <a:cs typeface="Calibri" panose="020F0502020204030204" pitchFamily="34" charset="0"/>
              </a:rPr>
              <a:t>Hvis du vil vide mere om industriens brugssituationer for blockchain-applikation i mobilitetssektoren, kan du læse ekskursionspapiret "</a:t>
            </a:r>
            <a:r>
              <a:rPr lang="en-US" sz="1100">
                <a:solidFill>
                  <a:srgbClr val="F7903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Analysis of Blockchain Technology in the Mobility Sector</a:t>
            </a:r>
            <a:r>
              <a:rPr lang="en-US" sz="1100">
                <a:latin typeface="Calibri" panose="020F0502020204030204" pitchFamily="34" charset="0"/>
                <a:cs typeface="Calibri" panose="020F0502020204030204" pitchFamily="34" charset="0"/>
              </a:rPr>
              <a:t>" af Prof. Dr. Philipp Sandner og Martin Gösele.</a:t>
            </a:r>
            <a:endParaRPr lang="en-LB" sz="110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grpSp>
        <p:nvGrpSpPr>
          <p:cNvPr id="12" name="object 15">
            <a:extLst>
              <a:ext uri="{FF2B5EF4-FFF2-40B4-BE49-F238E27FC236}">
                <a16:creationId xmlns:a16="http://schemas.microsoft.com/office/drawing/2014/main" id="{C453AE4E-C685-AA52-53DD-4BF23E129DAF}"/>
              </a:ext>
            </a:extLst>
          </p:cNvPr>
          <p:cNvGrpSpPr/>
          <p:nvPr/>
        </p:nvGrpSpPr>
        <p:grpSpPr>
          <a:xfrm>
            <a:off x="4095092" y="8487590"/>
            <a:ext cx="3047022" cy="1729173"/>
            <a:chOff x="485139" y="4586859"/>
            <a:chExt cx="3134043" cy="1778557"/>
          </a:xfrm>
        </p:grpSpPr>
        <p:pic>
          <p:nvPicPr>
            <p:cNvPr id="14" name="object 16">
              <a:extLst>
                <a:ext uri="{FF2B5EF4-FFF2-40B4-BE49-F238E27FC236}">
                  <a16:creationId xmlns:a16="http://schemas.microsoft.com/office/drawing/2014/main" id="{C618E0FF-2E9A-9B68-D898-8C5B85E26ECC}"/>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5" name="object 17">
              <a:extLst>
                <a:ext uri="{FF2B5EF4-FFF2-40B4-BE49-F238E27FC236}">
                  <a16:creationId xmlns:a16="http://schemas.microsoft.com/office/drawing/2014/main" id="{7CF50BC3-87CB-CA7A-98E7-F89741431074}"/>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8" name="object 18">
              <a:extLst>
                <a:ext uri="{FF2B5EF4-FFF2-40B4-BE49-F238E27FC236}">
                  <a16:creationId xmlns:a16="http://schemas.microsoft.com/office/drawing/2014/main" id="{B33FAD55-D0F1-45AF-13A9-566A6A0BED0A}"/>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22" name="object 19">
              <a:extLst>
                <a:ext uri="{FF2B5EF4-FFF2-40B4-BE49-F238E27FC236}">
                  <a16:creationId xmlns:a16="http://schemas.microsoft.com/office/drawing/2014/main" id="{6065BE22-CB60-CFCD-0D35-6F7EC36A3B89}"/>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23" name="object 20">
              <a:extLst>
                <a:ext uri="{FF2B5EF4-FFF2-40B4-BE49-F238E27FC236}">
                  <a16:creationId xmlns:a16="http://schemas.microsoft.com/office/drawing/2014/main" id="{542E7490-BDE8-5140-1598-64FA37A04637}"/>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24" name="Picture 23">
            <a:extLst>
              <a:ext uri="{FF2B5EF4-FFF2-40B4-BE49-F238E27FC236}">
                <a16:creationId xmlns:a16="http://schemas.microsoft.com/office/drawing/2014/main" id="{5749E6D5-7584-2E4D-F429-610774F447CC}"/>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b="-118"/>
          <a:stretch/>
        </p:blipFill>
        <p:spPr>
          <a:xfrm>
            <a:off x="4473784" y="8573179"/>
            <a:ext cx="2319372" cy="1498655"/>
          </a:xfrm>
          <a:prstGeom prst="rect">
            <a:avLst/>
          </a:prstGeom>
        </p:spPr>
      </p:pic>
      <p:grpSp>
        <p:nvGrpSpPr>
          <p:cNvPr id="29" name="Group 28">
            <a:extLst>
              <a:ext uri="{FF2B5EF4-FFF2-40B4-BE49-F238E27FC236}">
                <a16:creationId xmlns:a16="http://schemas.microsoft.com/office/drawing/2014/main" id="{82335590-76F1-FB89-E57D-47BFA6E9EDDB}"/>
              </a:ext>
            </a:extLst>
          </p:cNvPr>
          <p:cNvGrpSpPr/>
          <p:nvPr/>
        </p:nvGrpSpPr>
        <p:grpSpPr>
          <a:xfrm>
            <a:off x="3833095" y="8483626"/>
            <a:ext cx="824852" cy="742396"/>
            <a:chOff x="7615126" y="6464727"/>
            <a:chExt cx="824852" cy="742396"/>
          </a:xfrm>
        </p:grpSpPr>
        <p:sp>
          <p:nvSpPr>
            <p:cNvPr id="28" name="Oval 27">
              <a:extLst>
                <a:ext uri="{FF2B5EF4-FFF2-40B4-BE49-F238E27FC236}">
                  <a16:creationId xmlns:a16="http://schemas.microsoft.com/office/drawing/2014/main" id="{7DA21FC1-633F-54DB-A940-CF9F5EBE91AD}"/>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 Placeholder 1">
              <a:extLst>
                <a:ext uri="{FF2B5EF4-FFF2-40B4-BE49-F238E27FC236}">
                  <a16:creationId xmlns:a16="http://schemas.microsoft.com/office/drawing/2014/main" id="{1826FD7A-C7B1-8767-5EF0-BD9DEB1FA0D2}"/>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951719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06258D-8E82-4558-B16C-32B481BD506D}"/>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AB899E3E-6030-F94C-A6D9-8BE75E4AEB9A}"/>
              </a:ext>
            </a:extLst>
          </p:cNvPr>
          <p:cNvSpPr>
            <a:spLocks noGrp="1"/>
          </p:cNvSpPr>
          <p:nvPr>
            <p:ph type="body" sz="quarter" idx="14"/>
          </p:nvPr>
        </p:nvSpPr>
        <p:spPr/>
        <p:txBody>
          <a:bodyPr/>
          <a:lstStyle/>
          <a:p>
            <a:r>
              <a:rPr lang="en-GB"/>
              <a:t>FUNKTIONSMEKANISMER FOR BLOCKCHAIN-TRANSAKTIONER </a:t>
            </a:r>
          </a:p>
        </p:txBody>
      </p:sp>
      <p:sp>
        <p:nvSpPr>
          <p:cNvPr id="4" name="Slide Number Placeholder 3">
            <a:extLst>
              <a:ext uri="{FF2B5EF4-FFF2-40B4-BE49-F238E27FC236}">
                <a16:creationId xmlns:a16="http://schemas.microsoft.com/office/drawing/2014/main" id="{86603A77-D5D7-CC60-2888-D7DCED60961E}"/>
              </a:ext>
            </a:extLst>
          </p:cNvPr>
          <p:cNvSpPr>
            <a:spLocks noGrp="1"/>
          </p:cNvSpPr>
          <p:nvPr>
            <p:ph type="sldNum" sz="quarter" idx="4"/>
          </p:nvPr>
        </p:nvSpPr>
        <p:spPr/>
        <p:txBody>
          <a:bodyPr/>
          <a:lstStyle/>
          <a:p>
            <a:fld id="{CB2079F2-58AF-ED44-82D7-E04B2F6FD686}" type="slidenum">
              <a:rPr lang="en-US" smtClean="0"/>
              <a:t>15</a:t>
            </a:fld>
            <a:endParaRPr lang="en-US" dirty="0"/>
          </a:p>
        </p:txBody>
      </p:sp>
    </p:spTree>
    <p:extLst>
      <p:ext uri="{BB962C8B-B14F-4D97-AF65-F5344CB8AC3E}">
        <p14:creationId xmlns:p14="http://schemas.microsoft.com/office/powerpoint/2010/main" val="15618462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3099328" cy="472214"/>
          </a:xfrm>
        </p:spPr>
        <p:txBody>
          <a:bodyPr numCol="1"/>
          <a:lstStyle/>
          <a:p>
            <a:r>
              <a:rPr lang="en-US" dirty="0"/>
              <a:t>Blockchain-mekanismerne er komplekse, og i det følgende gives et kort overblik over transaktionsbehandling på blockchains. Start med at se denne blockchain-demo. </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16</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3.1 Hvordan fungerer en transaktion på Blockchain?</a:t>
            </a: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61772" y="8078903"/>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 3: Eksempel på en Bitcoin-transaktion (Kilde: </a:t>
            </a: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Mempool Space, </a:t>
            </a: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besøgt 27.10.2022)</a:t>
            </a: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54048" y="1904316"/>
            <a:ext cx="6051578" cy="166120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r>
              <a:rPr lang="en-US"/>
            </a:br>
            <a:br>
              <a:rPr lang="en-US"/>
            </a:br>
            <a:r>
              <a:rPr lang="en-US">
                <a:solidFill>
                  <a:srgbClr val="F79037"/>
                </a:solidFill>
                <a:hlinkClick r:id="rId3">
                  <a:extLst>
                    <a:ext uri="{A12FA001-AC4F-418D-AE19-62706E023703}">
                      <ahyp:hlinkClr xmlns:ahyp="http://schemas.microsoft.com/office/drawing/2018/hyperlinkcolor" val="tx"/>
                    </a:ext>
                  </a:extLst>
                </a:hlinkClick>
              </a:rPr>
              <a:t>Start med at se denne blockchain-demo</a:t>
            </a:r>
            <a:r>
              <a:rPr lang="en-US">
                <a:solidFill>
                  <a:srgbClr val="F79037"/>
                </a:solidFill>
              </a:rPr>
              <a:t>.</a:t>
            </a:r>
            <a:endParaRPr lang="en-LB">
              <a:solidFill>
                <a:srgbClr val="F79037"/>
              </a:solidFill>
            </a:endParaRPr>
          </a:p>
          <a:p>
            <a:r>
              <a:rPr lang="en-US"/>
              <a:t> </a:t>
            </a:r>
            <a:endParaRPr lang="en-LB"/>
          </a:p>
          <a:p>
            <a:r>
              <a:rPr lang="en-US"/>
              <a:t>Du kan også selv afprøve blockchain-demoværktøjet. Det kan du gøre ved at klikke </a:t>
            </a:r>
            <a:r>
              <a:rPr lang="en-US">
                <a:solidFill>
                  <a:srgbClr val="F79037"/>
                </a:solidFill>
                <a:hlinkClick r:id="rId4">
                  <a:extLst>
                    <a:ext uri="{A12FA001-AC4F-418D-AE19-62706E023703}">
                      <ahyp:hlinkClr xmlns:ahyp="http://schemas.microsoft.com/office/drawing/2018/hyperlinkcolor" val="tx"/>
                    </a:ext>
                  </a:extLst>
                </a:hlinkClick>
              </a:rPr>
              <a:t>her</a:t>
            </a:r>
            <a:r>
              <a:rPr lang="en-US">
                <a:solidFill>
                  <a:srgbClr val="F79037"/>
                </a:solidFill>
              </a:rPr>
              <a:t>.</a:t>
            </a:r>
            <a:endParaRPr lang="en-LB">
              <a:solidFill>
                <a:srgbClr val="F79037"/>
              </a:solidFill>
            </a:endParaRPr>
          </a:p>
        </p:txBody>
      </p:sp>
      <p:grpSp>
        <p:nvGrpSpPr>
          <p:cNvPr id="4" name="object 15">
            <a:extLst>
              <a:ext uri="{FF2B5EF4-FFF2-40B4-BE49-F238E27FC236}">
                <a16:creationId xmlns:a16="http://schemas.microsoft.com/office/drawing/2014/main" id="{3CFBA926-83D2-DC77-1CAE-0F599CAB7912}"/>
              </a:ext>
            </a:extLst>
          </p:cNvPr>
          <p:cNvGrpSpPr/>
          <p:nvPr/>
        </p:nvGrpSpPr>
        <p:grpSpPr>
          <a:xfrm>
            <a:off x="616165" y="3509479"/>
            <a:ext cx="3047022" cy="1729173"/>
            <a:chOff x="485139" y="4586859"/>
            <a:chExt cx="3134043" cy="1778557"/>
          </a:xfrm>
        </p:grpSpPr>
        <p:pic>
          <p:nvPicPr>
            <p:cNvPr id="5" name="object 16">
              <a:extLst>
                <a:ext uri="{FF2B5EF4-FFF2-40B4-BE49-F238E27FC236}">
                  <a16:creationId xmlns:a16="http://schemas.microsoft.com/office/drawing/2014/main" id="{DC5B5B39-2F04-E97A-0BFF-EC84857BDD4D}"/>
                </a:ext>
              </a:extLst>
            </p:cNvPr>
            <p:cNvPicPr/>
            <p:nvPr/>
          </p:nvPicPr>
          <p:blipFill>
            <a:blip r:embed="rId5"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6" name="object 17">
              <a:extLst>
                <a:ext uri="{FF2B5EF4-FFF2-40B4-BE49-F238E27FC236}">
                  <a16:creationId xmlns:a16="http://schemas.microsoft.com/office/drawing/2014/main" id="{79C83F4D-711D-4976-BB11-9782D66688F2}"/>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7" name="object 18">
              <a:extLst>
                <a:ext uri="{FF2B5EF4-FFF2-40B4-BE49-F238E27FC236}">
                  <a16:creationId xmlns:a16="http://schemas.microsoft.com/office/drawing/2014/main" id="{4C78ED7D-5EC5-AC31-4348-F52BE8A9D718}"/>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8" name="object 19">
              <a:extLst>
                <a:ext uri="{FF2B5EF4-FFF2-40B4-BE49-F238E27FC236}">
                  <a16:creationId xmlns:a16="http://schemas.microsoft.com/office/drawing/2014/main" id="{98193B79-8517-0DD5-81D3-B2CEDC57DA94}"/>
                </a:ext>
              </a:extLst>
            </p:cNvPr>
            <p:cNvPicPr/>
            <p:nvPr/>
          </p:nvPicPr>
          <p:blipFill>
            <a:blip r:embed="rId7"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9" name="object 20">
              <a:extLst>
                <a:ext uri="{FF2B5EF4-FFF2-40B4-BE49-F238E27FC236}">
                  <a16:creationId xmlns:a16="http://schemas.microsoft.com/office/drawing/2014/main" id="{BC1BA607-6D2D-79FB-9B46-2BCF58EC33CF}"/>
                </a:ext>
              </a:extLst>
            </p:cNvPr>
            <p:cNvPicPr/>
            <p:nvPr/>
          </p:nvPicPr>
          <p:blipFill>
            <a:blip r:embed="rId8"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6" name="Picture 15">
            <a:extLst>
              <a:ext uri="{FF2B5EF4-FFF2-40B4-BE49-F238E27FC236}">
                <a16:creationId xmlns:a16="http://schemas.microsoft.com/office/drawing/2014/main" id="{D98D0A63-D9DE-4EE3-9F6D-E2EACE7FD864}"/>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994857" y="3595068"/>
            <a:ext cx="2319372" cy="1498655"/>
          </a:xfrm>
          <a:prstGeom prst="rect">
            <a:avLst/>
          </a:prstGeom>
        </p:spPr>
      </p:pic>
      <p:grpSp>
        <p:nvGrpSpPr>
          <p:cNvPr id="17" name="Group 16">
            <a:extLst>
              <a:ext uri="{FF2B5EF4-FFF2-40B4-BE49-F238E27FC236}">
                <a16:creationId xmlns:a16="http://schemas.microsoft.com/office/drawing/2014/main" id="{1B1805C2-0AFA-FE1A-94B4-208793E3EB33}"/>
              </a:ext>
            </a:extLst>
          </p:cNvPr>
          <p:cNvGrpSpPr/>
          <p:nvPr/>
        </p:nvGrpSpPr>
        <p:grpSpPr>
          <a:xfrm>
            <a:off x="354168" y="3505515"/>
            <a:ext cx="824852" cy="742396"/>
            <a:chOff x="7615126" y="6464727"/>
            <a:chExt cx="824852" cy="742396"/>
          </a:xfrm>
        </p:grpSpPr>
        <p:sp>
          <p:nvSpPr>
            <p:cNvPr id="19" name="Oval 18">
              <a:extLst>
                <a:ext uri="{FF2B5EF4-FFF2-40B4-BE49-F238E27FC236}">
                  <a16:creationId xmlns:a16="http://schemas.microsoft.com/office/drawing/2014/main" id="{C9983A7D-7CB9-3CF5-2F2B-E665E56F2CE8}"/>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1">
              <a:extLst>
                <a:ext uri="{FF2B5EF4-FFF2-40B4-BE49-F238E27FC236}">
                  <a16:creationId xmlns:a16="http://schemas.microsoft.com/office/drawing/2014/main" id="{CAC7E1E9-D953-4E14-C2B5-C8E2AE175BE8}"/>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grpSp>
        <p:nvGrpSpPr>
          <p:cNvPr id="21" name="object 15">
            <a:extLst>
              <a:ext uri="{FF2B5EF4-FFF2-40B4-BE49-F238E27FC236}">
                <a16:creationId xmlns:a16="http://schemas.microsoft.com/office/drawing/2014/main" id="{FD25E1AB-5176-3215-25E9-454CC717D517}"/>
              </a:ext>
            </a:extLst>
          </p:cNvPr>
          <p:cNvGrpSpPr/>
          <p:nvPr/>
        </p:nvGrpSpPr>
        <p:grpSpPr>
          <a:xfrm>
            <a:off x="3830012" y="3509479"/>
            <a:ext cx="3047022" cy="1729173"/>
            <a:chOff x="485139" y="4586859"/>
            <a:chExt cx="3134043" cy="1778557"/>
          </a:xfrm>
        </p:grpSpPr>
        <p:pic>
          <p:nvPicPr>
            <p:cNvPr id="22" name="object 16">
              <a:extLst>
                <a:ext uri="{FF2B5EF4-FFF2-40B4-BE49-F238E27FC236}">
                  <a16:creationId xmlns:a16="http://schemas.microsoft.com/office/drawing/2014/main" id="{AD95E9CE-DF26-EAFB-6487-72EC63233B7B}"/>
                </a:ext>
              </a:extLst>
            </p:cNvPr>
            <p:cNvPicPr/>
            <p:nvPr/>
          </p:nvPicPr>
          <p:blipFill>
            <a:blip r:embed="rId5"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23" name="object 17">
              <a:extLst>
                <a:ext uri="{FF2B5EF4-FFF2-40B4-BE49-F238E27FC236}">
                  <a16:creationId xmlns:a16="http://schemas.microsoft.com/office/drawing/2014/main" id="{F7FBF582-73D4-B57D-CE83-3C3FED98C3E7}"/>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30" name="object 18">
              <a:extLst>
                <a:ext uri="{FF2B5EF4-FFF2-40B4-BE49-F238E27FC236}">
                  <a16:creationId xmlns:a16="http://schemas.microsoft.com/office/drawing/2014/main" id="{00325C2A-7BEC-D620-9F9D-8B58AF438150}"/>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31" name="object 19">
              <a:extLst>
                <a:ext uri="{FF2B5EF4-FFF2-40B4-BE49-F238E27FC236}">
                  <a16:creationId xmlns:a16="http://schemas.microsoft.com/office/drawing/2014/main" id="{D20EFDCF-CC38-FD6C-23BF-7E39072B5AFB}"/>
                </a:ext>
              </a:extLst>
            </p:cNvPr>
            <p:cNvPicPr/>
            <p:nvPr/>
          </p:nvPicPr>
          <p:blipFill>
            <a:blip r:embed="rId7"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32" name="object 20">
              <a:extLst>
                <a:ext uri="{FF2B5EF4-FFF2-40B4-BE49-F238E27FC236}">
                  <a16:creationId xmlns:a16="http://schemas.microsoft.com/office/drawing/2014/main" id="{160BC33E-2374-DBF0-C276-52ADAAFC5429}"/>
                </a:ext>
              </a:extLst>
            </p:cNvPr>
            <p:cNvPicPr/>
            <p:nvPr/>
          </p:nvPicPr>
          <p:blipFill>
            <a:blip r:embed="rId8"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33" name="Picture 32">
            <a:extLst>
              <a:ext uri="{FF2B5EF4-FFF2-40B4-BE49-F238E27FC236}">
                <a16:creationId xmlns:a16="http://schemas.microsoft.com/office/drawing/2014/main" id="{58EC80E3-3415-18C4-1FB8-E8164F02CC25}"/>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4208704" y="3595068"/>
            <a:ext cx="2319372" cy="1498655"/>
          </a:xfrm>
          <a:prstGeom prst="rect">
            <a:avLst/>
          </a:prstGeom>
        </p:spPr>
      </p:pic>
      <p:grpSp>
        <p:nvGrpSpPr>
          <p:cNvPr id="34" name="Group 33">
            <a:extLst>
              <a:ext uri="{FF2B5EF4-FFF2-40B4-BE49-F238E27FC236}">
                <a16:creationId xmlns:a16="http://schemas.microsoft.com/office/drawing/2014/main" id="{5527FC63-DA29-FD07-3A50-744B692C62B3}"/>
              </a:ext>
            </a:extLst>
          </p:cNvPr>
          <p:cNvGrpSpPr/>
          <p:nvPr/>
        </p:nvGrpSpPr>
        <p:grpSpPr>
          <a:xfrm>
            <a:off x="3568015" y="3505515"/>
            <a:ext cx="824852" cy="742396"/>
            <a:chOff x="7615126" y="6464727"/>
            <a:chExt cx="824852" cy="742396"/>
          </a:xfrm>
        </p:grpSpPr>
        <p:sp>
          <p:nvSpPr>
            <p:cNvPr id="35" name="Oval 34">
              <a:extLst>
                <a:ext uri="{FF2B5EF4-FFF2-40B4-BE49-F238E27FC236}">
                  <a16:creationId xmlns:a16="http://schemas.microsoft.com/office/drawing/2014/main" id="{8F687FD7-CA95-BF09-BDDD-8A78978FC67C}"/>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 Placeholder 1">
              <a:extLst>
                <a:ext uri="{FF2B5EF4-FFF2-40B4-BE49-F238E27FC236}">
                  <a16:creationId xmlns:a16="http://schemas.microsoft.com/office/drawing/2014/main" id="{13807CCD-A126-AFD3-79DD-B6E789CC601F}"/>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sp>
        <p:nvSpPr>
          <p:cNvPr id="38" name="Text Placeholder 17">
            <a:extLst>
              <a:ext uri="{FF2B5EF4-FFF2-40B4-BE49-F238E27FC236}">
                <a16:creationId xmlns:a16="http://schemas.microsoft.com/office/drawing/2014/main" id="{2ACC1A0E-0EAF-26C1-65AE-9D03882D3288}"/>
              </a:ext>
            </a:extLst>
          </p:cNvPr>
          <p:cNvSpPr txBox="1">
            <a:spLocks/>
          </p:cNvSpPr>
          <p:nvPr/>
        </p:nvSpPr>
        <p:spPr>
          <a:xfrm>
            <a:off x="761773" y="5677352"/>
            <a:ext cx="6005740" cy="101287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latin typeface="Calibri" panose="020F0502020204030204" pitchFamily="34" charset="0"/>
                <a:cs typeface="Calibri" panose="020F0502020204030204" pitchFamily="34" charset="0"/>
              </a:rPr>
              <a:t>Registrer transaktionen</a:t>
            </a:r>
          </a:p>
          <a:p>
            <a:pPr algn="just"/>
            <a:r>
              <a:rPr lang="en-US" sz="1100">
                <a:latin typeface="Calibri" panose="020F0502020204030204" pitchFamily="34" charset="0"/>
                <a:cs typeface="Calibri" panose="020F0502020204030204" pitchFamily="34" charset="0"/>
              </a:rPr>
              <a:t>En blockchain-transaktion viser bevægelsen af fysiske eller digitale aktiver fra en part til en anden i blockchain-netværket. Den registreres i en datablok og indeholder oplysninger som (f.eks. hvem var involveret i transaktionen? Hvornår fandt transaktionen sted? Hvor meget af aktivet blev udvekslet?).</a:t>
            </a:r>
          </a:p>
          <a:p>
            <a:pPr algn="just"/>
            <a:endParaRPr lang="en-US" sz="1100" dirty="0">
              <a:solidFill>
                <a:schemeClr val="tx1"/>
              </a:solidFill>
              <a:latin typeface="Calibri" panose="020F0502020204030204" pitchFamily="34" charset="0"/>
              <a:cs typeface="Calibri" panose="020F0502020204030204" pitchFamily="34" charset="0"/>
            </a:endParaRPr>
          </a:p>
        </p:txBody>
      </p:sp>
      <p:pic>
        <p:nvPicPr>
          <p:cNvPr id="40" name="Picture 39">
            <a:extLst>
              <a:ext uri="{FF2B5EF4-FFF2-40B4-BE49-F238E27FC236}">
                <a16:creationId xmlns:a16="http://schemas.microsoft.com/office/drawing/2014/main" id="{AC228881-BC0E-BC1C-CC29-104CF61370F2}"/>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71487" y="6770499"/>
            <a:ext cx="6616700" cy="1193800"/>
          </a:xfrm>
          <a:prstGeom prst="rect">
            <a:avLst/>
          </a:prstGeom>
        </p:spPr>
      </p:pic>
      <p:sp>
        <p:nvSpPr>
          <p:cNvPr id="41" name="Text Placeholder 17">
            <a:extLst>
              <a:ext uri="{FF2B5EF4-FFF2-40B4-BE49-F238E27FC236}">
                <a16:creationId xmlns:a16="http://schemas.microsoft.com/office/drawing/2014/main" id="{F920FFC0-84F1-9B66-A2C1-41AB8A9ECAC1}"/>
              </a:ext>
            </a:extLst>
          </p:cNvPr>
          <p:cNvSpPr txBox="1">
            <a:spLocks/>
          </p:cNvSpPr>
          <p:nvPr/>
        </p:nvSpPr>
        <p:spPr>
          <a:xfrm>
            <a:off x="761773" y="8706302"/>
            <a:ext cx="6005740" cy="101287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latin typeface="Calibri" panose="020F0502020204030204" pitchFamily="34" charset="0"/>
                <a:cs typeface="Calibri" panose="020F0502020204030204" pitchFamily="34" charset="0"/>
              </a:rPr>
              <a:t>Som det fremgår af figuren, er transaktions-id'et den unikke identifikator, der bruges til at spore transaktionen, og alle transaktioner kan spores via block explorer-websteder. Indgangsadressen angiver, hvem den eller de adresser, der sender midlerne, er, og udgangsadressen er de adresser, der modtager midlerne. I dette tilfælde er der én ekstern modtageradresse, og indgangsadressen modtager de ubrugte Bitcoin tilbage via indgangsadressen. Transaktionsoplysningerne viser detaljer om transaktionen, f.eks. det beløb, der er betalt til minearbejderen, det samlede beløb af Bitcoin-input. Forskellen mellem det samlede beløb af Bitcoin input og output bestemmer transaktionsgebyret.</a:t>
            </a:r>
          </a:p>
          <a:p>
            <a:pPr algn="just"/>
            <a:endParaRPr lang="en-US" sz="1100" dirty="0">
              <a:solidFill>
                <a:schemeClr val="tx1"/>
              </a:solidFill>
              <a:latin typeface="Calibri" panose="020F0502020204030204" pitchFamily="34" charset="0"/>
              <a:cs typeface="Calibri" panose="020F0502020204030204" pitchFamily="34" charset="0"/>
            </a:endParaRPr>
          </a:p>
        </p:txBody>
      </p:sp>
      <p:grpSp>
        <p:nvGrpSpPr>
          <p:cNvPr id="42" name="Group 41">
            <a:extLst>
              <a:ext uri="{FF2B5EF4-FFF2-40B4-BE49-F238E27FC236}">
                <a16:creationId xmlns:a16="http://schemas.microsoft.com/office/drawing/2014/main" id="{1A7E3F2B-8B83-0830-D8CD-DCF16BCCA2C4}"/>
              </a:ext>
            </a:extLst>
          </p:cNvPr>
          <p:cNvGrpSpPr/>
          <p:nvPr/>
        </p:nvGrpSpPr>
        <p:grpSpPr>
          <a:xfrm>
            <a:off x="5728309" y="1205218"/>
            <a:ext cx="1999713" cy="1442633"/>
            <a:chOff x="8493673" y="3441653"/>
            <a:chExt cx="2590079" cy="1868535"/>
          </a:xfrm>
        </p:grpSpPr>
        <p:sp>
          <p:nvSpPr>
            <p:cNvPr id="43" name="Freeform 42">
              <a:extLst>
                <a:ext uri="{FF2B5EF4-FFF2-40B4-BE49-F238E27FC236}">
                  <a16:creationId xmlns:a16="http://schemas.microsoft.com/office/drawing/2014/main" id="{DF125FE5-528C-CE87-7900-71F48D45E62B}"/>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4" name="Freeform 43">
              <a:extLst>
                <a:ext uri="{FF2B5EF4-FFF2-40B4-BE49-F238E27FC236}">
                  <a16:creationId xmlns:a16="http://schemas.microsoft.com/office/drawing/2014/main" id="{834A327E-4ED5-B7D5-E103-E3A6C6D7027C}"/>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 name="Freeform 44">
              <a:extLst>
                <a:ext uri="{FF2B5EF4-FFF2-40B4-BE49-F238E27FC236}">
                  <a16:creationId xmlns:a16="http://schemas.microsoft.com/office/drawing/2014/main" id="{83961E85-E579-D79C-5ADB-C88844330D89}"/>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 name="Freeform 45">
              <a:extLst>
                <a:ext uri="{FF2B5EF4-FFF2-40B4-BE49-F238E27FC236}">
                  <a16:creationId xmlns:a16="http://schemas.microsoft.com/office/drawing/2014/main" id="{6E6C654F-F2AD-E616-5ECF-13AC0DABBDFE}"/>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 name="Freeform 46">
              <a:extLst>
                <a:ext uri="{FF2B5EF4-FFF2-40B4-BE49-F238E27FC236}">
                  <a16:creationId xmlns:a16="http://schemas.microsoft.com/office/drawing/2014/main" id="{C12566BD-5E2A-B0C4-BBD0-DE86D9E65452}"/>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8" name="Freeform 47">
              <a:extLst>
                <a:ext uri="{FF2B5EF4-FFF2-40B4-BE49-F238E27FC236}">
                  <a16:creationId xmlns:a16="http://schemas.microsoft.com/office/drawing/2014/main" id="{58CCBBF0-35E9-615F-CDF0-DDF221C20E79}"/>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 name="Freeform 48">
              <a:extLst>
                <a:ext uri="{FF2B5EF4-FFF2-40B4-BE49-F238E27FC236}">
                  <a16:creationId xmlns:a16="http://schemas.microsoft.com/office/drawing/2014/main" id="{227B1AB3-BC36-3EAB-CAED-7AA6546D72A9}"/>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 name="Freeform 49">
              <a:extLst>
                <a:ext uri="{FF2B5EF4-FFF2-40B4-BE49-F238E27FC236}">
                  <a16:creationId xmlns:a16="http://schemas.microsoft.com/office/drawing/2014/main" id="{B79E1129-4260-001A-A290-099E86B9C5D2}"/>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 name="Freeform 50">
              <a:extLst>
                <a:ext uri="{FF2B5EF4-FFF2-40B4-BE49-F238E27FC236}">
                  <a16:creationId xmlns:a16="http://schemas.microsoft.com/office/drawing/2014/main" id="{725A76D3-751E-1622-3036-E561456F13C5}"/>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 name="Freeform 51">
              <a:extLst>
                <a:ext uri="{FF2B5EF4-FFF2-40B4-BE49-F238E27FC236}">
                  <a16:creationId xmlns:a16="http://schemas.microsoft.com/office/drawing/2014/main" id="{F971ED02-FF87-7EE0-D00E-1041733B2D0F}"/>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 name="Freeform 52">
              <a:extLst>
                <a:ext uri="{FF2B5EF4-FFF2-40B4-BE49-F238E27FC236}">
                  <a16:creationId xmlns:a16="http://schemas.microsoft.com/office/drawing/2014/main" id="{1E4754EC-B9F4-DBB8-EAD3-6EB0965F3D96}"/>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12115842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17</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6512627"/>
            <a:ext cx="6832572" cy="417918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91067" y="6736311"/>
            <a:ext cx="6143488" cy="314328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At finde konsensus</a:t>
            </a:r>
          </a:p>
          <a:p>
            <a:r>
              <a:rPr lang="en-US" dirty="0"/>
              <a:t>De fleste deltagere på det distribuerede blockchain-netværk skal være enige om netværkets aktuelle tilstand og transaktionernes gyldighed ved hjælp af konsensusmekanismer. Konsensus betyder, at der er en generel enighed om netværkets aktuelle tilstand. Afhængigt af netværkstypen kan reglerne for enighed variere, men de fastlægges typisk ved netværkets start. Forestil dig en gruppe mennesker, der skal i biografen. Hvis der ikke er nogen uenighed om et foreslået filmvalg, er der opnået konsensus. Hvis der ikke kan opnås enighed, kan gruppen dele sig op og gå hver til sit. Med hensyn til blockchain er processen formaliseret, og når der opnås konsensus, betyder det, at mindst 51 % af knuderne i netværket er enige om den næste globale tilstand i netværket.</a:t>
            </a:r>
          </a:p>
          <a:p>
            <a:r>
              <a:rPr lang="en-US" b="1" dirty="0">
                <a:solidFill>
                  <a:srgbClr val="F79037"/>
                </a:solidFill>
              </a:rPr>
              <a:t> </a:t>
            </a:r>
          </a:p>
          <a:p>
            <a:r>
              <a:rPr lang="en-US" b="1" dirty="0">
                <a:solidFill>
                  <a:srgbClr val="F79037"/>
                </a:solidFill>
              </a:rPr>
              <a:t>Sammenkædning af blokkene</a:t>
            </a:r>
          </a:p>
          <a:p>
            <a:r>
              <a:rPr lang="en-US" dirty="0"/>
              <a:t>Når der er opnået konsensus, skrives transaktionerne på blockchainen i blokke. A </a:t>
            </a:r>
          </a:p>
          <a:p>
            <a:endParaRPr lang="en-US" dirty="0"/>
          </a:p>
          <a:p>
            <a:r>
              <a:rPr lang="en-US" dirty="0"/>
              <a:t>kryptografisk hash tilføjes også til hver ny blok, som det blev vist i videoen tidligere. Hash-koden skaber så den kæde, der forbinder blokkene med hinanden. Hvis dataene i blokken redigeres, ændres hashværdien, hvilket viser, at der er tale om manipulation. Hver yderligere blok bekræfter den foregående blok på ny.</a:t>
            </a:r>
          </a:p>
          <a:p>
            <a:r>
              <a:rPr lang="en-US" dirty="0"/>
              <a:t> </a:t>
            </a:r>
          </a:p>
          <a:p>
            <a:r>
              <a:rPr lang="en-US" b="1" dirty="0">
                <a:solidFill>
                  <a:srgbClr val="F79037"/>
                </a:solidFill>
              </a:rPr>
              <a:t>Del hovedbogen</a:t>
            </a:r>
          </a:p>
          <a:p>
            <a:r>
              <a:rPr lang="en-US" dirty="0"/>
              <a:t>Systemet sender derefter den nyeste kopi af den centrale hovedbog til alle deltagere i netværket, hvilket opdaterer status for den lagrede kopi af blockchainen for alle deltagere. Minedrift kræver betydelige computerressourcer og tager lang tid på grund af kompleksiteten af softwareprocessen. Til gengæld tjener minearbejderne et lille beløb i kryptovaluta. Minearbejderne fungerer som moderne kontorister, der registrerer transaktioner og opkræver transaktionsgebyrer. Alle deltagere på tværs af netværket når til enighed om, hvem der ejer hvilke mønter og eller tokens.</a:t>
            </a:r>
          </a:p>
          <a:p>
            <a:endParaRPr lang="en-US" dirty="0"/>
          </a:p>
        </p:txBody>
      </p:sp>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390246"/>
            <a:ext cx="3018065" cy="2891233"/>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Oplysningerne om blokken indeholder oplysninger om blokstørrelsen (1,12 MB i dette eksempel), det mediane minearbejdergebyr, der skal betales til minearbejderne, for at din transaktion kan indgå i blokken, hvilken minearbejder/minefarm der har minet blokken, og andre vigtige oplysninger. Alle transaktionsdata (se figur 3) er anført for hver enkelt transaktion i selve blokken. Blokoplysningerne (se figur 4) er så at sige kun et resumé af transaktionsdataene i blokken. Generelt set er Bitcoin-blokstørrelsen ca. 1 MB, men der er forslag og diskussioner om at udvide blokstørrelsen for at opnå større skalerbarhed for Bitcoin som transaktionsnetværk. </a:t>
            </a:r>
            <a:endParaRPr lang="en-US" dirty="0">
              <a:solidFill>
                <a:schemeClr val="tx1"/>
              </a:solidFill>
            </a:endParaRPr>
          </a:p>
        </p:txBody>
      </p:sp>
      <p:pic>
        <p:nvPicPr>
          <p:cNvPr id="5" name="Picture 4">
            <a:extLst>
              <a:ext uri="{FF2B5EF4-FFF2-40B4-BE49-F238E27FC236}">
                <a16:creationId xmlns:a16="http://schemas.microsoft.com/office/drawing/2014/main" id="{BCE59126-47CA-2549-7BFA-F6CB7A15990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63550" y="3368508"/>
            <a:ext cx="2933700" cy="2552700"/>
          </a:xfrm>
          <a:prstGeom prst="rect">
            <a:avLst/>
          </a:prstGeom>
        </p:spPr>
      </p:pic>
      <p:sp>
        <p:nvSpPr>
          <p:cNvPr id="7" name="Text Placeholder 17">
            <a:extLst>
              <a:ext uri="{FF2B5EF4-FFF2-40B4-BE49-F238E27FC236}">
                <a16:creationId xmlns:a16="http://schemas.microsoft.com/office/drawing/2014/main" id="{7E5F6DDF-F345-D749-CDAC-136A91CFF324}"/>
              </a:ext>
            </a:extLst>
          </p:cNvPr>
          <p:cNvSpPr txBox="1">
            <a:spLocks/>
          </p:cNvSpPr>
          <p:nvPr/>
        </p:nvSpPr>
        <p:spPr>
          <a:xfrm>
            <a:off x="3963550" y="5966378"/>
            <a:ext cx="291737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 4: Eksempler på Bitcoin-transaktioner (Kilde: </a:t>
            </a: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4">
                  <a:extLst>
                    <a:ext uri="{A12FA001-AC4F-418D-AE19-62706E023703}">
                      <ahyp:hlinkClr xmlns:ahyp="http://schemas.microsoft.com/office/drawing/2018/hyperlinkcolor" val="tx"/>
                    </a:ext>
                  </a:extLst>
                </a:hlinkClick>
              </a:rPr>
              <a:t>Mempool Space, </a:t>
            </a: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besøgt den 30.11.2022)</a:t>
            </a:r>
          </a:p>
        </p:txBody>
      </p:sp>
    </p:spTree>
    <p:extLst>
      <p:ext uri="{BB962C8B-B14F-4D97-AF65-F5344CB8AC3E}">
        <p14:creationId xmlns:p14="http://schemas.microsoft.com/office/powerpoint/2010/main" val="3220441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18</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3049153"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ea typeface="Times New Roman" panose="02020603050405020304" pitchFamily="18" charset="0"/>
                <a:cs typeface="Calibri" panose="020F0502020204030204" pitchFamily="34" charset="0"/>
              </a:rPr>
              <a:t>3.2 Hvad er fordelene ved blockchain-teknologi?</a:t>
            </a:r>
            <a:endParaRPr lang="en-LB" sz="1800" b="0">
              <a:effectLst/>
              <a:ea typeface="Times New Roman" panose="02020603050405020304" pitchFamily="18" charset="0"/>
              <a:cs typeface="Calibri" panose="020F0502020204030204" pitchFamily="34" charset="0"/>
            </a:endParaRPr>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650876"/>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spcAft>
                <a:spcPts val="1900"/>
              </a:spcAft>
            </a:pPr>
            <a:r>
              <a:rPr lang="en-US" sz="1100">
                <a:solidFill>
                  <a:srgbClr val="000000"/>
                </a:solidFill>
                <a:effectLst/>
                <a:latin typeface="Calibri" panose="020F0502020204030204" pitchFamily="34" charset="0"/>
                <a:ea typeface="Times New Roman" panose="02020603050405020304" pitchFamily="18" charset="0"/>
              </a:rPr>
              <a:t>Blockchain-teknologien giver mange fordele for forvaltningen af aktivtransaktioner:</a:t>
            </a: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2224884" y="2321209"/>
            <a:ext cx="4573019"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Avanceret sikkerhed</a:t>
            </a:r>
            <a:endParaRPr lang="en-LB" b="1">
              <a:solidFill>
                <a:srgbClr val="F79037"/>
              </a:solidFill>
              <a:cs typeface="+mn-cs"/>
            </a:endParaRPr>
          </a:p>
          <a:p>
            <a:pPr algn="just"/>
            <a:r>
              <a:rPr lang="en-US">
                <a:solidFill>
                  <a:srgbClr val="000000"/>
                </a:solidFill>
                <a:cs typeface="+mn-cs"/>
              </a:rPr>
              <a:t>Blockchain-systemer giver det høje niveau af sikkerhed og tillid, som moderne digitale transaktioner kræver. Der er altid en frygt for, at nogen vil manipulere den underliggende software for at generere falske penge til sig selv. Men blockchain bruger de tre principper kryptografi, decentralisering og konsensus til at skabe et meget sikkert underliggende softwaresystem, som det er næsten umuligt at manipulere med. Der er ikke noget enkelt fejlpunkt, og en enkelt bruger kan ikke ændre transaktionsregistrene.</a:t>
            </a:r>
          </a:p>
          <a:p>
            <a:pPr algn="just"/>
            <a:endParaRPr lang="en-US">
              <a:solidFill>
                <a:srgbClr val="000000"/>
              </a:solidFill>
              <a:cs typeface="+mn-cs"/>
            </a:endParaRPr>
          </a:p>
          <a:p>
            <a:r>
              <a:rPr lang="en-US" b="1">
                <a:solidFill>
                  <a:srgbClr val="F79037"/>
                </a:solidFill>
                <a:cs typeface="+mn-cs"/>
              </a:rPr>
              <a:t>Forbedret effektivitet</a:t>
            </a:r>
          </a:p>
          <a:p>
            <a:r>
              <a:rPr lang="en-US">
                <a:solidFill>
                  <a:srgbClr val="000000"/>
                </a:solidFill>
                <a:cs typeface="+mn-cs"/>
              </a:rPr>
              <a:t>Business-to-business-transaktioner kan tage meget tid og skabe operationelle flaskehalse, især når compliance og tredjepartsregulerende organer er involveret. Gennemsigtighed og smarte kontrakter i blockchain gør sådanne forretningstransaktioner hurtigere og mere omkostnings- og tidseffektive.</a:t>
            </a:r>
          </a:p>
          <a:p>
            <a:r>
              <a:rPr lang="en-US">
                <a:solidFill>
                  <a:srgbClr val="000000"/>
                </a:solidFill>
                <a:cs typeface="+mn-cs"/>
              </a:rPr>
              <a:t> </a:t>
            </a:r>
          </a:p>
          <a:p>
            <a:r>
              <a:rPr lang="en-US" b="1">
                <a:solidFill>
                  <a:srgbClr val="F79037"/>
                </a:solidFill>
                <a:cs typeface="+mn-cs"/>
              </a:rPr>
              <a:t>Hurtigere auditering</a:t>
            </a:r>
          </a:p>
          <a:p>
            <a:r>
              <a:rPr lang="en-US">
                <a:solidFill>
                  <a:srgbClr val="000000"/>
                </a:solidFill>
                <a:cs typeface="+mn-cs"/>
              </a:rPr>
              <a:t>Virksomhederne skal kunne generere, udveksle, arkivere og rekonstruere e-transaktioner på en sikker måde, der kan revideres. Blockchain-registreringer er kronologisk uforanderlige, hvilket betyder, at alle registreringer altid er ordnet efter tid. Denne datatransparens gør revisionsbehandlingen hurtigere.</a:t>
            </a:r>
          </a:p>
          <a:p>
            <a:endParaRPr lang="en-LB">
              <a:solidFill>
                <a:srgbClr val="000000"/>
              </a:solidFill>
              <a:cs typeface="+mn-cs"/>
            </a:endParaRPr>
          </a:p>
          <a:p>
            <a:r>
              <a:rPr lang="en-US" dirty="0">
                <a:solidFill>
                  <a:srgbClr val="000000"/>
                </a:solidFill>
              </a:rPr>
              <a:t> </a:t>
            </a:r>
          </a:p>
          <a:p>
            <a:endParaRPr lang="en-US" dirty="0">
              <a:solidFill>
                <a:srgbClr val="000000"/>
              </a:solidFill>
            </a:endParaRPr>
          </a:p>
        </p:txBody>
      </p:sp>
      <p:grpSp>
        <p:nvGrpSpPr>
          <p:cNvPr id="3" name="Group 2">
            <a:extLst>
              <a:ext uri="{FF2B5EF4-FFF2-40B4-BE49-F238E27FC236}">
                <a16:creationId xmlns:a16="http://schemas.microsoft.com/office/drawing/2014/main" id="{DC1D1309-4D42-BE45-E556-733F631035EC}"/>
              </a:ext>
            </a:extLst>
          </p:cNvPr>
          <p:cNvGrpSpPr/>
          <p:nvPr/>
        </p:nvGrpSpPr>
        <p:grpSpPr>
          <a:xfrm>
            <a:off x="725213" y="2172405"/>
            <a:ext cx="1244726" cy="1236623"/>
            <a:chOff x="6298198" y="4900718"/>
            <a:chExt cx="1449436" cy="1440000"/>
          </a:xfrm>
          <a:solidFill>
            <a:srgbClr val="F79037"/>
          </a:solidFill>
        </p:grpSpPr>
        <p:grpSp>
          <p:nvGrpSpPr>
            <p:cNvPr id="4" name="Graphic 2">
              <a:extLst>
                <a:ext uri="{FF2B5EF4-FFF2-40B4-BE49-F238E27FC236}">
                  <a16:creationId xmlns:a16="http://schemas.microsoft.com/office/drawing/2014/main" id="{9F2924A7-3156-2A84-27DA-A0D0804159F9}"/>
                </a:ext>
              </a:extLst>
            </p:cNvPr>
            <p:cNvGrpSpPr/>
            <p:nvPr/>
          </p:nvGrpSpPr>
          <p:grpSpPr>
            <a:xfrm>
              <a:off x="6348614" y="4990298"/>
              <a:ext cx="1399020" cy="1350420"/>
              <a:chOff x="4593193" y="3962101"/>
              <a:chExt cx="2123345" cy="2049583"/>
            </a:xfrm>
            <a:grpFill/>
          </p:grpSpPr>
          <p:sp>
            <p:nvSpPr>
              <p:cNvPr id="54" name="Freeform 53">
                <a:extLst>
                  <a:ext uri="{FF2B5EF4-FFF2-40B4-BE49-F238E27FC236}">
                    <a16:creationId xmlns:a16="http://schemas.microsoft.com/office/drawing/2014/main" id="{D5617769-3A3C-0AE4-DCC0-07229A0444F9}"/>
                  </a:ext>
                </a:extLst>
              </p:cNvPr>
              <p:cNvSpPr/>
              <p:nvPr/>
            </p:nvSpPr>
            <p:spPr>
              <a:xfrm>
                <a:off x="5245139" y="3962101"/>
                <a:ext cx="824211" cy="939590"/>
              </a:xfrm>
              <a:custGeom>
                <a:avLst/>
                <a:gdLst>
                  <a:gd name="connsiteX0" fmla="*/ 818501 w 824211"/>
                  <a:gd name="connsiteY0" fmla="*/ 700647 h 939590"/>
                  <a:gd name="connsiteX1" fmla="*/ 419720 w 824211"/>
                  <a:gd name="connsiteY1" fmla="*/ 939591 h 939590"/>
                  <a:gd name="connsiteX2" fmla="*/ 0 w 824211"/>
                  <a:gd name="connsiteY2" fmla="*/ 704455 h 939590"/>
                  <a:gd name="connsiteX3" fmla="*/ 0 w 824211"/>
                  <a:gd name="connsiteY3" fmla="*/ 241799 h 939590"/>
                  <a:gd name="connsiteX4" fmla="*/ 414009 w 824211"/>
                  <a:gd name="connsiteY4" fmla="*/ 0 h 939590"/>
                  <a:gd name="connsiteX5" fmla="*/ 824212 w 824211"/>
                  <a:gd name="connsiteY5" fmla="*/ 244655 h 939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9590">
                    <a:moveTo>
                      <a:pt x="818501" y="700647"/>
                    </a:moveTo>
                    <a:lnTo>
                      <a:pt x="419720" y="939591"/>
                    </a:lnTo>
                    <a:lnTo>
                      <a:pt x="0" y="704455"/>
                    </a:lnTo>
                    <a:lnTo>
                      <a:pt x="0" y="241799"/>
                    </a:lnTo>
                    <a:lnTo>
                      <a:pt x="414009" y="0"/>
                    </a:lnTo>
                    <a:lnTo>
                      <a:pt x="824212" y="244655"/>
                    </a:lnTo>
                    <a:close/>
                  </a:path>
                </a:pathLst>
              </a:custGeom>
              <a:solidFill>
                <a:srgbClr val="DD1470"/>
              </a:solidFill>
              <a:ln w="9514"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93BCA2A9-FD5D-7F45-C3D4-B7E1E711E344}"/>
                  </a:ext>
                </a:extLst>
              </p:cNvPr>
              <p:cNvSpPr/>
              <p:nvPr/>
            </p:nvSpPr>
            <p:spPr>
              <a:xfrm>
                <a:off x="5892326" y="5065430"/>
                <a:ext cx="824211" cy="938638"/>
              </a:xfrm>
              <a:custGeom>
                <a:avLst/>
                <a:gdLst>
                  <a:gd name="connsiteX0" fmla="*/ 818501 w 824211"/>
                  <a:gd name="connsiteY0" fmla="*/ 700647 h 938638"/>
                  <a:gd name="connsiteX1" fmla="*/ 419720 w 824211"/>
                  <a:gd name="connsiteY1" fmla="*/ 938639 h 938638"/>
                  <a:gd name="connsiteX2" fmla="*/ 0 w 824211"/>
                  <a:gd name="connsiteY2" fmla="*/ 703503 h 938638"/>
                  <a:gd name="connsiteX3" fmla="*/ 0 w 824211"/>
                  <a:gd name="connsiteY3" fmla="*/ 240848 h 938638"/>
                  <a:gd name="connsiteX4" fmla="*/ 414009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8501" y="700647"/>
                    </a:moveTo>
                    <a:lnTo>
                      <a:pt x="419720" y="938639"/>
                    </a:lnTo>
                    <a:lnTo>
                      <a:pt x="0" y="703503"/>
                    </a:lnTo>
                    <a:lnTo>
                      <a:pt x="0" y="240848"/>
                    </a:lnTo>
                    <a:lnTo>
                      <a:pt x="414009" y="0"/>
                    </a:lnTo>
                    <a:lnTo>
                      <a:pt x="824212" y="244655"/>
                    </a:lnTo>
                    <a:close/>
                  </a:path>
                </a:pathLst>
              </a:custGeom>
              <a:solidFill>
                <a:srgbClr val="DD1470"/>
              </a:solidFill>
              <a:ln w="9514"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70A6B00E-8A00-2CD4-2218-EC294FE61709}"/>
                  </a:ext>
                </a:extLst>
              </p:cNvPr>
              <p:cNvSpPr/>
              <p:nvPr/>
            </p:nvSpPr>
            <p:spPr>
              <a:xfrm>
                <a:off x="4593193" y="5073046"/>
                <a:ext cx="824211" cy="938638"/>
              </a:xfrm>
              <a:custGeom>
                <a:avLst/>
                <a:gdLst>
                  <a:gd name="connsiteX0" fmla="*/ 817550 w 824211"/>
                  <a:gd name="connsiteY0" fmla="*/ 700647 h 938638"/>
                  <a:gd name="connsiteX1" fmla="*/ 419720 w 824211"/>
                  <a:gd name="connsiteY1" fmla="*/ 938639 h 938638"/>
                  <a:gd name="connsiteX2" fmla="*/ 0 w 824211"/>
                  <a:gd name="connsiteY2" fmla="*/ 703503 h 938638"/>
                  <a:gd name="connsiteX3" fmla="*/ 0 w 824211"/>
                  <a:gd name="connsiteY3" fmla="*/ 240847 h 938638"/>
                  <a:gd name="connsiteX4" fmla="*/ 413058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7550" y="700647"/>
                    </a:moveTo>
                    <a:lnTo>
                      <a:pt x="419720" y="938639"/>
                    </a:lnTo>
                    <a:lnTo>
                      <a:pt x="0" y="703503"/>
                    </a:lnTo>
                    <a:lnTo>
                      <a:pt x="0" y="240847"/>
                    </a:lnTo>
                    <a:lnTo>
                      <a:pt x="413058" y="0"/>
                    </a:lnTo>
                    <a:lnTo>
                      <a:pt x="824212" y="244655"/>
                    </a:lnTo>
                    <a:close/>
                  </a:path>
                </a:pathLst>
              </a:custGeom>
              <a:solidFill>
                <a:srgbClr val="DD1470"/>
              </a:solidFill>
              <a:ln w="9514" cap="flat">
                <a:noFill/>
                <a:prstDash val="solid"/>
                <a:miter/>
              </a:ln>
            </p:spPr>
            <p:txBody>
              <a:bodyPr rtlCol="0" anchor="ctr"/>
              <a:lstStyle/>
              <a:p>
                <a:endParaRPr lang="en-US"/>
              </a:p>
            </p:txBody>
          </p:sp>
        </p:grpSp>
        <p:grpSp>
          <p:nvGrpSpPr>
            <p:cNvPr id="6" name="Graphic 2">
              <a:extLst>
                <a:ext uri="{FF2B5EF4-FFF2-40B4-BE49-F238E27FC236}">
                  <a16:creationId xmlns:a16="http://schemas.microsoft.com/office/drawing/2014/main" id="{45D02725-357B-3858-025D-7D588C7B951E}"/>
                </a:ext>
              </a:extLst>
            </p:cNvPr>
            <p:cNvGrpSpPr/>
            <p:nvPr/>
          </p:nvGrpSpPr>
          <p:grpSpPr>
            <a:xfrm>
              <a:off x="6298198" y="4900718"/>
              <a:ext cx="1439780" cy="1404262"/>
              <a:chOff x="4560834" y="3923992"/>
              <a:chExt cx="2185208" cy="2131302"/>
            </a:xfrm>
            <a:grpFill/>
          </p:grpSpPr>
          <p:sp>
            <p:nvSpPr>
              <p:cNvPr id="8" name="Freeform 7">
                <a:extLst>
                  <a:ext uri="{FF2B5EF4-FFF2-40B4-BE49-F238E27FC236}">
                    <a16:creationId xmlns:a16="http://schemas.microsoft.com/office/drawing/2014/main" id="{4E508414-118A-B3F9-F7DD-E5C2ADBC691E}"/>
                  </a:ext>
                </a:extLst>
              </p:cNvPr>
              <p:cNvSpPr/>
              <p:nvPr/>
            </p:nvSpPr>
            <p:spPr>
              <a:xfrm>
                <a:off x="5904699" y="5079709"/>
                <a:ext cx="841343" cy="975586"/>
              </a:xfrm>
              <a:custGeom>
                <a:avLst/>
                <a:gdLst>
                  <a:gd name="connsiteX0" fmla="*/ 429237 w 841343"/>
                  <a:gd name="connsiteY0" fmla="*/ 53310 h 975586"/>
                  <a:gd name="connsiteX1" fmla="*/ 459693 w 841343"/>
                  <a:gd name="connsiteY1" fmla="*/ 0 h 975586"/>
                  <a:gd name="connsiteX2" fmla="*/ 532026 w 841343"/>
                  <a:gd name="connsiteY2" fmla="*/ 40935 h 975586"/>
                  <a:gd name="connsiteX3" fmla="*/ 825164 w 841343"/>
                  <a:gd name="connsiteY3" fmla="*/ 209433 h 975586"/>
                  <a:gd name="connsiteX4" fmla="*/ 841343 w 841343"/>
                  <a:gd name="connsiteY4" fmla="*/ 237040 h 975586"/>
                  <a:gd name="connsiteX5" fmla="*/ 841343 w 841343"/>
                  <a:gd name="connsiteY5" fmla="*/ 710167 h 975586"/>
                  <a:gd name="connsiteX6" fmla="*/ 828971 w 841343"/>
                  <a:gd name="connsiteY6" fmla="*/ 731110 h 975586"/>
                  <a:gd name="connsiteX7" fmla="*/ 408299 w 841343"/>
                  <a:gd name="connsiteY7" fmla="*/ 972910 h 975586"/>
                  <a:gd name="connsiteX8" fmla="*/ 390216 w 841343"/>
                  <a:gd name="connsiteY8" fmla="*/ 973862 h 975586"/>
                  <a:gd name="connsiteX9" fmla="*/ 3807 w 841343"/>
                  <a:gd name="connsiteY9" fmla="*/ 751101 h 975586"/>
                  <a:gd name="connsiteX10" fmla="*/ 0 w 841343"/>
                  <a:gd name="connsiteY10" fmla="*/ 748246 h 975586"/>
                  <a:gd name="connsiteX11" fmla="*/ 30456 w 841343"/>
                  <a:gd name="connsiteY11" fmla="*/ 695888 h 975586"/>
                  <a:gd name="connsiteX12" fmla="*/ 156086 w 841343"/>
                  <a:gd name="connsiteY12" fmla="*/ 768237 h 975586"/>
                  <a:gd name="connsiteX13" fmla="*/ 387361 w 841343"/>
                  <a:gd name="connsiteY13" fmla="*/ 901512 h 975586"/>
                  <a:gd name="connsiteX14" fmla="*/ 409251 w 841343"/>
                  <a:gd name="connsiteY14" fmla="*/ 901512 h 975586"/>
                  <a:gd name="connsiteX15" fmla="*/ 767107 w 841343"/>
                  <a:gd name="connsiteY15" fmla="*/ 693983 h 975586"/>
                  <a:gd name="connsiteX16" fmla="*/ 774721 w 841343"/>
                  <a:gd name="connsiteY16" fmla="*/ 679704 h 975586"/>
                  <a:gd name="connsiteX17" fmla="*/ 774721 w 841343"/>
                  <a:gd name="connsiteY17" fmla="*/ 263695 h 975586"/>
                  <a:gd name="connsiteX18" fmla="*/ 763300 w 841343"/>
                  <a:gd name="connsiteY18" fmla="*/ 246559 h 975586"/>
                  <a:gd name="connsiteX19" fmla="*/ 436851 w 841343"/>
                  <a:gd name="connsiteY19" fmla="*/ 58070 h 975586"/>
                  <a:gd name="connsiteX20" fmla="*/ 429237 w 841343"/>
                  <a:gd name="connsiteY20" fmla="*/ 53310 h 975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1343" h="975586">
                    <a:moveTo>
                      <a:pt x="429237" y="53310"/>
                    </a:moveTo>
                    <a:cubicBezTo>
                      <a:pt x="439707" y="35223"/>
                      <a:pt x="449224" y="19039"/>
                      <a:pt x="459693" y="0"/>
                    </a:cubicBezTo>
                    <a:cubicBezTo>
                      <a:pt x="484439" y="14279"/>
                      <a:pt x="508232" y="27607"/>
                      <a:pt x="532026" y="40935"/>
                    </a:cubicBezTo>
                    <a:cubicBezTo>
                      <a:pt x="630056" y="97101"/>
                      <a:pt x="727134" y="153267"/>
                      <a:pt x="825164" y="209433"/>
                    </a:cubicBezTo>
                    <a:cubicBezTo>
                      <a:pt x="836585" y="216096"/>
                      <a:pt x="841343" y="222760"/>
                      <a:pt x="841343" y="237040"/>
                    </a:cubicBezTo>
                    <a:cubicBezTo>
                      <a:pt x="840392" y="395066"/>
                      <a:pt x="840392" y="553093"/>
                      <a:pt x="841343" y="710167"/>
                    </a:cubicBezTo>
                    <a:cubicBezTo>
                      <a:pt x="841343" y="720638"/>
                      <a:pt x="838488" y="726351"/>
                      <a:pt x="828971" y="731110"/>
                    </a:cubicBezTo>
                    <a:cubicBezTo>
                      <a:pt x="689064" y="812028"/>
                      <a:pt x="549157" y="892945"/>
                      <a:pt x="408299" y="972910"/>
                    </a:cubicBezTo>
                    <a:cubicBezTo>
                      <a:pt x="403540" y="975766"/>
                      <a:pt x="394975" y="976718"/>
                      <a:pt x="390216" y="973862"/>
                    </a:cubicBezTo>
                    <a:cubicBezTo>
                      <a:pt x="260778" y="899609"/>
                      <a:pt x="132293" y="825355"/>
                      <a:pt x="3807" y="751101"/>
                    </a:cubicBezTo>
                    <a:cubicBezTo>
                      <a:pt x="2855" y="751101"/>
                      <a:pt x="1904" y="750150"/>
                      <a:pt x="0" y="748246"/>
                    </a:cubicBezTo>
                    <a:cubicBezTo>
                      <a:pt x="9517" y="731110"/>
                      <a:pt x="19987" y="713975"/>
                      <a:pt x="30456" y="695888"/>
                    </a:cubicBezTo>
                    <a:cubicBezTo>
                      <a:pt x="73285" y="720638"/>
                      <a:pt x="115161" y="744438"/>
                      <a:pt x="156086" y="768237"/>
                    </a:cubicBezTo>
                    <a:cubicBezTo>
                      <a:pt x="233178" y="812979"/>
                      <a:pt x="310269" y="856770"/>
                      <a:pt x="387361" y="901512"/>
                    </a:cubicBezTo>
                    <a:cubicBezTo>
                      <a:pt x="395926" y="906272"/>
                      <a:pt x="401637" y="906272"/>
                      <a:pt x="409251" y="901512"/>
                    </a:cubicBezTo>
                    <a:cubicBezTo>
                      <a:pt x="528219" y="832019"/>
                      <a:pt x="648139" y="763477"/>
                      <a:pt x="767107" y="693983"/>
                    </a:cubicBezTo>
                    <a:cubicBezTo>
                      <a:pt x="770914" y="691128"/>
                      <a:pt x="774721" y="684464"/>
                      <a:pt x="774721" y="679704"/>
                    </a:cubicBezTo>
                    <a:cubicBezTo>
                      <a:pt x="774721" y="540717"/>
                      <a:pt x="774721" y="402682"/>
                      <a:pt x="774721" y="263695"/>
                    </a:cubicBezTo>
                    <a:cubicBezTo>
                      <a:pt x="774721" y="254175"/>
                      <a:pt x="769962" y="250367"/>
                      <a:pt x="763300" y="246559"/>
                    </a:cubicBezTo>
                    <a:cubicBezTo>
                      <a:pt x="654801" y="183730"/>
                      <a:pt x="546302" y="120900"/>
                      <a:pt x="436851" y="58070"/>
                    </a:cubicBezTo>
                    <a:cubicBezTo>
                      <a:pt x="435900" y="58070"/>
                      <a:pt x="433996" y="56166"/>
                      <a:pt x="429237" y="53310"/>
                    </a:cubicBezTo>
                    <a:close/>
                  </a:path>
                </a:pathLst>
              </a:custGeom>
              <a:grpFill/>
              <a:ln w="951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05D39B3-2FDE-BA00-61FF-05D0F121F915}"/>
                  </a:ext>
                </a:extLst>
              </p:cNvPr>
              <p:cNvSpPr/>
              <p:nvPr/>
            </p:nvSpPr>
            <p:spPr>
              <a:xfrm>
                <a:off x="5216586" y="5523088"/>
                <a:ext cx="889882" cy="237899"/>
              </a:xfrm>
              <a:custGeom>
                <a:avLst/>
                <a:gdLst>
                  <a:gd name="connsiteX0" fmla="*/ 889882 w 889882"/>
                  <a:gd name="connsiteY0" fmla="*/ 147793 h 237899"/>
                  <a:gd name="connsiteX1" fmla="*/ 871799 w 889882"/>
                  <a:gd name="connsiteY1" fmla="*/ 147793 h 237899"/>
                  <a:gd name="connsiteX2" fmla="*/ 769962 w 889882"/>
                  <a:gd name="connsiteY2" fmla="*/ 147793 h 237899"/>
                  <a:gd name="connsiteX3" fmla="*/ 751879 w 889882"/>
                  <a:gd name="connsiteY3" fmla="*/ 159216 h 237899"/>
                  <a:gd name="connsiteX4" fmla="*/ 640525 w 889882"/>
                  <a:gd name="connsiteY4" fmla="*/ 235374 h 237899"/>
                  <a:gd name="connsiteX5" fmla="*/ 574854 w 889882"/>
                  <a:gd name="connsiteY5" fmla="*/ 235374 h 237899"/>
                  <a:gd name="connsiteX6" fmla="*/ 465404 w 889882"/>
                  <a:gd name="connsiteY6" fmla="*/ 162072 h 237899"/>
                  <a:gd name="connsiteX7" fmla="*/ 446369 w 889882"/>
                  <a:gd name="connsiteY7" fmla="*/ 149697 h 237899"/>
                  <a:gd name="connsiteX8" fmla="*/ 427334 w 889882"/>
                  <a:gd name="connsiteY8" fmla="*/ 162072 h 237899"/>
                  <a:gd name="connsiteX9" fmla="*/ 317883 w 889882"/>
                  <a:gd name="connsiteY9" fmla="*/ 237278 h 237899"/>
                  <a:gd name="connsiteX10" fmla="*/ 238888 w 889882"/>
                  <a:gd name="connsiteY10" fmla="*/ 236325 h 237899"/>
                  <a:gd name="connsiteX11" fmla="*/ 139906 w 889882"/>
                  <a:gd name="connsiteY11" fmla="*/ 163024 h 237899"/>
                  <a:gd name="connsiteX12" fmla="*/ 120872 w 889882"/>
                  <a:gd name="connsiteY12" fmla="*/ 150649 h 237899"/>
                  <a:gd name="connsiteX13" fmla="*/ 13324 w 889882"/>
                  <a:gd name="connsiteY13" fmla="*/ 150649 h 237899"/>
                  <a:gd name="connsiteX14" fmla="*/ 0 w 889882"/>
                  <a:gd name="connsiteY14" fmla="*/ 137321 h 237899"/>
                  <a:gd name="connsiteX15" fmla="*/ 0 w 889882"/>
                  <a:gd name="connsiteY15" fmla="*/ 100194 h 237899"/>
                  <a:gd name="connsiteX16" fmla="*/ 12373 w 889882"/>
                  <a:gd name="connsiteY16" fmla="*/ 87819 h 237899"/>
                  <a:gd name="connsiteX17" fmla="*/ 119920 w 889882"/>
                  <a:gd name="connsiteY17" fmla="*/ 87819 h 237899"/>
                  <a:gd name="connsiteX18" fmla="*/ 139906 w 889882"/>
                  <a:gd name="connsiteY18" fmla="*/ 74491 h 237899"/>
                  <a:gd name="connsiteX19" fmla="*/ 241743 w 889882"/>
                  <a:gd name="connsiteY19" fmla="*/ 1190 h 237899"/>
                  <a:gd name="connsiteX20" fmla="*/ 315979 w 889882"/>
                  <a:gd name="connsiteY20" fmla="*/ 1190 h 237899"/>
                  <a:gd name="connsiteX21" fmla="*/ 427334 w 889882"/>
                  <a:gd name="connsiteY21" fmla="*/ 77347 h 237899"/>
                  <a:gd name="connsiteX22" fmla="*/ 444465 w 889882"/>
                  <a:gd name="connsiteY22" fmla="*/ 87819 h 237899"/>
                  <a:gd name="connsiteX23" fmla="*/ 463500 w 889882"/>
                  <a:gd name="connsiteY23" fmla="*/ 77347 h 237899"/>
                  <a:gd name="connsiteX24" fmla="*/ 578661 w 889882"/>
                  <a:gd name="connsiteY24" fmla="*/ 238 h 237899"/>
                  <a:gd name="connsiteX25" fmla="*/ 655753 w 889882"/>
                  <a:gd name="connsiteY25" fmla="*/ 1190 h 237899"/>
                  <a:gd name="connsiteX26" fmla="*/ 750927 w 889882"/>
                  <a:gd name="connsiteY26" fmla="*/ 73539 h 237899"/>
                  <a:gd name="connsiteX27" fmla="*/ 771866 w 889882"/>
                  <a:gd name="connsiteY27" fmla="*/ 87819 h 237899"/>
                  <a:gd name="connsiteX28" fmla="*/ 873703 w 889882"/>
                  <a:gd name="connsiteY28" fmla="*/ 86867 h 237899"/>
                  <a:gd name="connsiteX29" fmla="*/ 889882 w 889882"/>
                  <a:gd name="connsiteY29" fmla="*/ 86867 h 237899"/>
                  <a:gd name="connsiteX30" fmla="*/ 889882 w 889882"/>
                  <a:gd name="connsiteY30" fmla="*/ 147793 h 237899"/>
                  <a:gd name="connsiteX31" fmla="*/ 360712 w 889882"/>
                  <a:gd name="connsiteY31" fmla="*/ 87819 h 237899"/>
                  <a:gd name="connsiteX32" fmla="*/ 363567 w 889882"/>
                  <a:gd name="connsiteY32" fmla="*/ 82107 h 237899"/>
                  <a:gd name="connsiteX33" fmla="*/ 334063 w 889882"/>
                  <a:gd name="connsiteY33" fmla="*/ 65924 h 237899"/>
                  <a:gd name="connsiteX34" fmla="*/ 235081 w 889882"/>
                  <a:gd name="connsiteY34" fmla="*/ 65924 h 237899"/>
                  <a:gd name="connsiteX35" fmla="*/ 206529 w 889882"/>
                  <a:gd name="connsiteY35" fmla="*/ 87819 h 237899"/>
                  <a:gd name="connsiteX36" fmla="*/ 241743 w 889882"/>
                  <a:gd name="connsiteY36" fmla="*/ 87819 h 237899"/>
                  <a:gd name="connsiteX37" fmla="*/ 241743 w 889882"/>
                  <a:gd name="connsiteY37" fmla="*/ 149697 h 237899"/>
                  <a:gd name="connsiteX38" fmla="*/ 208432 w 889882"/>
                  <a:gd name="connsiteY38" fmla="*/ 151601 h 237899"/>
                  <a:gd name="connsiteX39" fmla="*/ 206529 w 889882"/>
                  <a:gd name="connsiteY39" fmla="*/ 157312 h 237899"/>
                  <a:gd name="connsiteX40" fmla="*/ 236985 w 889882"/>
                  <a:gd name="connsiteY40" fmla="*/ 173496 h 237899"/>
                  <a:gd name="connsiteX41" fmla="*/ 335014 w 889882"/>
                  <a:gd name="connsiteY41" fmla="*/ 173496 h 237899"/>
                  <a:gd name="connsiteX42" fmla="*/ 363567 w 889882"/>
                  <a:gd name="connsiteY42" fmla="*/ 157312 h 237899"/>
                  <a:gd name="connsiteX43" fmla="*/ 361663 w 889882"/>
                  <a:gd name="connsiteY43" fmla="*/ 151601 h 237899"/>
                  <a:gd name="connsiteX44" fmla="*/ 336918 w 889882"/>
                  <a:gd name="connsiteY44" fmla="*/ 151601 h 237899"/>
                  <a:gd name="connsiteX45" fmla="*/ 328352 w 889882"/>
                  <a:gd name="connsiteY45" fmla="*/ 145889 h 237899"/>
                  <a:gd name="connsiteX46" fmla="*/ 328352 w 889882"/>
                  <a:gd name="connsiteY46" fmla="*/ 89723 h 237899"/>
                  <a:gd name="connsiteX47" fmla="*/ 360712 w 889882"/>
                  <a:gd name="connsiteY47" fmla="*/ 87819 h 237899"/>
                  <a:gd name="connsiteX48" fmla="*/ 685257 w 889882"/>
                  <a:gd name="connsiteY48" fmla="*/ 86867 h 237899"/>
                  <a:gd name="connsiteX49" fmla="*/ 688112 w 889882"/>
                  <a:gd name="connsiteY49" fmla="*/ 81155 h 237899"/>
                  <a:gd name="connsiteX50" fmla="*/ 662415 w 889882"/>
                  <a:gd name="connsiteY50" fmla="*/ 65924 h 237899"/>
                  <a:gd name="connsiteX51" fmla="*/ 556771 w 889882"/>
                  <a:gd name="connsiteY51" fmla="*/ 65924 h 237899"/>
                  <a:gd name="connsiteX52" fmla="*/ 531074 w 889882"/>
                  <a:gd name="connsiteY52" fmla="*/ 82107 h 237899"/>
                  <a:gd name="connsiteX53" fmla="*/ 532978 w 889882"/>
                  <a:gd name="connsiteY53" fmla="*/ 87819 h 237899"/>
                  <a:gd name="connsiteX54" fmla="*/ 567241 w 889882"/>
                  <a:gd name="connsiteY54" fmla="*/ 87819 h 237899"/>
                  <a:gd name="connsiteX55" fmla="*/ 567241 w 889882"/>
                  <a:gd name="connsiteY55" fmla="*/ 142081 h 237899"/>
                  <a:gd name="connsiteX56" fmla="*/ 558675 w 889882"/>
                  <a:gd name="connsiteY56" fmla="*/ 149697 h 237899"/>
                  <a:gd name="connsiteX57" fmla="*/ 531074 w 889882"/>
                  <a:gd name="connsiteY57" fmla="*/ 149697 h 237899"/>
                  <a:gd name="connsiteX58" fmla="*/ 565337 w 889882"/>
                  <a:gd name="connsiteY58" fmla="*/ 172544 h 237899"/>
                  <a:gd name="connsiteX59" fmla="*/ 654801 w 889882"/>
                  <a:gd name="connsiteY59" fmla="*/ 172544 h 237899"/>
                  <a:gd name="connsiteX60" fmla="*/ 689064 w 889882"/>
                  <a:gd name="connsiteY60" fmla="*/ 148744 h 237899"/>
                  <a:gd name="connsiteX61" fmla="*/ 661463 w 889882"/>
                  <a:gd name="connsiteY61" fmla="*/ 148744 h 237899"/>
                  <a:gd name="connsiteX62" fmla="*/ 651946 w 889882"/>
                  <a:gd name="connsiteY62" fmla="*/ 143033 h 237899"/>
                  <a:gd name="connsiteX63" fmla="*/ 651946 w 889882"/>
                  <a:gd name="connsiteY63" fmla="*/ 86867 h 237899"/>
                  <a:gd name="connsiteX64" fmla="*/ 685257 w 889882"/>
                  <a:gd name="connsiteY64" fmla="*/ 86867 h 237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889882" h="237899">
                    <a:moveTo>
                      <a:pt x="889882" y="147793"/>
                    </a:moveTo>
                    <a:cubicBezTo>
                      <a:pt x="883220" y="147793"/>
                      <a:pt x="877510" y="147793"/>
                      <a:pt x="871799" y="147793"/>
                    </a:cubicBezTo>
                    <a:cubicBezTo>
                      <a:pt x="837536" y="147793"/>
                      <a:pt x="804225" y="147793"/>
                      <a:pt x="769962" y="147793"/>
                    </a:cubicBezTo>
                    <a:cubicBezTo>
                      <a:pt x="761397" y="147793"/>
                      <a:pt x="755686" y="149697"/>
                      <a:pt x="751879" y="159216"/>
                    </a:cubicBezTo>
                    <a:cubicBezTo>
                      <a:pt x="732844" y="206815"/>
                      <a:pt x="691919" y="234421"/>
                      <a:pt x="640525" y="235374"/>
                    </a:cubicBezTo>
                    <a:cubicBezTo>
                      <a:pt x="618635" y="235374"/>
                      <a:pt x="596745" y="235374"/>
                      <a:pt x="574854" y="235374"/>
                    </a:cubicBezTo>
                    <a:cubicBezTo>
                      <a:pt x="526315" y="235374"/>
                      <a:pt x="483487" y="206815"/>
                      <a:pt x="465404" y="162072"/>
                    </a:cubicBezTo>
                    <a:cubicBezTo>
                      <a:pt x="461597" y="152553"/>
                      <a:pt x="456838" y="148744"/>
                      <a:pt x="446369" y="149697"/>
                    </a:cubicBezTo>
                    <a:cubicBezTo>
                      <a:pt x="436851" y="149697"/>
                      <a:pt x="432093" y="151601"/>
                      <a:pt x="427334" y="162072"/>
                    </a:cubicBezTo>
                    <a:cubicBezTo>
                      <a:pt x="406395" y="209671"/>
                      <a:pt x="370229" y="236325"/>
                      <a:pt x="317883" y="237278"/>
                    </a:cubicBezTo>
                    <a:cubicBezTo>
                      <a:pt x="291234" y="237278"/>
                      <a:pt x="265537" y="239181"/>
                      <a:pt x="238888" y="236325"/>
                    </a:cubicBezTo>
                    <a:cubicBezTo>
                      <a:pt x="191301" y="232518"/>
                      <a:pt x="158941" y="205862"/>
                      <a:pt x="139906" y="163024"/>
                    </a:cubicBezTo>
                    <a:cubicBezTo>
                      <a:pt x="136100" y="153504"/>
                      <a:pt x="131341" y="150649"/>
                      <a:pt x="120872" y="150649"/>
                    </a:cubicBezTo>
                    <a:cubicBezTo>
                      <a:pt x="84705" y="151601"/>
                      <a:pt x="49491" y="150649"/>
                      <a:pt x="13324" y="150649"/>
                    </a:cubicBezTo>
                    <a:cubicBezTo>
                      <a:pt x="3807" y="150649"/>
                      <a:pt x="0" y="147793"/>
                      <a:pt x="0" y="137321"/>
                    </a:cubicBezTo>
                    <a:cubicBezTo>
                      <a:pt x="952" y="124945"/>
                      <a:pt x="0" y="112570"/>
                      <a:pt x="0" y="100194"/>
                    </a:cubicBezTo>
                    <a:cubicBezTo>
                      <a:pt x="0" y="90675"/>
                      <a:pt x="2855" y="87819"/>
                      <a:pt x="12373" y="87819"/>
                    </a:cubicBezTo>
                    <a:cubicBezTo>
                      <a:pt x="48539" y="87819"/>
                      <a:pt x="83754" y="87819"/>
                      <a:pt x="119920" y="87819"/>
                    </a:cubicBezTo>
                    <a:cubicBezTo>
                      <a:pt x="130389" y="87819"/>
                      <a:pt x="136100" y="85915"/>
                      <a:pt x="139906" y="74491"/>
                    </a:cubicBezTo>
                    <a:cubicBezTo>
                      <a:pt x="154183" y="33557"/>
                      <a:pt x="197963" y="2142"/>
                      <a:pt x="241743" y="1190"/>
                    </a:cubicBezTo>
                    <a:cubicBezTo>
                      <a:pt x="266489" y="238"/>
                      <a:pt x="291234" y="238"/>
                      <a:pt x="315979" y="1190"/>
                    </a:cubicBezTo>
                    <a:cubicBezTo>
                      <a:pt x="370229" y="1190"/>
                      <a:pt x="406395" y="28797"/>
                      <a:pt x="427334" y="77347"/>
                    </a:cubicBezTo>
                    <a:cubicBezTo>
                      <a:pt x="431141" y="86867"/>
                      <a:pt x="435899" y="87819"/>
                      <a:pt x="444465" y="87819"/>
                    </a:cubicBezTo>
                    <a:cubicBezTo>
                      <a:pt x="453031" y="87819"/>
                      <a:pt x="459693" y="86867"/>
                      <a:pt x="463500" y="77347"/>
                    </a:cubicBezTo>
                    <a:cubicBezTo>
                      <a:pt x="484439" y="25941"/>
                      <a:pt x="523460" y="238"/>
                      <a:pt x="578661" y="238"/>
                    </a:cubicBezTo>
                    <a:cubicBezTo>
                      <a:pt x="604359" y="238"/>
                      <a:pt x="630056" y="-714"/>
                      <a:pt x="655753" y="1190"/>
                    </a:cubicBezTo>
                    <a:cubicBezTo>
                      <a:pt x="701437" y="5949"/>
                      <a:pt x="732844" y="31653"/>
                      <a:pt x="750927" y="73539"/>
                    </a:cubicBezTo>
                    <a:cubicBezTo>
                      <a:pt x="755686" y="84011"/>
                      <a:pt x="760445" y="87819"/>
                      <a:pt x="771866" y="87819"/>
                    </a:cubicBezTo>
                    <a:cubicBezTo>
                      <a:pt x="806129" y="86867"/>
                      <a:pt x="839440" y="87819"/>
                      <a:pt x="873703" y="86867"/>
                    </a:cubicBezTo>
                    <a:cubicBezTo>
                      <a:pt x="878461" y="86867"/>
                      <a:pt x="884172" y="86867"/>
                      <a:pt x="889882" y="86867"/>
                    </a:cubicBezTo>
                    <a:cubicBezTo>
                      <a:pt x="889882" y="107810"/>
                      <a:pt x="889882" y="125898"/>
                      <a:pt x="889882" y="147793"/>
                    </a:cubicBezTo>
                    <a:close/>
                    <a:moveTo>
                      <a:pt x="360712" y="87819"/>
                    </a:moveTo>
                    <a:cubicBezTo>
                      <a:pt x="361663" y="85915"/>
                      <a:pt x="362615" y="84011"/>
                      <a:pt x="363567" y="82107"/>
                    </a:cubicBezTo>
                    <a:cubicBezTo>
                      <a:pt x="354049" y="76395"/>
                      <a:pt x="344532" y="66876"/>
                      <a:pt x="334063" y="65924"/>
                    </a:cubicBezTo>
                    <a:cubicBezTo>
                      <a:pt x="300752" y="64020"/>
                      <a:pt x="268392" y="64020"/>
                      <a:pt x="235081" y="65924"/>
                    </a:cubicBezTo>
                    <a:cubicBezTo>
                      <a:pt x="223660" y="66876"/>
                      <a:pt x="214143" y="74491"/>
                      <a:pt x="206529" y="87819"/>
                    </a:cubicBezTo>
                    <a:cubicBezTo>
                      <a:pt x="219853" y="87819"/>
                      <a:pt x="230322" y="87819"/>
                      <a:pt x="241743" y="87819"/>
                    </a:cubicBezTo>
                    <a:cubicBezTo>
                      <a:pt x="241743" y="109714"/>
                      <a:pt x="241743" y="128753"/>
                      <a:pt x="241743" y="149697"/>
                    </a:cubicBezTo>
                    <a:cubicBezTo>
                      <a:pt x="230322" y="150649"/>
                      <a:pt x="218902" y="150649"/>
                      <a:pt x="208432" y="151601"/>
                    </a:cubicBezTo>
                    <a:cubicBezTo>
                      <a:pt x="207480" y="153504"/>
                      <a:pt x="207480" y="155408"/>
                      <a:pt x="206529" y="157312"/>
                    </a:cubicBezTo>
                    <a:cubicBezTo>
                      <a:pt x="216998" y="163024"/>
                      <a:pt x="226515" y="172544"/>
                      <a:pt x="236985" y="173496"/>
                    </a:cubicBezTo>
                    <a:cubicBezTo>
                      <a:pt x="269344" y="175400"/>
                      <a:pt x="302655" y="175400"/>
                      <a:pt x="335014" y="173496"/>
                    </a:cubicBezTo>
                    <a:cubicBezTo>
                      <a:pt x="344532" y="172544"/>
                      <a:pt x="354049" y="163024"/>
                      <a:pt x="363567" y="157312"/>
                    </a:cubicBezTo>
                    <a:cubicBezTo>
                      <a:pt x="362615" y="155408"/>
                      <a:pt x="362615" y="153504"/>
                      <a:pt x="361663" y="151601"/>
                    </a:cubicBezTo>
                    <a:cubicBezTo>
                      <a:pt x="353098" y="151601"/>
                      <a:pt x="344532" y="152553"/>
                      <a:pt x="336918" y="151601"/>
                    </a:cubicBezTo>
                    <a:cubicBezTo>
                      <a:pt x="334063" y="151601"/>
                      <a:pt x="328352" y="147793"/>
                      <a:pt x="328352" y="145889"/>
                    </a:cubicBezTo>
                    <a:cubicBezTo>
                      <a:pt x="327401" y="127802"/>
                      <a:pt x="328352" y="109714"/>
                      <a:pt x="328352" y="89723"/>
                    </a:cubicBezTo>
                    <a:cubicBezTo>
                      <a:pt x="339773" y="87819"/>
                      <a:pt x="350242" y="87819"/>
                      <a:pt x="360712" y="87819"/>
                    </a:cubicBezTo>
                    <a:close/>
                    <a:moveTo>
                      <a:pt x="685257" y="86867"/>
                    </a:moveTo>
                    <a:cubicBezTo>
                      <a:pt x="686209" y="84963"/>
                      <a:pt x="687160" y="83059"/>
                      <a:pt x="688112" y="81155"/>
                    </a:cubicBezTo>
                    <a:cubicBezTo>
                      <a:pt x="679547" y="75444"/>
                      <a:pt x="670981" y="65924"/>
                      <a:pt x="662415" y="65924"/>
                    </a:cubicBezTo>
                    <a:cubicBezTo>
                      <a:pt x="627200" y="64020"/>
                      <a:pt x="591986" y="64020"/>
                      <a:pt x="556771" y="65924"/>
                    </a:cubicBezTo>
                    <a:cubicBezTo>
                      <a:pt x="548206" y="65924"/>
                      <a:pt x="539640" y="76395"/>
                      <a:pt x="531074" y="82107"/>
                    </a:cubicBezTo>
                    <a:cubicBezTo>
                      <a:pt x="532026" y="84011"/>
                      <a:pt x="532978" y="85915"/>
                      <a:pt x="532978" y="87819"/>
                    </a:cubicBezTo>
                    <a:cubicBezTo>
                      <a:pt x="544398" y="87819"/>
                      <a:pt x="554868" y="87819"/>
                      <a:pt x="567241" y="87819"/>
                    </a:cubicBezTo>
                    <a:cubicBezTo>
                      <a:pt x="567241" y="107810"/>
                      <a:pt x="567241" y="124945"/>
                      <a:pt x="567241" y="142081"/>
                    </a:cubicBezTo>
                    <a:cubicBezTo>
                      <a:pt x="567241" y="144937"/>
                      <a:pt x="561530" y="149697"/>
                      <a:pt x="558675" y="149697"/>
                    </a:cubicBezTo>
                    <a:cubicBezTo>
                      <a:pt x="550109" y="150649"/>
                      <a:pt x="542495" y="149697"/>
                      <a:pt x="531074" y="149697"/>
                    </a:cubicBezTo>
                    <a:cubicBezTo>
                      <a:pt x="540592" y="164928"/>
                      <a:pt x="552013" y="172544"/>
                      <a:pt x="565337" y="172544"/>
                    </a:cubicBezTo>
                    <a:cubicBezTo>
                      <a:pt x="594841" y="173496"/>
                      <a:pt x="625297" y="173496"/>
                      <a:pt x="654801" y="172544"/>
                    </a:cubicBezTo>
                    <a:cubicBezTo>
                      <a:pt x="668125" y="171592"/>
                      <a:pt x="679547" y="163976"/>
                      <a:pt x="689064" y="148744"/>
                    </a:cubicBezTo>
                    <a:cubicBezTo>
                      <a:pt x="677643" y="148744"/>
                      <a:pt x="670029" y="149697"/>
                      <a:pt x="661463" y="148744"/>
                    </a:cubicBezTo>
                    <a:cubicBezTo>
                      <a:pt x="657656" y="148744"/>
                      <a:pt x="651946" y="144937"/>
                      <a:pt x="651946" y="143033"/>
                    </a:cubicBezTo>
                    <a:cubicBezTo>
                      <a:pt x="650994" y="124945"/>
                      <a:pt x="651946" y="106858"/>
                      <a:pt x="651946" y="86867"/>
                    </a:cubicBezTo>
                    <a:cubicBezTo>
                      <a:pt x="663367" y="86867"/>
                      <a:pt x="674788" y="86867"/>
                      <a:pt x="685257" y="86867"/>
                    </a:cubicBezTo>
                    <a:close/>
                  </a:path>
                </a:pathLst>
              </a:custGeom>
              <a:grpFill/>
              <a:ln w="951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8A0E0A70-B437-14A6-2BF0-E965212A984B}"/>
                  </a:ext>
                </a:extLst>
              </p:cNvPr>
              <p:cNvSpPr/>
              <p:nvPr/>
            </p:nvSpPr>
            <p:spPr>
              <a:xfrm>
                <a:off x="5832366" y="4535191"/>
                <a:ext cx="493004" cy="795009"/>
              </a:xfrm>
              <a:custGeom>
                <a:avLst/>
                <a:gdLst>
                  <a:gd name="connsiteX0" fmla="*/ 0 w 493004"/>
                  <a:gd name="connsiteY0" fmla="*/ 27601 h 795009"/>
                  <a:gd name="connsiteX1" fmla="*/ 41877 w 493004"/>
                  <a:gd name="connsiteY1" fmla="*/ 2850 h 795009"/>
                  <a:gd name="connsiteX2" fmla="*/ 58057 w 493004"/>
                  <a:gd name="connsiteY2" fmla="*/ 7610 h 795009"/>
                  <a:gd name="connsiteX3" fmla="*/ 110403 w 493004"/>
                  <a:gd name="connsiteY3" fmla="*/ 98998 h 795009"/>
                  <a:gd name="connsiteX4" fmla="*/ 131341 w 493004"/>
                  <a:gd name="connsiteY4" fmla="*/ 110422 h 795009"/>
                  <a:gd name="connsiteX5" fmla="*/ 255068 w 493004"/>
                  <a:gd name="connsiteY5" fmla="*/ 176108 h 795009"/>
                  <a:gd name="connsiteX6" fmla="*/ 292186 w 493004"/>
                  <a:gd name="connsiteY6" fmla="*/ 246553 h 795009"/>
                  <a:gd name="connsiteX7" fmla="*/ 273151 w 493004"/>
                  <a:gd name="connsiteY7" fmla="*/ 360789 h 795009"/>
                  <a:gd name="connsiteX8" fmla="*/ 269344 w 493004"/>
                  <a:gd name="connsiteY8" fmla="*/ 377924 h 795009"/>
                  <a:gd name="connsiteX9" fmla="*/ 289331 w 493004"/>
                  <a:gd name="connsiteY9" fmla="*/ 392204 h 795009"/>
                  <a:gd name="connsiteX10" fmla="*/ 397830 w 493004"/>
                  <a:gd name="connsiteY10" fmla="*/ 432187 h 795009"/>
                  <a:gd name="connsiteX11" fmla="*/ 459693 w 493004"/>
                  <a:gd name="connsiteY11" fmla="*/ 558798 h 795009"/>
                  <a:gd name="connsiteX12" fmla="*/ 434948 w 493004"/>
                  <a:gd name="connsiteY12" fmla="*/ 639715 h 795009"/>
                  <a:gd name="connsiteX13" fmla="*/ 433996 w 493004"/>
                  <a:gd name="connsiteY13" fmla="*/ 665418 h 795009"/>
                  <a:gd name="connsiteX14" fmla="*/ 493005 w 493004"/>
                  <a:gd name="connsiteY14" fmla="*/ 767279 h 795009"/>
                  <a:gd name="connsiteX15" fmla="*/ 443514 w 493004"/>
                  <a:gd name="connsiteY15" fmla="*/ 794886 h 795009"/>
                  <a:gd name="connsiteX16" fmla="*/ 433996 w 493004"/>
                  <a:gd name="connsiteY16" fmla="*/ 787270 h 795009"/>
                  <a:gd name="connsiteX17" fmla="*/ 379747 w 493004"/>
                  <a:gd name="connsiteY17" fmla="*/ 693025 h 795009"/>
                  <a:gd name="connsiteX18" fmla="*/ 358808 w 493004"/>
                  <a:gd name="connsiteY18" fmla="*/ 683506 h 795009"/>
                  <a:gd name="connsiteX19" fmla="*/ 247454 w 493004"/>
                  <a:gd name="connsiteY19" fmla="*/ 635907 h 795009"/>
                  <a:gd name="connsiteX20" fmla="*/ 200818 w 493004"/>
                  <a:gd name="connsiteY20" fmla="*/ 553086 h 795009"/>
                  <a:gd name="connsiteX21" fmla="*/ 216998 w 493004"/>
                  <a:gd name="connsiteY21" fmla="*/ 435042 h 795009"/>
                  <a:gd name="connsiteX22" fmla="*/ 218902 w 493004"/>
                  <a:gd name="connsiteY22" fmla="*/ 411243 h 795009"/>
                  <a:gd name="connsiteX23" fmla="*/ 197963 w 493004"/>
                  <a:gd name="connsiteY23" fmla="*/ 402676 h 795009"/>
                  <a:gd name="connsiteX24" fmla="*/ 78995 w 493004"/>
                  <a:gd name="connsiteY24" fmla="*/ 343654 h 795009"/>
                  <a:gd name="connsiteX25" fmla="*/ 37118 w 493004"/>
                  <a:gd name="connsiteY25" fmla="*/ 264641 h 795009"/>
                  <a:gd name="connsiteX26" fmla="*/ 57105 w 493004"/>
                  <a:gd name="connsiteY26" fmla="*/ 152309 h 795009"/>
                  <a:gd name="connsiteX27" fmla="*/ 58057 w 493004"/>
                  <a:gd name="connsiteY27" fmla="*/ 132317 h 795009"/>
                  <a:gd name="connsiteX28" fmla="*/ 4759 w 493004"/>
                  <a:gd name="connsiteY28" fmla="*/ 39976 h 795009"/>
                  <a:gd name="connsiteX29" fmla="*/ 0 w 493004"/>
                  <a:gd name="connsiteY29" fmla="*/ 27601 h 795009"/>
                  <a:gd name="connsiteX30" fmla="*/ 393071 w 493004"/>
                  <a:gd name="connsiteY30" fmla="*/ 590213 h 795009"/>
                  <a:gd name="connsiteX31" fmla="*/ 394975 w 493004"/>
                  <a:gd name="connsiteY31" fmla="*/ 546423 h 795009"/>
                  <a:gd name="connsiteX32" fmla="*/ 354050 w 493004"/>
                  <a:gd name="connsiteY32" fmla="*/ 475025 h 795009"/>
                  <a:gd name="connsiteX33" fmla="*/ 315028 w 493004"/>
                  <a:gd name="connsiteY33" fmla="*/ 455034 h 795009"/>
                  <a:gd name="connsiteX34" fmla="*/ 332160 w 493004"/>
                  <a:gd name="connsiteY34" fmla="*/ 487401 h 795009"/>
                  <a:gd name="connsiteX35" fmla="*/ 290282 w 493004"/>
                  <a:gd name="connsiteY35" fmla="*/ 512152 h 795009"/>
                  <a:gd name="connsiteX36" fmla="*/ 273151 w 493004"/>
                  <a:gd name="connsiteY36" fmla="*/ 506440 h 795009"/>
                  <a:gd name="connsiteX37" fmla="*/ 260779 w 493004"/>
                  <a:gd name="connsiteY37" fmla="*/ 486449 h 795009"/>
                  <a:gd name="connsiteX38" fmla="*/ 256971 w 493004"/>
                  <a:gd name="connsiteY38" fmla="*/ 495017 h 795009"/>
                  <a:gd name="connsiteX39" fmla="*/ 262682 w 493004"/>
                  <a:gd name="connsiteY39" fmla="*/ 535951 h 795009"/>
                  <a:gd name="connsiteX40" fmla="*/ 297897 w 493004"/>
                  <a:gd name="connsiteY40" fmla="*/ 597829 h 795009"/>
                  <a:gd name="connsiteX41" fmla="*/ 340725 w 493004"/>
                  <a:gd name="connsiteY41" fmla="*/ 622580 h 795009"/>
                  <a:gd name="connsiteX42" fmla="*/ 323594 w 493004"/>
                  <a:gd name="connsiteY42" fmla="*/ 590213 h 795009"/>
                  <a:gd name="connsiteX43" fmla="*/ 368326 w 493004"/>
                  <a:gd name="connsiteY43" fmla="*/ 564510 h 795009"/>
                  <a:gd name="connsiteX44" fmla="*/ 381650 w 493004"/>
                  <a:gd name="connsiteY44" fmla="*/ 569270 h 795009"/>
                  <a:gd name="connsiteX45" fmla="*/ 393071 w 493004"/>
                  <a:gd name="connsiteY45" fmla="*/ 590213 h 795009"/>
                  <a:gd name="connsiteX46" fmla="*/ 171314 w 493004"/>
                  <a:gd name="connsiteY46" fmla="*/ 205619 h 795009"/>
                  <a:gd name="connsiteX47" fmla="*/ 118017 w 493004"/>
                  <a:gd name="connsiteY47" fmla="*/ 236082 h 795009"/>
                  <a:gd name="connsiteX48" fmla="*/ 98982 w 493004"/>
                  <a:gd name="connsiteY48" fmla="*/ 204667 h 795009"/>
                  <a:gd name="connsiteX49" fmla="*/ 97078 w 493004"/>
                  <a:gd name="connsiteY49" fmla="*/ 249409 h 795009"/>
                  <a:gd name="connsiteX50" fmla="*/ 136100 w 493004"/>
                  <a:gd name="connsiteY50" fmla="*/ 316999 h 795009"/>
                  <a:gd name="connsiteX51" fmla="*/ 163700 w 493004"/>
                  <a:gd name="connsiteY51" fmla="*/ 338894 h 795009"/>
                  <a:gd name="connsiteX52" fmla="*/ 177025 w 493004"/>
                  <a:gd name="connsiteY52" fmla="*/ 339846 h 795009"/>
                  <a:gd name="connsiteX53" fmla="*/ 160845 w 493004"/>
                  <a:gd name="connsiteY53" fmla="*/ 308431 h 795009"/>
                  <a:gd name="connsiteX54" fmla="*/ 213191 w 493004"/>
                  <a:gd name="connsiteY54" fmla="*/ 278920 h 795009"/>
                  <a:gd name="connsiteX55" fmla="*/ 232226 w 493004"/>
                  <a:gd name="connsiteY55" fmla="*/ 309383 h 795009"/>
                  <a:gd name="connsiteX56" fmla="*/ 233178 w 493004"/>
                  <a:gd name="connsiteY56" fmla="*/ 261785 h 795009"/>
                  <a:gd name="connsiteX57" fmla="*/ 197012 w 493004"/>
                  <a:gd name="connsiteY57" fmla="*/ 198955 h 795009"/>
                  <a:gd name="connsiteX58" fmla="*/ 170363 w 493004"/>
                  <a:gd name="connsiteY58" fmla="*/ 176108 h 795009"/>
                  <a:gd name="connsiteX59" fmla="*/ 154183 w 493004"/>
                  <a:gd name="connsiteY59" fmla="*/ 173252 h 795009"/>
                  <a:gd name="connsiteX60" fmla="*/ 171314 w 493004"/>
                  <a:gd name="connsiteY60" fmla="*/ 205619 h 795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3004" h="795009">
                    <a:moveTo>
                      <a:pt x="0" y="27601"/>
                    </a:moveTo>
                    <a:cubicBezTo>
                      <a:pt x="14276" y="19033"/>
                      <a:pt x="28552" y="11417"/>
                      <a:pt x="41877" y="2850"/>
                    </a:cubicBezTo>
                    <a:cubicBezTo>
                      <a:pt x="49491" y="-1910"/>
                      <a:pt x="54250" y="-958"/>
                      <a:pt x="58057" y="7610"/>
                    </a:cubicBezTo>
                    <a:cubicBezTo>
                      <a:pt x="75188" y="38073"/>
                      <a:pt x="93271" y="68535"/>
                      <a:pt x="110403" y="98998"/>
                    </a:cubicBezTo>
                    <a:cubicBezTo>
                      <a:pt x="115161" y="107566"/>
                      <a:pt x="120872" y="111374"/>
                      <a:pt x="131341" y="110422"/>
                    </a:cubicBezTo>
                    <a:cubicBezTo>
                      <a:pt x="186542" y="104710"/>
                      <a:pt x="228419" y="126605"/>
                      <a:pt x="255068" y="176108"/>
                    </a:cubicBezTo>
                    <a:cubicBezTo>
                      <a:pt x="267441" y="199907"/>
                      <a:pt x="282669" y="221802"/>
                      <a:pt x="292186" y="246553"/>
                    </a:cubicBezTo>
                    <a:cubicBezTo>
                      <a:pt x="309317" y="287488"/>
                      <a:pt x="298848" y="325566"/>
                      <a:pt x="273151" y="360789"/>
                    </a:cubicBezTo>
                    <a:cubicBezTo>
                      <a:pt x="269344" y="366501"/>
                      <a:pt x="264586" y="371261"/>
                      <a:pt x="269344" y="377924"/>
                    </a:cubicBezTo>
                    <a:cubicBezTo>
                      <a:pt x="274103" y="384588"/>
                      <a:pt x="276006" y="393156"/>
                      <a:pt x="289331" y="392204"/>
                    </a:cubicBezTo>
                    <a:cubicBezTo>
                      <a:pt x="332160" y="386492"/>
                      <a:pt x="372133" y="396964"/>
                      <a:pt x="397830" y="432187"/>
                    </a:cubicBezTo>
                    <a:cubicBezTo>
                      <a:pt x="425431" y="470265"/>
                      <a:pt x="454935" y="508344"/>
                      <a:pt x="459693" y="558798"/>
                    </a:cubicBezTo>
                    <a:cubicBezTo>
                      <a:pt x="462549" y="589261"/>
                      <a:pt x="454935" y="616868"/>
                      <a:pt x="434948" y="639715"/>
                    </a:cubicBezTo>
                    <a:cubicBezTo>
                      <a:pt x="427334" y="648283"/>
                      <a:pt x="428286" y="655899"/>
                      <a:pt x="433996" y="665418"/>
                    </a:cubicBezTo>
                    <a:cubicBezTo>
                      <a:pt x="453983" y="698737"/>
                      <a:pt x="472066" y="732056"/>
                      <a:pt x="493005" y="767279"/>
                    </a:cubicBezTo>
                    <a:cubicBezTo>
                      <a:pt x="476825" y="776798"/>
                      <a:pt x="460645" y="786318"/>
                      <a:pt x="443514" y="794886"/>
                    </a:cubicBezTo>
                    <a:cubicBezTo>
                      <a:pt x="441610" y="795838"/>
                      <a:pt x="435900" y="791078"/>
                      <a:pt x="433996" y="787270"/>
                    </a:cubicBezTo>
                    <a:cubicBezTo>
                      <a:pt x="415913" y="755855"/>
                      <a:pt x="397830" y="724440"/>
                      <a:pt x="379747" y="693025"/>
                    </a:cubicBezTo>
                    <a:cubicBezTo>
                      <a:pt x="374988" y="683506"/>
                      <a:pt x="369278" y="681602"/>
                      <a:pt x="358808" y="683506"/>
                    </a:cubicBezTo>
                    <a:cubicBezTo>
                      <a:pt x="313125" y="689218"/>
                      <a:pt x="274103" y="673986"/>
                      <a:pt x="247454" y="635907"/>
                    </a:cubicBezTo>
                    <a:cubicBezTo>
                      <a:pt x="229371" y="610204"/>
                      <a:pt x="213191" y="581645"/>
                      <a:pt x="200818" y="553086"/>
                    </a:cubicBezTo>
                    <a:cubicBezTo>
                      <a:pt x="182735" y="511200"/>
                      <a:pt x="189398" y="471217"/>
                      <a:pt x="216998" y="435042"/>
                    </a:cubicBezTo>
                    <a:cubicBezTo>
                      <a:pt x="223660" y="426475"/>
                      <a:pt x="224612" y="420763"/>
                      <a:pt x="218902" y="411243"/>
                    </a:cubicBezTo>
                    <a:cubicBezTo>
                      <a:pt x="213191" y="401724"/>
                      <a:pt x="208433" y="401724"/>
                      <a:pt x="197963" y="402676"/>
                    </a:cubicBezTo>
                    <a:cubicBezTo>
                      <a:pt x="146569" y="407436"/>
                      <a:pt x="105644" y="389348"/>
                      <a:pt x="78995" y="343654"/>
                    </a:cubicBezTo>
                    <a:cubicBezTo>
                      <a:pt x="63767" y="317951"/>
                      <a:pt x="48539" y="292248"/>
                      <a:pt x="37118" y="264641"/>
                    </a:cubicBezTo>
                    <a:cubicBezTo>
                      <a:pt x="20939" y="223706"/>
                      <a:pt x="31408" y="185627"/>
                      <a:pt x="57105" y="152309"/>
                    </a:cubicBezTo>
                    <a:cubicBezTo>
                      <a:pt x="62815" y="144693"/>
                      <a:pt x="62815" y="139933"/>
                      <a:pt x="58057" y="132317"/>
                    </a:cubicBezTo>
                    <a:cubicBezTo>
                      <a:pt x="39973" y="101854"/>
                      <a:pt x="21890" y="70439"/>
                      <a:pt x="4759" y="39976"/>
                    </a:cubicBezTo>
                    <a:cubicBezTo>
                      <a:pt x="2855" y="36169"/>
                      <a:pt x="1904" y="32361"/>
                      <a:pt x="0" y="27601"/>
                    </a:cubicBezTo>
                    <a:close/>
                    <a:moveTo>
                      <a:pt x="393071" y="590213"/>
                    </a:moveTo>
                    <a:cubicBezTo>
                      <a:pt x="402589" y="574030"/>
                      <a:pt x="401637" y="558798"/>
                      <a:pt x="394975" y="546423"/>
                    </a:cubicBezTo>
                    <a:cubicBezTo>
                      <a:pt x="382602" y="521671"/>
                      <a:pt x="368326" y="497872"/>
                      <a:pt x="354050" y="475025"/>
                    </a:cubicBezTo>
                    <a:cubicBezTo>
                      <a:pt x="346436" y="462649"/>
                      <a:pt x="334063" y="454082"/>
                      <a:pt x="315028" y="455034"/>
                    </a:cubicBezTo>
                    <a:cubicBezTo>
                      <a:pt x="320738" y="466458"/>
                      <a:pt x="326449" y="476929"/>
                      <a:pt x="332160" y="487401"/>
                    </a:cubicBezTo>
                    <a:cubicBezTo>
                      <a:pt x="316932" y="495968"/>
                      <a:pt x="303607" y="503584"/>
                      <a:pt x="290282" y="512152"/>
                    </a:cubicBezTo>
                    <a:cubicBezTo>
                      <a:pt x="281717" y="517864"/>
                      <a:pt x="276958" y="515960"/>
                      <a:pt x="273151" y="506440"/>
                    </a:cubicBezTo>
                    <a:cubicBezTo>
                      <a:pt x="270296" y="499776"/>
                      <a:pt x="265537" y="494065"/>
                      <a:pt x="260779" y="486449"/>
                    </a:cubicBezTo>
                    <a:cubicBezTo>
                      <a:pt x="257923" y="491208"/>
                      <a:pt x="256020" y="493112"/>
                      <a:pt x="256971" y="495017"/>
                    </a:cubicBezTo>
                    <a:cubicBezTo>
                      <a:pt x="257923" y="509296"/>
                      <a:pt x="256971" y="524527"/>
                      <a:pt x="262682" y="535951"/>
                    </a:cubicBezTo>
                    <a:cubicBezTo>
                      <a:pt x="272199" y="557846"/>
                      <a:pt x="285524" y="577837"/>
                      <a:pt x="297897" y="597829"/>
                    </a:cubicBezTo>
                    <a:cubicBezTo>
                      <a:pt x="306462" y="612108"/>
                      <a:pt x="319787" y="621628"/>
                      <a:pt x="340725" y="622580"/>
                    </a:cubicBezTo>
                    <a:cubicBezTo>
                      <a:pt x="334063" y="610204"/>
                      <a:pt x="329304" y="600685"/>
                      <a:pt x="323594" y="590213"/>
                    </a:cubicBezTo>
                    <a:cubicBezTo>
                      <a:pt x="338822" y="581645"/>
                      <a:pt x="354050" y="573078"/>
                      <a:pt x="368326" y="564510"/>
                    </a:cubicBezTo>
                    <a:cubicBezTo>
                      <a:pt x="374988" y="560702"/>
                      <a:pt x="378795" y="562606"/>
                      <a:pt x="381650" y="569270"/>
                    </a:cubicBezTo>
                    <a:cubicBezTo>
                      <a:pt x="382602" y="575934"/>
                      <a:pt x="387361" y="582597"/>
                      <a:pt x="393071" y="590213"/>
                    </a:cubicBezTo>
                    <a:close/>
                    <a:moveTo>
                      <a:pt x="171314" y="205619"/>
                    </a:moveTo>
                    <a:cubicBezTo>
                      <a:pt x="153231" y="216090"/>
                      <a:pt x="136100" y="225610"/>
                      <a:pt x="118017" y="236082"/>
                    </a:cubicBezTo>
                    <a:cubicBezTo>
                      <a:pt x="111354" y="224658"/>
                      <a:pt x="105644" y="216090"/>
                      <a:pt x="98982" y="204667"/>
                    </a:cubicBezTo>
                    <a:cubicBezTo>
                      <a:pt x="89464" y="220850"/>
                      <a:pt x="89464" y="236082"/>
                      <a:pt x="97078" y="249409"/>
                    </a:cubicBezTo>
                    <a:cubicBezTo>
                      <a:pt x="108499" y="272256"/>
                      <a:pt x="121824" y="296055"/>
                      <a:pt x="136100" y="316999"/>
                    </a:cubicBezTo>
                    <a:cubicBezTo>
                      <a:pt x="142762" y="326518"/>
                      <a:pt x="154183" y="332230"/>
                      <a:pt x="163700" y="338894"/>
                    </a:cubicBezTo>
                    <a:cubicBezTo>
                      <a:pt x="166556" y="340798"/>
                      <a:pt x="171314" y="339846"/>
                      <a:pt x="177025" y="339846"/>
                    </a:cubicBezTo>
                    <a:cubicBezTo>
                      <a:pt x="170363" y="327470"/>
                      <a:pt x="165604" y="317951"/>
                      <a:pt x="160845" y="308431"/>
                    </a:cubicBezTo>
                    <a:cubicBezTo>
                      <a:pt x="178928" y="297959"/>
                      <a:pt x="196060" y="288440"/>
                      <a:pt x="213191" y="278920"/>
                    </a:cubicBezTo>
                    <a:cubicBezTo>
                      <a:pt x="219853" y="289392"/>
                      <a:pt x="225564" y="297959"/>
                      <a:pt x="232226" y="309383"/>
                    </a:cubicBezTo>
                    <a:cubicBezTo>
                      <a:pt x="241744" y="292248"/>
                      <a:pt x="240792" y="276064"/>
                      <a:pt x="233178" y="261785"/>
                    </a:cubicBezTo>
                    <a:cubicBezTo>
                      <a:pt x="221757" y="239889"/>
                      <a:pt x="210336" y="218946"/>
                      <a:pt x="197012" y="198955"/>
                    </a:cubicBezTo>
                    <a:cubicBezTo>
                      <a:pt x="190349" y="189435"/>
                      <a:pt x="179880" y="182771"/>
                      <a:pt x="170363" y="176108"/>
                    </a:cubicBezTo>
                    <a:cubicBezTo>
                      <a:pt x="166556" y="173252"/>
                      <a:pt x="161797" y="174204"/>
                      <a:pt x="154183" y="173252"/>
                    </a:cubicBezTo>
                    <a:cubicBezTo>
                      <a:pt x="159893" y="185627"/>
                      <a:pt x="164652" y="194195"/>
                      <a:pt x="171314" y="205619"/>
                    </a:cubicBezTo>
                    <a:close/>
                  </a:path>
                </a:pathLst>
              </a:custGeom>
              <a:grpFill/>
              <a:ln w="9514"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70AC415-2C6D-0478-F503-352DB75D6282}"/>
                  </a:ext>
                </a:extLst>
              </p:cNvPr>
              <p:cNvSpPr/>
              <p:nvPr/>
            </p:nvSpPr>
            <p:spPr>
              <a:xfrm>
                <a:off x="4984281" y="4537095"/>
                <a:ext cx="490228" cy="794829"/>
              </a:xfrm>
              <a:custGeom>
                <a:avLst/>
                <a:gdLst>
                  <a:gd name="connsiteX0" fmla="*/ 490229 w 490228"/>
                  <a:gd name="connsiteY0" fmla="*/ 25697 h 794829"/>
                  <a:gd name="connsiteX1" fmla="*/ 451207 w 490228"/>
                  <a:gd name="connsiteY1" fmla="*/ 95190 h 794829"/>
                  <a:gd name="connsiteX2" fmla="*/ 429317 w 490228"/>
                  <a:gd name="connsiteY2" fmla="*/ 132317 h 794829"/>
                  <a:gd name="connsiteX3" fmla="*/ 431220 w 490228"/>
                  <a:gd name="connsiteY3" fmla="*/ 150405 h 794829"/>
                  <a:gd name="connsiteX4" fmla="*/ 439786 w 490228"/>
                  <a:gd name="connsiteY4" fmla="*/ 291296 h 794829"/>
                  <a:gd name="connsiteX5" fmla="*/ 411233 w 490228"/>
                  <a:gd name="connsiteY5" fmla="*/ 340798 h 794829"/>
                  <a:gd name="connsiteX6" fmla="*/ 287507 w 490228"/>
                  <a:gd name="connsiteY6" fmla="*/ 400772 h 794829"/>
                  <a:gd name="connsiteX7" fmla="*/ 270375 w 490228"/>
                  <a:gd name="connsiteY7" fmla="*/ 411243 h 794829"/>
                  <a:gd name="connsiteX8" fmla="*/ 270375 w 490228"/>
                  <a:gd name="connsiteY8" fmla="*/ 431235 h 794829"/>
                  <a:gd name="connsiteX9" fmla="*/ 282748 w 490228"/>
                  <a:gd name="connsiteY9" fmla="*/ 566414 h 794829"/>
                  <a:gd name="connsiteX10" fmla="*/ 250388 w 490228"/>
                  <a:gd name="connsiteY10" fmla="*/ 623532 h 794829"/>
                  <a:gd name="connsiteX11" fmla="*/ 125710 w 490228"/>
                  <a:gd name="connsiteY11" fmla="*/ 682554 h 794829"/>
                  <a:gd name="connsiteX12" fmla="*/ 111434 w 490228"/>
                  <a:gd name="connsiteY12" fmla="*/ 692073 h 794829"/>
                  <a:gd name="connsiteX13" fmla="*/ 58136 w 490228"/>
                  <a:gd name="connsiteY13" fmla="*/ 785366 h 794829"/>
                  <a:gd name="connsiteX14" fmla="*/ 37197 w 490228"/>
                  <a:gd name="connsiteY14" fmla="*/ 791078 h 794829"/>
                  <a:gd name="connsiteX15" fmla="*/ 9597 w 490228"/>
                  <a:gd name="connsiteY15" fmla="*/ 775846 h 794829"/>
                  <a:gd name="connsiteX16" fmla="*/ 3886 w 490228"/>
                  <a:gd name="connsiteY16" fmla="*/ 754903 h 794829"/>
                  <a:gd name="connsiteX17" fmla="*/ 58136 w 490228"/>
                  <a:gd name="connsiteY17" fmla="*/ 660658 h 794829"/>
                  <a:gd name="connsiteX18" fmla="*/ 58136 w 490228"/>
                  <a:gd name="connsiteY18" fmla="*/ 644475 h 794829"/>
                  <a:gd name="connsiteX19" fmla="*/ 46715 w 490228"/>
                  <a:gd name="connsiteY19" fmla="*/ 506440 h 794829"/>
                  <a:gd name="connsiteX20" fmla="*/ 81929 w 490228"/>
                  <a:gd name="connsiteY20" fmla="*/ 445514 h 794829"/>
                  <a:gd name="connsiteX21" fmla="*/ 198042 w 490228"/>
                  <a:gd name="connsiteY21" fmla="*/ 391252 h 794829"/>
                  <a:gd name="connsiteX22" fmla="*/ 218981 w 490228"/>
                  <a:gd name="connsiteY22" fmla="*/ 381732 h 794829"/>
                  <a:gd name="connsiteX23" fmla="*/ 217077 w 490228"/>
                  <a:gd name="connsiteY23" fmla="*/ 358885 h 794829"/>
                  <a:gd name="connsiteX24" fmla="*/ 207560 w 490228"/>
                  <a:gd name="connsiteY24" fmla="*/ 225610 h 794829"/>
                  <a:gd name="connsiteX25" fmla="*/ 236112 w 490228"/>
                  <a:gd name="connsiteY25" fmla="*/ 176108 h 794829"/>
                  <a:gd name="connsiteX26" fmla="*/ 356032 w 490228"/>
                  <a:gd name="connsiteY26" fmla="*/ 111374 h 794829"/>
                  <a:gd name="connsiteX27" fmla="*/ 383633 w 490228"/>
                  <a:gd name="connsiteY27" fmla="*/ 96142 h 794829"/>
                  <a:gd name="connsiteX28" fmla="*/ 433124 w 490228"/>
                  <a:gd name="connsiteY28" fmla="*/ 7610 h 794829"/>
                  <a:gd name="connsiteX29" fmla="*/ 449303 w 490228"/>
                  <a:gd name="connsiteY29" fmla="*/ 2850 h 794829"/>
                  <a:gd name="connsiteX30" fmla="*/ 490229 w 490228"/>
                  <a:gd name="connsiteY30" fmla="*/ 25697 h 794829"/>
                  <a:gd name="connsiteX31" fmla="*/ 173297 w 490228"/>
                  <a:gd name="connsiteY31" fmla="*/ 454082 h 794829"/>
                  <a:gd name="connsiteX32" fmla="*/ 135227 w 490228"/>
                  <a:gd name="connsiteY32" fmla="*/ 472169 h 794829"/>
                  <a:gd name="connsiteX33" fmla="*/ 93350 w 490228"/>
                  <a:gd name="connsiteY33" fmla="*/ 545471 h 794829"/>
                  <a:gd name="connsiteX34" fmla="*/ 95254 w 490228"/>
                  <a:gd name="connsiteY34" fmla="*/ 590213 h 794829"/>
                  <a:gd name="connsiteX35" fmla="*/ 114289 w 490228"/>
                  <a:gd name="connsiteY35" fmla="*/ 558798 h 794829"/>
                  <a:gd name="connsiteX36" fmla="*/ 167586 w 490228"/>
                  <a:gd name="connsiteY36" fmla="*/ 589261 h 794829"/>
                  <a:gd name="connsiteX37" fmla="*/ 159021 w 490228"/>
                  <a:gd name="connsiteY37" fmla="*/ 604492 h 794829"/>
                  <a:gd name="connsiteX38" fmla="*/ 151407 w 490228"/>
                  <a:gd name="connsiteY38" fmla="*/ 619724 h 794829"/>
                  <a:gd name="connsiteX39" fmla="*/ 192332 w 490228"/>
                  <a:gd name="connsiteY39" fmla="*/ 598781 h 794829"/>
                  <a:gd name="connsiteX40" fmla="*/ 230402 w 490228"/>
                  <a:gd name="connsiteY40" fmla="*/ 532143 h 794829"/>
                  <a:gd name="connsiteX41" fmla="*/ 229450 w 490228"/>
                  <a:gd name="connsiteY41" fmla="*/ 485497 h 794829"/>
                  <a:gd name="connsiteX42" fmla="*/ 214222 w 490228"/>
                  <a:gd name="connsiteY42" fmla="*/ 509296 h 794829"/>
                  <a:gd name="connsiteX43" fmla="*/ 203753 w 490228"/>
                  <a:gd name="connsiteY43" fmla="*/ 513104 h 794829"/>
                  <a:gd name="connsiteX44" fmla="*/ 158069 w 490228"/>
                  <a:gd name="connsiteY44" fmla="*/ 486449 h 794829"/>
                  <a:gd name="connsiteX45" fmla="*/ 173297 w 490228"/>
                  <a:gd name="connsiteY45" fmla="*/ 454082 h 794829"/>
                  <a:gd name="connsiteX46" fmla="*/ 317962 w 490228"/>
                  <a:gd name="connsiteY46" fmla="*/ 203715 h 794829"/>
                  <a:gd name="connsiteX47" fmla="*/ 335094 w 490228"/>
                  <a:gd name="connsiteY47" fmla="*/ 171348 h 794829"/>
                  <a:gd name="connsiteX48" fmla="*/ 291313 w 490228"/>
                  <a:gd name="connsiteY48" fmla="*/ 197051 h 794829"/>
                  <a:gd name="connsiteX49" fmla="*/ 258002 w 490228"/>
                  <a:gd name="connsiteY49" fmla="*/ 255121 h 794829"/>
                  <a:gd name="connsiteX50" fmla="*/ 256099 w 490228"/>
                  <a:gd name="connsiteY50" fmla="*/ 307479 h 794829"/>
                  <a:gd name="connsiteX51" fmla="*/ 269423 w 490228"/>
                  <a:gd name="connsiteY51" fmla="*/ 285584 h 794829"/>
                  <a:gd name="connsiteX52" fmla="*/ 283700 w 490228"/>
                  <a:gd name="connsiteY52" fmla="*/ 280824 h 794829"/>
                  <a:gd name="connsiteX53" fmla="*/ 319866 w 490228"/>
                  <a:gd name="connsiteY53" fmla="*/ 300815 h 794829"/>
                  <a:gd name="connsiteX54" fmla="*/ 323673 w 490228"/>
                  <a:gd name="connsiteY54" fmla="*/ 314143 h 794829"/>
                  <a:gd name="connsiteX55" fmla="*/ 310348 w 490228"/>
                  <a:gd name="connsiteY55" fmla="*/ 336990 h 794829"/>
                  <a:gd name="connsiteX56" fmla="*/ 352225 w 490228"/>
                  <a:gd name="connsiteY56" fmla="*/ 313191 h 794829"/>
                  <a:gd name="connsiteX57" fmla="*/ 388392 w 490228"/>
                  <a:gd name="connsiteY57" fmla="*/ 250361 h 794829"/>
                  <a:gd name="connsiteX58" fmla="*/ 389343 w 490228"/>
                  <a:gd name="connsiteY58" fmla="*/ 199907 h 794829"/>
                  <a:gd name="connsiteX59" fmla="*/ 368405 w 490228"/>
                  <a:gd name="connsiteY59" fmla="*/ 231322 h 794829"/>
                  <a:gd name="connsiteX60" fmla="*/ 317962 w 490228"/>
                  <a:gd name="connsiteY60" fmla="*/ 203715 h 79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0228" h="794829">
                    <a:moveTo>
                      <a:pt x="490229" y="25697"/>
                    </a:moveTo>
                    <a:cubicBezTo>
                      <a:pt x="476904" y="49496"/>
                      <a:pt x="463579" y="72343"/>
                      <a:pt x="451207" y="95190"/>
                    </a:cubicBezTo>
                    <a:cubicBezTo>
                      <a:pt x="444545" y="107566"/>
                      <a:pt x="436931" y="119942"/>
                      <a:pt x="429317" y="132317"/>
                    </a:cubicBezTo>
                    <a:cubicBezTo>
                      <a:pt x="425510" y="138981"/>
                      <a:pt x="426461" y="143741"/>
                      <a:pt x="431220" y="150405"/>
                    </a:cubicBezTo>
                    <a:cubicBezTo>
                      <a:pt x="466435" y="195147"/>
                      <a:pt x="467386" y="242745"/>
                      <a:pt x="439786" y="291296"/>
                    </a:cubicBezTo>
                    <a:cubicBezTo>
                      <a:pt x="430268" y="307479"/>
                      <a:pt x="420751" y="324614"/>
                      <a:pt x="411233" y="340798"/>
                    </a:cubicBezTo>
                    <a:cubicBezTo>
                      <a:pt x="384585" y="386492"/>
                      <a:pt x="338901" y="408387"/>
                      <a:pt x="287507" y="400772"/>
                    </a:cubicBezTo>
                    <a:cubicBezTo>
                      <a:pt x="277037" y="398868"/>
                      <a:pt x="274182" y="404580"/>
                      <a:pt x="270375" y="411243"/>
                    </a:cubicBezTo>
                    <a:cubicBezTo>
                      <a:pt x="265616" y="417907"/>
                      <a:pt x="264665" y="423619"/>
                      <a:pt x="270375" y="431235"/>
                    </a:cubicBezTo>
                    <a:cubicBezTo>
                      <a:pt x="303686" y="473121"/>
                      <a:pt x="306541" y="518815"/>
                      <a:pt x="282748" y="566414"/>
                    </a:cubicBezTo>
                    <a:cubicBezTo>
                      <a:pt x="272279" y="585453"/>
                      <a:pt x="260858" y="604492"/>
                      <a:pt x="250388" y="623532"/>
                    </a:cubicBezTo>
                    <a:cubicBezTo>
                      <a:pt x="228498" y="665418"/>
                      <a:pt x="173297" y="693026"/>
                      <a:pt x="125710" y="682554"/>
                    </a:cubicBezTo>
                    <a:cubicBezTo>
                      <a:pt x="121903" y="681602"/>
                      <a:pt x="113337" y="687314"/>
                      <a:pt x="111434" y="692073"/>
                    </a:cubicBezTo>
                    <a:cubicBezTo>
                      <a:pt x="93350" y="722536"/>
                      <a:pt x="75267" y="753951"/>
                      <a:pt x="58136" y="785366"/>
                    </a:cubicBezTo>
                    <a:cubicBezTo>
                      <a:pt x="52425" y="796790"/>
                      <a:pt x="46715" y="796790"/>
                      <a:pt x="37197" y="791078"/>
                    </a:cubicBezTo>
                    <a:cubicBezTo>
                      <a:pt x="28632" y="785366"/>
                      <a:pt x="19114" y="779654"/>
                      <a:pt x="9597" y="775846"/>
                    </a:cubicBezTo>
                    <a:cubicBezTo>
                      <a:pt x="-872" y="771087"/>
                      <a:pt x="-2776" y="765375"/>
                      <a:pt x="3886" y="754903"/>
                    </a:cubicBezTo>
                    <a:cubicBezTo>
                      <a:pt x="21969" y="723488"/>
                      <a:pt x="40053" y="692073"/>
                      <a:pt x="58136" y="660658"/>
                    </a:cubicBezTo>
                    <a:cubicBezTo>
                      <a:pt x="60039" y="656851"/>
                      <a:pt x="60039" y="648283"/>
                      <a:pt x="58136" y="644475"/>
                    </a:cubicBezTo>
                    <a:cubicBezTo>
                      <a:pt x="23873" y="600685"/>
                      <a:pt x="20066" y="554990"/>
                      <a:pt x="46715" y="506440"/>
                    </a:cubicBezTo>
                    <a:cubicBezTo>
                      <a:pt x="58136" y="486449"/>
                      <a:pt x="68605" y="465505"/>
                      <a:pt x="81929" y="445514"/>
                    </a:cubicBezTo>
                    <a:cubicBezTo>
                      <a:pt x="109530" y="403627"/>
                      <a:pt x="148552" y="386492"/>
                      <a:pt x="198042" y="391252"/>
                    </a:cubicBezTo>
                    <a:cubicBezTo>
                      <a:pt x="207560" y="392204"/>
                      <a:pt x="214222" y="391252"/>
                      <a:pt x="218981" y="381732"/>
                    </a:cubicBezTo>
                    <a:cubicBezTo>
                      <a:pt x="223740" y="373165"/>
                      <a:pt x="223740" y="366501"/>
                      <a:pt x="217077" y="358885"/>
                    </a:cubicBezTo>
                    <a:cubicBezTo>
                      <a:pt x="185670" y="318903"/>
                      <a:pt x="182814" y="268448"/>
                      <a:pt x="207560" y="225610"/>
                    </a:cubicBezTo>
                    <a:cubicBezTo>
                      <a:pt x="217077" y="209426"/>
                      <a:pt x="226595" y="192291"/>
                      <a:pt x="236112" y="176108"/>
                    </a:cubicBezTo>
                    <a:cubicBezTo>
                      <a:pt x="262761" y="129461"/>
                      <a:pt x="301783" y="105662"/>
                      <a:pt x="356032" y="111374"/>
                    </a:cubicBezTo>
                    <a:cubicBezTo>
                      <a:pt x="370309" y="112326"/>
                      <a:pt x="376971" y="107566"/>
                      <a:pt x="383633" y="96142"/>
                    </a:cubicBezTo>
                    <a:cubicBezTo>
                      <a:pt x="399813" y="66631"/>
                      <a:pt x="416944" y="37120"/>
                      <a:pt x="433124" y="7610"/>
                    </a:cubicBezTo>
                    <a:cubicBezTo>
                      <a:pt x="437883" y="-958"/>
                      <a:pt x="441689" y="-1910"/>
                      <a:pt x="449303" y="2850"/>
                    </a:cubicBezTo>
                    <a:cubicBezTo>
                      <a:pt x="460724" y="9513"/>
                      <a:pt x="474049" y="17129"/>
                      <a:pt x="490229" y="25697"/>
                    </a:cubicBezTo>
                    <a:close/>
                    <a:moveTo>
                      <a:pt x="173297" y="454082"/>
                    </a:moveTo>
                    <a:cubicBezTo>
                      <a:pt x="157117" y="453130"/>
                      <a:pt x="142841" y="458842"/>
                      <a:pt x="135227" y="472169"/>
                    </a:cubicBezTo>
                    <a:cubicBezTo>
                      <a:pt x="119999" y="495968"/>
                      <a:pt x="105723" y="519768"/>
                      <a:pt x="93350" y="545471"/>
                    </a:cubicBezTo>
                    <a:cubicBezTo>
                      <a:pt x="86688" y="558798"/>
                      <a:pt x="87640" y="573078"/>
                      <a:pt x="95254" y="590213"/>
                    </a:cubicBezTo>
                    <a:cubicBezTo>
                      <a:pt x="102868" y="578790"/>
                      <a:pt x="108578" y="569270"/>
                      <a:pt x="114289" y="558798"/>
                    </a:cubicBezTo>
                    <a:cubicBezTo>
                      <a:pt x="132372" y="569270"/>
                      <a:pt x="149503" y="578790"/>
                      <a:pt x="167586" y="589261"/>
                    </a:cubicBezTo>
                    <a:cubicBezTo>
                      <a:pt x="163780" y="594973"/>
                      <a:pt x="161876" y="599733"/>
                      <a:pt x="159021" y="604492"/>
                    </a:cubicBezTo>
                    <a:cubicBezTo>
                      <a:pt x="156166" y="609252"/>
                      <a:pt x="154262" y="614012"/>
                      <a:pt x="151407" y="619724"/>
                    </a:cubicBezTo>
                    <a:cubicBezTo>
                      <a:pt x="165683" y="622580"/>
                      <a:pt x="182814" y="614012"/>
                      <a:pt x="192332" y="598781"/>
                    </a:cubicBezTo>
                    <a:cubicBezTo>
                      <a:pt x="205656" y="576886"/>
                      <a:pt x="218981" y="554990"/>
                      <a:pt x="230402" y="532143"/>
                    </a:cubicBezTo>
                    <a:cubicBezTo>
                      <a:pt x="238016" y="517863"/>
                      <a:pt x="238967" y="502632"/>
                      <a:pt x="229450" y="485497"/>
                    </a:cubicBezTo>
                    <a:cubicBezTo>
                      <a:pt x="223740" y="494064"/>
                      <a:pt x="219932" y="502632"/>
                      <a:pt x="214222" y="509296"/>
                    </a:cubicBezTo>
                    <a:cubicBezTo>
                      <a:pt x="212319" y="512152"/>
                      <a:pt x="205656" y="514056"/>
                      <a:pt x="203753" y="513104"/>
                    </a:cubicBezTo>
                    <a:cubicBezTo>
                      <a:pt x="188525" y="505488"/>
                      <a:pt x="173297" y="495968"/>
                      <a:pt x="158069" y="486449"/>
                    </a:cubicBezTo>
                    <a:cubicBezTo>
                      <a:pt x="162828" y="474073"/>
                      <a:pt x="167586" y="464554"/>
                      <a:pt x="173297" y="454082"/>
                    </a:cubicBezTo>
                    <a:close/>
                    <a:moveTo>
                      <a:pt x="317962" y="203715"/>
                    </a:moveTo>
                    <a:cubicBezTo>
                      <a:pt x="323673" y="192291"/>
                      <a:pt x="329383" y="182771"/>
                      <a:pt x="335094" y="171348"/>
                    </a:cubicBezTo>
                    <a:cubicBezTo>
                      <a:pt x="313204" y="171348"/>
                      <a:pt x="300831" y="182771"/>
                      <a:pt x="291313" y="197051"/>
                    </a:cubicBezTo>
                    <a:cubicBezTo>
                      <a:pt x="279893" y="216090"/>
                      <a:pt x="268472" y="235130"/>
                      <a:pt x="258002" y="255121"/>
                    </a:cubicBezTo>
                    <a:cubicBezTo>
                      <a:pt x="249437" y="271304"/>
                      <a:pt x="245630" y="287488"/>
                      <a:pt x="256099" y="307479"/>
                    </a:cubicBezTo>
                    <a:cubicBezTo>
                      <a:pt x="260858" y="298911"/>
                      <a:pt x="265616" y="293200"/>
                      <a:pt x="269423" y="285584"/>
                    </a:cubicBezTo>
                    <a:cubicBezTo>
                      <a:pt x="273230" y="278920"/>
                      <a:pt x="276086" y="276064"/>
                      <a:pt x="283700" y="280824"/>
                    </a:cubicBezTo>
                    <a:cubicBezTo>
                      <a:pt x="295121" y="288440"/>
                      <a:pt x="307493" y="295103"/>
                      <a:pt x="319866" y="300815"/>
                    </a:cubicBezTo>
                    <a:cubicBezTo>
                      <a:pt x="326528" y="304623"/>
                      <a:pt x="327480" y="308431"/>
                      <a:pt x="323673" y="314143"/>
                    </a:cubicBezTo>
                    <a:cubicBezTo>
                      <a:pt x="319866" y="320807"/>
                      <a:pt x="316059" y="328422"/>
                      <a:pt x="310348" y="336990"/>
                    </a:cubicBezTo>
                    <a:cubicBezTo>
                      <a:pt x="330335" y="336038"/>
                      <a:pt x="343659" y="327470"/>
                      <a:pt x="352225" y="313191"/>
                    </a:cubicBezTo>
                    <a:cubicBezTo>
                      <a:pt x="364598" y="292248"/>
                      <a:pt x="376971" y="271304"/>
                      <a:pt x="388392" y="250361"/>
                    </a:cubicBezTo>
                    <a:cubicBezTo>
                      <a:pt x="396005" y="235130"/>
                      <a:pt x="397909" y="218946"/>
                      <a:pt x="389343" y="199907"/>
                    </a:cubicBezTo>
                    <a:cubicBezTo>
                      <a:pt x="381729" y="211330"/>
                      <a:pt x="375067" y="220850"/>
                      <a:pt x="368405" y="231322"/>
                    </a:cubicBezTo>
                    <a:cubicBezTo>
                      <a:pt x="352225" y="223706"/>
                      <a:pt x="336046" y="214186"/>
                      <a:pt x="317962" y="203715"/>
                    </a:cubicBezTo>
                    <a:close/>
                  </a:path>
                </a:pathLst>
              </a:custGeom>
              <a:grpFill/>
              <a:ln w="951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E7FD101E-2EA6-1A80-C665-25F53074DE62}"/>
                  </a:ext>
                </a:extLst>
              </p:cNvPr>
              <p:cNvSpPr/>
              <p:nvPr/>
            </p:nvSpPr>
            <p:spPr>
              <a:xfrm>
                <a:off x="4560834" y="5077805"/>
                <a:ext cx="845150" cy="977237"/>
              </a:xfrm>
              <a:custGeom>
                <a:avLst/>
                <a:gdLst>
                  <a:gd name="connsiteX0" fmla="*/ 380698 w 845150"/>
                  <a:gd name="connsiteY0" fmla="*/ 0 h 977237"/>
                  <a:gd name="connsiteX1" fmla="*/ 411154 w 845150"/>
                  <a:gd name="connsiteY1" fmla="*/ 52358 h 977237"/>
                  <a:gd name="connsiteX2" fmla="*/ 337870 w 845150"/>
                  <a:gd name="connsiteY2" fmla="*/ 95197 h 977237"/>
                  <a:gd name="connsiteX3" fmla="*/ 77091 w 845150"/>
                  <a:gd name="connsiteY3" fmla="*/ 244655 h 977237"/>
                  <a:gd name="connsiteX4" fmla="*/ 61863 w 845150"/>
                  <a:gd name="connsiteY4" fmla="*/ 271310 h 977237"/>
                  <a:gd name="connsiteX5" fmla="*/ 61863 w 845150"/>
                  <a:gd name="connsiteY5" fmla="*/ 672088 h 977237"/>
                  <a:gd name="connsiteX6" fmla="*/ 78043 w 845150"/>
                  <a:gd name="connsiteY6" fmla="*/ 699695 h 977237"/>
                  <a:gd name="connsiteX7" fmla="*/ 426382 w 845150"/>
                  <a:gd name="connsiteY7" fmla="*/ 900560 h 977237"/>
                  <a:gd name="connsiteX8" fmla="*/ 453031 w 845150"/>
                  <a:gd name="connsiteY8" fmla="*/ 900560 h 977237"/>
                  <a:gd name="connsiteX9" fmla="*/ 801370 w 845150"/>
                  <a:gd name="connsiteY9" fmla="*/ 698743 h 977237"/>
                  <a:gd name="connsiteX10" fmla="*/ 814694 w 845150"/>
                  <a:gd name="connsiteY10" fmla="*/ 693031 h 977237"/>
                  <a:gd name="connsiteX11" fmla="*/ 845150 w 845150"/>
                  <a:gd name="connsiteY11" fmla="*/ 744438 h 977237"/>
                  <a:gd name="connsiteX12" fmla="*/ 790901 w 845150"/>
                  <a:gd name="connsiteY12" fmla="*/ 776804 h 977237"/>
                  <a:gd name="connsiteX13" fmla="*/ 450176 w 845150"/>
                  <a:gd name="connsiteY13" fmla="*/ 973862 h 977237"/>
                  <a:gd name="connsiteX14" fmla="*/ 431141 w 845150"/>
                  <a:gd name="connsiteY14" fmla="*/ 974813 h 977237"/>
                  <a:gd name="connsiteX15" fmla="*/ 15228 w 845150"/>
                  <a:gd name="connsiteY15" fmla="*/ 734918 h 977237"/>
                  <a:gd name="connsiteX16" fmla="*/ 0 w 845150"/>
                  <a:gd name="connsiteY16" fmla="*/ 708263 h 977237"/>
                  <a:gd name="connsiteX17" fmla="*/ 0 w 845150"/>
                  <a:gd name="connsiteY17" fmla="*/ 235136 h 977237"/>
                  <a:gd name="connsiteX18" fmla="*/ 15228 w 845150"/>
                  <a:gd name="connsiteY18" fmla="*/ 210384 h 977237"/>
                  <a:gd name="connsiteX19" fmla="*/ 363567 w 845150"/>
                  <a:gd name="connsiteY19" fmla="*/ 9520 h 977237"/>
                  <a:gd name="connsiteX20" fmla="*/ 380698 w 845150"/>
                  <a:gd name="connsiteY20" fmla="*/ 0 h 97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5150" h="977237">
                    <a:moveTo>
                      <a:pt x="380698" y="0"/>
                    </a:moveTo>
                    <a:cubicBezTo>
                      <a:pt x="391167" y="18087"/>
                      <a:pt x="400685" y="34271"/>
                      <a:pt x="411154" y="52358"/>
                    </a:cubicBezTo>
                    <a:cubicBezTo>
                      <a:pt x="386409" y="66638"/>
                      <a:pt x="361663" y="80917"/>
                      <a:pt x="337870" y="95197"/>
                    </a:cubicBezTo>
                    <a:cubicBezTo>
                      <a:pt x="251261" y="145651"/>
                      <a:pt x="164652" y="195153"/>
                      <a:pt x="77091" y="244655"/>
                    </a:cubicBezTo>
                    <a:cubicBezTo>
                      <a:pt x="65670" y="251319"/>
                      <a:pt x="61863" y="258935"/>
                      <a:pt x="61863" y="271310"/>
                    </a:cubicBezTo>
                    <a:cubicBezTo>
                      <a:pt x="61863" y="404586"/>
                      <a:pt x="61863" y="537861"/>
                      <a:pt x="61863" y="672088"/>
                    </a:cubicBezTo>
                    <a:cubicBezTo>
                      <a:pt x="61863" y="685416"/>
                      <a:pt x="65670" y="693031"/>
                      <a:pt x="78043" y="699695"/>
                    </a:cubicBezTo>
                    <a:cubicBezTo>
                      <a:pt x="194156" y="766333"/>
                      <a:pt x="310269" y="833922"/>
                      <a:pt x="426382" y="900560"/>
                    </a:cubicBezTo>
                    <a:cubicBezTo>
                      <a:pt x="435899" y="906272"/>
                      <a:pt x="443513" y="906272"/>
                      <a:pt x="453031" y="900560"/>
                    </a:cubicBezTo>
                    <a:cubicBezTo>
                      <a:pt x="569144" y="832971"/>
                      <a:pt x="685257" y="766333"/>
                      <a:pt x="801370" y="698743"/>
                    </a:cubicBezTo>
                    <a:cubicBezTo>
                      <a:pt x="805177" y="696840"/>
                      <a:pt x="808984" y="694935"/>
                      <a:pt x="814694" y="693031"/>
                    </a:cubicBezTo>
                    <a:cubicBezTo>
                      <a:pt x="824212" y="710167"/>
                      <a:pt x="834681" y="726350"/>
                      <a:pt x="845150" y="744438"/>
                    </a:cubicBezTo>
                    <a:cubicBezTo>
                      <a:pt x="827067" y="755861"/>
                      <a:pt x="808984" y="766333"/>
                      <a:pt x="790901" y="776804"/>
                    </a:cubicBezTo>
                    <a:cubicBezTo>
                      <a:pt x="677643" y="842490"/>
                      <a:pt x="563433" y="908176"/>
                      <a:pt x="450176" y="973862"/>
                    </a:cubicBezTo>
                    <a:cubicBezTo>
                      <a:pt x="443513" y="977670"/>
                      <a:pt x="438755" y="978621"/>
                      <a:pt x="431141" y="974813"/>
                    </a:cubicBezTo>
                    <a:cubicBezTo>
                      <a:pt x="292186" y="894848"/>
                      <a:pt x="154183" y="813931"/>
                      <a:pt x="15228" y="734918"/>
                    </a:cubicBezTo>
                    <a:cubicBezTo>
                      <a:pt x="3807" y="728254"/>
                      <a:pt x="0" y="721590"/>
                      <a:pt x="0" y="708263"/>
                    </a:cubicBezTo>
                    <a:cubicBezTo>
                      <a:pt x="952" y="550236"/>
                      <a:pt x="952" y="393162"/>
                      <a:pt x="0" y="235136"/>
                    </a:cubicBezTo>
                    <a:cubicBezTo>
                      <a:pt x="0" y="221808"/>
                      <a:pt x="4759" y="216096"/>
                      <a:pt x="15228" y="210384"/>
                    </a:cubicBezTo>
                    <a:cubicBezTo>
                      <a:pt x="131341" y="143747"/>
                      <a:pt x="247454" y="76157"/>
                      <a:pt x="363567" y="9520"/>
                    </a:cubicBezTo>
                    <a:cubicBezTo>
                      <a:pt x="368325" y="6664"/>
                      <a:pt x="374036" y="3808"/>
                      <a:pt x="380698" y="0"/>
                    </a:cubicBezTo>
                    <a:close/>
                  </a:path>
                </a:pathLst>
              </a:custGeom>
              <a:grpFill/>
              <a:ln w="9514"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E5D6B8A1-0AD4-6782-3E50-D64A58E9F672}"/>
                  </a:ext>
                </a:extLst>
              </p:cNvPr>
              <p:cNvSpPr/>
              <p:nvPr/>
            </p:nvSpPr>
            <p:spPr>
              <a:xfrm>
                <a:off x="5212779" y="3923992"/>
                <a:ext cx="879413" cy="684850"/>
              </a:xfrm>
              <a:custGeom>
                <a:avLst/>
                <a:gdLst>
                  <a:gd name="connsiteX0" fmla="*/ 0 w 879413"/>
                  <a:gd name="connsiteY0" fmla="*/ 466493 h 684850"/>
                  <a:gd name="connsiteX1" fmla="*/ 0 w 879413"/>
                  <a:gd name="connsiteY1" fmla="*/ 264676 h 684850"/>
                  <a:gd name="connsiteX2" fmla="*/ 10469 w 879413"/>
                  <a:gd name="connsiteY2" fmla="*/ 244685 h 684850"/>
                  <a:gd name="connsiteX3" fmla="*/ 425430 w 879413"/>
                  <a:gd name="connsiteY3" fmla="*/ 4790 h 684850"/>
                  <a:gd name="connsiteX4" fmla="*/ 454934 w 879413"/>
                  <a:gd name="connsiteY4" fmla="*/ 3837 h 684850"/>
                  <a:gd name="connsiteX5" fmla="*/ 868944 w 879413"/>
                  <a:gd name="connsiteY5" fmla="*/ 242781 h 684850"/>
                  <a:gd name="connsiteX6" fmla="*/ 879413 w 879413"/>
                  <a:gd name="connsiteY6" fmla="*/ 261820 h 684850"/>
                  <a:gd name="connsiteX7" fmla="*/ 879413 w 879413"/>
                  <a:gd name="connsiteY7" fmla="*/ 669262 h 684850"/>
                  <a:gd name="connsiteX8" fmla="*/ 865137 w 879413"/>
                  <a:gd name="connsiteY8" fmla="*/ 683541 h 684850"/>
                  <a:gd name="connsiteX9" fmla="*/ 834681 w 879413"/>
                  <a:gd name="connsiteY9" fmla="*/ 683541 h 684850"/>
                  <a:gd name="connsiteX10" fmla="*/ 818501 w 879413"/>
                  <a:gd name="connsiteY10" fmla="*/ 666406 h 684850"/>
                  <a:gd name="connsiteX11" fmla="*/ 818501 w 879413"/>
                  <a:gd name="connsiteY11" fmla="*/ 460781 h 684850"/>
                  <a:gd name="connsiteX12" fmla="*/ 818501 w 879413"/>
                  <a:gd name="connsiteY12" fmla="*/ 300851 h 684850"/>
                  <a:gd name="connsiteX13" fmla="*/ 806129 w 879413"/>
                  <a:gd name="connsiteY13" fmla="*/ 278004 h 684850"/>
                  <a:gd name="connsiteX14" fmla="*/ 450176 w 879413"/>
                  <a:gd name="connsiteY14" fmla="*/ 72379 h 684850"/>
                  <a:gd name="connsiteX15" fmla="*/ 431141 w 879413"/>
                  <a:gd name="connsiteY15" fmla="*/ 72379 h 684850"/>
                  <a:gd name="connsiteX16" fmla="*/ 75188 w 879413"/>
                  <a:gd name="connsiteY16" fmla="*/ 278004 h 684850"/>
                  <a:gd name="connsiteX17" fmla="*/ 62815 w 879413"/>
                  <a:gd name="connsiteY17" fmla="*/ 300851 h 684850"/>
                  <a:gd name="connsiteX18" fmla="*/ 63767 w 879413"/>
                  <a:gd name="connsiteY18" fmla="*/ 667358 h 684850"/>
                  <a:gd name="connsiteX19" fmla="*/ 46635 w 879413"/>
                  <a:gd name="connsiteY19" fmla="*/ 684493 h 684850"/>
                  <a:gd name="connsiteX20" fmla="*/ 15228 w 879413"/>
                  <a:gd name="connsiteY20" fmla="*/ 684493 h 684850"/>
                  <a:gd name="connsiteX21" fmla="*/ 952 w 879413"/>
                  <a:gd name="connsiteY21" fmla="*/ 670214 h 684850"/>
                  <a:gd name="connsiteX22" fmla="*/ 0 w 879413"/>
                  <a:gd name="connsiteY22" fmla="*/ 466493 h 68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79413" h="684850">
                    <a:moveTo>
                      <a:pt x="0" y="466493"/>
                    </a:moveTo>
                    <a:cubicBezTo>
                      <a:pt x="0" y="398904"/>
                      <a:pt x="0" y="332266"/>
                      <a:pt x="0" y="264676"/>
                    </a:cubicBezTo>
                    <a:cubicBezTo>
                      <a:pt x="0" y="256109"/>
                      <a:pt x="1903" y="250397"/>
                      <a:pt x="10469" y="244685"/>
                    </a:cubicBezTo>
                    <a:cubicBezTo>
                      <a:pt x="148472" y="164720"/>
                      <a:pt x="287427" y="84755"/>
                      <a:pt x="425430" y="4790"/>
                    </a:cubicBezTo>
                    <a:cubicBezTo>
                      <a:pt x="435899" y="-922"/>
                      <a:pt x="443513" y="-1874"/>
                      <a:pt x="454934" y="3837"/>
                    </a:cubicBezTo>
                    <a:cubicBezTo>
                      <a:pt x="592938" y="83803"/>
                      <a:pt x="730941" y="163768"/>
                      <a:pt x="868944" y="242781"/>
                    </a:cubicBezTo>
                    <a:cubicBezTo>
                      <a:pt x="877510" y="247541"/>
                      <a:pt x="879413" y="253253"/>
                      <a:pt x="879413" y="261820"/>
                    </a:cubicBezTo>
                    <a:cubicBezTo>
                      <a:pt x="879413" y="397952"/>
                      <a:pt x="879413" y="533131"/>
                      <a:pt x="879413" y="669262"/>
                    </a:cubicBezTo>
                    <a:cubicBezTo>
                      <a:pt x="879413" y="680686"/>
                      <a:pt x="876558" y="684493"/>
                      <a:pt x="865137" y="683541"/>
                    </a:cubicBezTo>
                    <a:cubicBezTo>
                      <a:pt x="855619" y="682590"/>
                      <a:pt x="845150" y="682590"/>
                      <a:pt x="834681" y="683541"/>
                    </a:cubicBezTo>
                    <a:cubicBezTo>
                      <a:pt x="820405" y="685446"/>
                      <a:pt x="818501" y="678782"/>
                      <a:pt x="818501" y="666406"/>
                    </a:cubicBezTo>
                    <a:cubicBezTo>
                      <a:pt x="818501" y="597864"/>
                      <a:pt x="818501" y="529323"/>
                      <a:pt x="818501" y="460781"/>
                    </a:cubicBezTo>
                    <a:cubicBezTo>
                      <a:pt x="818501" y="407471"/>
                      <a:pt x="818501" y="354161"/>
                      <a:pt x="818501" y="300851"/>
                    </a:cubicBezTo>
                    <a:cubicBezTo>
                      <a:pt x="818501" y="290379"/>
                      <a:pt x="815646" y="283716"/>
                      <a:pt x="806129" y="278004"/>
                    </a:cubicBezTo>
                    <a:cubicBezTo>
                      <a:pt x="687160" y="209462"/>
                      <a:pt x="569144" y="140921"/>
                      <a:pt x="450176" y="72379"/>
                    </a:cubicBezTo>
                    <a:cubicBezTo>
                      <a:pt x="443513" y="68571"/>
                      <a:pt x="437803" y="67619"/>
                      <a:pt x="431141" y="72379"/>
                    </a:cubicBezTo>
                    <a:cubicBezTo>
                      <a:pt x="312173" y="140921"/>
                      <a:pt x="194156" y="209462"/>
                      <a:pt x="75188" y="278004"/>
                    </a:cubicBezTo>
                    <a:cubicBezTo>
                      <a:pt x="65670" y="283716"/>
                      <a:pt x="62815" y="290379"/>
                      <a:pt x="62815" y="300851"/>
                    </a:cubicBezTo>
                    <a:cubicBezTo>
                      <a:pt x="62815" y="422703"/>
                      <a:pt x="62815" y="544555"/>
                      <a:pt x="63767" y="667358"/>
                    </a:cubicBezTo>
                    <a:cubicBezTo>
                      <a:pt x="63767" y="680686"/>
                      <a:pt x="60912" y="686398"/>
                      <a:pt x="46635" y="684493"/>
                    </a:cubicBezTo>
                    <a:cubicBezTo>
                      <a:pt x="36166" y="683541"/>
                      <a:pt x="25697" y="683541"/>
                      <a:pt x="15228" y="684493"/>
                    </a:cubicBezTo>
                    <a:cubicBezTo>
                      <a:pt x="3807" y="685446"/>
                      <a:pt x="952" y="680686"/>
                      <a:pt x="952" y="670214"/>
                    </a:cubicBezTo>
                    <a:cubicBezTo>
                      <a:pt x="0" y="602624"/>
                      <a:pt x="0" y="535035"/>
                      <a:pt x="0" y="466493"/>
                    </a:cubicBezTo>
                    <a:close/>
                  </a:path>
                </a:pathLst>
              </a:custGeom>
              <a:grpFill/>
              <a:ln w="9514"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6FABED13-F8C7-412B-3BD8-B07DD992C03B}"/>
                  </a:ext>
                </a:extLst>
              </p:cNvPr>
              <p:cNvSpPr/>
              <p:nvPr/>
            </p:nvSpPr>
            <p:spPr>
              <a:xfrm>
                <a:off x="5315568" y="4216276"/>
                <a:ext cx="671086" cy="585577"/>
              </a:xfrm>
              <a:custGeom>
                <a:avLst/>
                <a:gdLst>
                  <a:gd name="connsiteX0" fmla="*/ 0 w 671086"/>
                  <a:gd name="connsiteY0" fmla="*/ 53310 h 585577"/>
                  <a:gd name="connsiteX1" fmla="*/ 22842 w 671086"/>
                  <a:gd name="connsiteY1" fmla="*/ 13327 h 585577"/>
                  <a:gd name="connsiteX2" fmla="*/ 44732 w 671086"/>
                  <a:gd name="connsiteY2" fmla="*/ 7616 h 585577"/>
                  <a:gd name="connsiteX3" fmla="*/ 275055 w 671086"/>
                  <a:gd name="connsiteY3" fmla="*/ 140891 h 585577"/>
                  <a:gd name="connsiteX4" fmla="*/ 325497 w 671086"/>
                  <a:gd name="connsiteY4" fmla="*/ 170402 h 585577"/>
                  <a:gd name="connsiteX5" fmla="*/ 349291 w 671086"/>
                  <a:gd name="connsiteY5" fmla="*/ 170402 h 585577"/>
                  <a:gd name="connsiteX6" fmla="*/ 627200 w 671086"/>
                  <a:gd name="connsiteY6" fmla="*/ 9520 h 585577"/>
                  <a:gd name="connsiteX7" fmla="*/ 644332 w 671086"/>
                  <a:gd name="connsiteY7" fmla="*/ 0 h 585577"/>
                  <a:gd name="connsiteX8" fmla="*/ 670981 w 671086"/>
                  <a:gd name="connsiteY8" fmla="*/ 47598 h 585577"/>
                  <a:gd name="connsiteX9" fmla="*/ 662415 w 671086"/>
                  <a:gd name="connsiteY9" fmla="*/ 59974 h 585577"/>
                  <a:gd name="connsiteX10" fmla="*/ 557723 w 671086"/>
                  <a:gd name="connsiteY10" fmla="*/ 120900 h 585577"/>
                  <a:gd name="connsiteX11" fmla="*/ 380698 w 671086"/>
                  <a:gd name="connsiteY11" fmla="*/ 222760 h 585577"/>
                  <a:gd name="connsiteX12" fmla="*/ 368326 w 671086"/>
                  <a:gd name="connsiteY12" fmla="*/ 245607 h 585577"/>
                  <a:gd name="connsiteX13" fmla="*/ 369277 w 671086"/>
                  <a:gd name="connsiteY13" fmla="*/ 567372 h 585577"/>
                  <a:gd name="connsiteX14" fmla="*/ 352146 w 671086"/>
                  <a:gd name="connsiteY14" fmla="*/ 585459 h 585577"/>
                  <a:gd name="connsiteX15" fmla="*/ 323594 w 671086"/>
                  <a:gd name="connsiteY15" fmla="*/ 585459 h 585577"/>
                  <a:gd name="connsiteX16" fmla="*/ 307414 w 671086"/>
                  <a:gd name="connsiteY16" fmla="*/ 569276 h 585577"/>
                  <a:gd name="connsiteX17" fmla="*/ 308366 w 671086"/>
                  <a:gd name="connsiteY17" fmla="*/ 252271 h 585577"/>
                  <a:gd name="connsiteX18" fmla="*/ 289331 w 671086"/>
                  <a:gd name="connsiteY18" fmla="*/ 219904 h 585577"/>
                  <a:gd name="connsiteX19" fmla="*/ 15228 w 671086"/>
                  <a:gd name="connsiteY19" fmla="*/ 61878 h 585577"/>
                  <a:gd name="connsiteX20" fmla="*/ 0 w 671086"/>
                  <a:gd name="connsiteY20" fmla="*/ 53310 h 58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1086" h="585577">
                    <a:moveTo>
                      <a:pt x="0" y="53310"/>
                    </a:moveTo>
                    <a:cubicBezTo>
                      <a:pt x="8566" y="39030"/>
                      <a:pt x="16180" y="26655"/>
                      <a:pt x="22842" y="13327"/>
                    </a:cubicBezTo>
                    <a:cubicBezTo>
                      <a:pt x="28552" y="952"/>
                      <a:pt x="35215" y="1904"/>
                      <a:pt x="44732" y="7616"/>
                    </a:cubicBezTo>
                    <a:cubicBezTo>
                      <a:pt x="121823" y="52358"/>
                      <a:pt x="198915" y="97100"/>
                      <a:pt x="275055" y="140891"/>
                    </a:cubicBezTo>
                    <a:cubicBezTo>
                      <a:pt x="292186" y="150411"/>
                      <a:pt x="309317" y="159930"/>
                      <a:pt x="325497" y="170402"/>
                    </a:cubicBezTo>
                    <a:cubicBezTo>
                      <a:pt x="334063" y="175162"/>
                      <a:pt x="340725" y="175162"/>
                      <a:pt x="349291" y="170402"/>
                    </a:cubicBezTo>
                    <a:cubicBezTo>
                      <a:pt x="441610" y="117092"/>
                      <a:pt x="533930" y="62830"/>
                      <a:pt x="627200" y="9520"/>
                    </a:cubicBezTo>
                    <a:cubicBezTo>
                      <a:pt x="632911" y="6664"/>
                      <a:pt x="637670" y="3808"/>
                      <a:pt x="644332" y="0"/>
                    </a:cubicBezTo>
                    <a:cubicBezTo>
                      <a:pt x="653850" y="16183"/>
                      <a:pt x="663367" y="31415"/>
                      <a:pt x="670981" y="47598"/>
                    </a:cubicBezTo>
                    <a:cubicBezTo>
                      <a:pt x="671933" y="49502"/>
                      <a:pt x="666222" y="58070"/>
                      <a:pt x="662415" y="59974"/>
                    </a:cubicBezTo>
                    <a:cubicBezTo>
                      <a:pt x="627200" y="80917"/>
                      <a:pt x="592938" y="99956"/>
                      <a:pt x="557723" y="120900"/>
                    </a:cubicBezTo>
                    <a:cubicBezTo>
                      <a:pt x="498715" y="155170"/>
                      <a:pt x="439707" y="189441"/>
                      <a:pt x="380698" y="222760"/>
                    </a:cubicBezTo>
                    <a:cubicBezTo>
                      <a:pt x="371181" y="228472"/>
                      <a:pt x="368326" y="235136"/>
                      <a:pt x="368326" y="245607"/>
                    </a:cubicBezTo>
                    <a:cubicBezTo>
                      <a:pt x="368326" y="353179"/>
                      <a:pt x="368326" y="459800"/>
                      <a:pt x="369277" y="567372"/>
                    </a:cubicBezTo>
                    <a:cubicBezTo>
                      <a:pt x="369277" y="580700"/>
                      <a:pt x="366422" y="586411"/>
                      <a:pt x="352146" y="585459"/>
                    </a:cubicBezTo>
                    <a:cubicBezTo>
                      <a:pt x="342629" y="584507"/>
                      <a:pt x="333111" y="584507"/>
                      <a:pt x="323594" y="585459"/>
                    </a:cubicBezTo>
                    <a:cubicBezTo>
                      <a:pt x="310269" y="586411"/>
                      <a:pt x="307414" y="581651"/>
                      <a:pt x="307414" y="569276"/>
                    </a:cubicBezTo>
                    <a:cubicBezTo>
                      <a:pt x="307414" y="463607"/>
                      <a:pt x="307414" y="357939"/>
                      <a:pt x="308366" y="252271"/>
                    </a:cubicBezTo>
                    <a:cubicBezTo>
                      <a:pt x="308366" y="236088"/>
                      <a:pt x="303607" y="227520"/>
                      <a:pt x="289331" y="219904"/>
                    </a:cubicBezTo>
                    <a:cubicBezTo>
                      <a:pt x="197963" y="167546"/>
                      <a:pt x="106596" y="115188"/>
                      <a:pt x="15228" y="61878"/>
                    </a:cubicBezTo>
                    <a:cubicBezTo>
                      <a:pt x="9517" y="59022"/>
                      <a:pt x="4759" y="56166"/>
                      <a:pt x="0" y="53310"/>
                    </a:cubicBezTo>
                    <a:close/>
                  </a:path>
                </a:pathLst>
              </a:custGeom>
              <a:grpFill/>
              <a:ln w="9514"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4F1BFA6E-6F15-9A53-7D9A-76486EC41FED}"/>
                  </a:ext>
                </a:extLst>
              </p:cNvPr>
              <p:cNvSpPr/>
              <p:nvPr/>
            </p:nvSpPr>
            <p:spPr>
              <a:xfrm>
                <a:off x="4665526" y="5336740"/>
                <a:ext cx="670972" cy="584625"/>
              </a:xfrm>
              <a:custGeom>
                <a:avLst/>
                <a:gdLst>
                  <a:gd name="connsiteX0" fmla="*/ 642428 w 670972"/>
                  <a:gd name="connsiteY0" fmla="*/ 1904 h 584625"/>
                  <a:gd name="connsiteX1" fmla="*/ 669077 w 670972"/>
                  <a:gd name="connsiteY1" fmla="*/ 46646 h 584625"/>
                  <a:gd name="connsiteX2" fmla="*/ 661463 w 670972"/>
                  <a:gd name="connsiteY2" fmla="*/ 60926 h 584625"/>
                  <a:gd name="connsiteX3" fmla="*/ 481583 w 670972"/>
                  <a:gd name="connsiteY3" fmla="*/ 164690 h 584625"/>
                  <a:gd name="connsiteX4" fmla="*/ 380698 w 670972"/>
                  <a:gd name="connsiteY4" fmla="*/ 222760 h 584625"/>
                  <a:gd name="connsiteX5" fmla="*/ 367374 w 670972"/>
                  <a:gd name="connsiteY5" fmla="*/ 244655 h 584625"/>
                  <a:gd name="connsiteX6" fmla="*/ 368325 w 670972"/>
                  <a:gd name="connsiteY6" fmla="*/ 566420 h 584625"/>
                  <a:gd name="connsiteX7" fmla="*/ 351194 w 670972"/>
                  <a:gd name="connsiteY7" fmla="*/ 584507 h 584625"/>
                  <a:gd name="connsiteX8" fmla="*/ 319786 w 670972"/>
                  <a:gd name="connsiteY8" fmla="*/ 584507 h 584625"/>
                  <a:gd name="connsiteX9" fmla="*/ 305510 w 670972"/>
                  <a:gd name="connsiteY9" fmla="*/ 569276 h 584625"/>
                  <a:gd name="connsiteX10" fmla="*/ 306462 w 670972"/>
                  <a:gd name="connsiteY10" fmla="*/ 246559 h 584625"/>
                  <a:gd name="connsiteX11" fmla="*/ 292186 w 670972"/>
                  <a:gd name="connsiteY11" fmla="*/ 221808 h 584625"/>
                  <a:gd name="connsiteX12" fmla="*/ 9517 w 670972"/>
                  <a:gd name="connsiteY12" fmla="*/ 59022 h 584625"/>
                  <a:gd name="connsiteX13" fmla="*/ 0 w 670972"/>
                  <a:gd name="connsiteY13" fmla="*/ 53310 h 584625"/>
                  <a:gd name="connsiteX14" fmla="*/ 30456 w 670972"/>
                  <a:gd name="connsiteY14" fmla="*/ 0 h 584625"/>
                  <a:gd name="connsiteX15" fmla="*/ 91367 w 670972"/>
                  <a:gd name="connsiteY15" fmla="*/ 35223 h 584625"/>
                  <a:gd name="connsiteX16" fmla="*/ 326449 w 670972"/>
                  <a:gd name="connsiteY16" fmla="*/ 170402 h 584625"/>
                  <a:gd name="connsiteX17" fmla="*/ 348339 w 670972"/>
                  <a:gd name="connsiteY17" fmla="*/ 170402 h 584625"/>
                  <a:gd name="connsiteX18" fmla="*/ 627200 w 670972"/>
                  <a:gd name="connsiteY18" fmla="*/ 9520 h 584625"/>
                  <a:gd name="connsiteX19" fmla="*/ 642428 w 670972"/>
                  <a:gd name="connsiteY19" fmla="*/ 1904 h 58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0972" h="584625">
                    <a:moveTo>
                      <a:pt x="642428" y="1904"/>
                    </a:moveTo>
                    <a:cubicBezTo>
                      <a:pt x="651946" y="17136"/>
                      <a:pt x="659560" y="32367"/>
                      <a:pt x="669077" y="46646"/>
                    </a:cubicBezTo>
                    <a:cubicBezTo>
                      <a:pt x="674788" y="56166"/>
                      <a:pt x="666222" y="58070"/>
                      <a:pt x="661463" y="60926"/>
                    </a:cubicBezTo>
                    <a:cubicBezTo>
                      <a:pt x="601503" y="96149"/>
                      <a:pt x="541543" y="130420"/>
                      <a:pt x="481583" y="164690"/>
                    </a:cubicBezTo>
                    <a:cubicBezTo>
                      <a:pt x="448272" y="183730"/>
                      <a:pt x="414009" y="204673"/>
                      <a:pt x="380698" y="222760"/>
                    </a:cubicBezTo>
                    <a:cubicBezTo>
                      <a:pt x="371181" y="228472"/>
                      <a:pt x="367374" y="234184"/>
                      <a:pt x="367374" y="244655"/>
                    </a:cubicBezTo>
                    <a:cubicBezTo>
                      <a:pt x="367374" y="352228"/>
                      <a:pt x="367374" y="458848"/>
                      <a:pt x="368325" y="566420"/>
                    </a:cubicBezTo>
                    <a:cubicBezTo>
                      <a:pt x="368325" y="579748"/>
                      <a:pt x="365470" y="585460"/>
                      <a:pt x="351194" y="584507"/>
                    </a:cubicBezTo>
                    <a:cubicBezTo>
                      <a:pt x="340725" y="583556"/>
                      <a:pt x="330256" y="583556"/>
                      <a:pt x="319786" y="584507"/>
                    </a:cubicBezTo>
                    <a:cubicBezTo>
                      <a:pt x="308366" y="585460"/>
                      <a:pt x="305510" y="580700"/>
                      <a:pt x="305510" y="569276"/>
                    </a:cubicBezTo>
                    <a:cubicBezTo>
                      <a:pt x="305510" y="461704"/>
                      <a:pt x="305510" y="354131"/>
                      <a:pt x="306462" y="246559"/>
                    </a:cubicBezTo>
                    <a:cubicBezTo>
                      <a:pt x="306462" y="234184"/>
                      <a:pt x="302655" y="227520"/>
                      <a:pt x="292186" y="221808"/>
                    </a:cubicBezTo>
                    <a:cubicBezTo>
                      <a:pt x="197963" y="167546"/>
                      <a:pt x="103740" y="113284"/>
                      <a:pt x="9517" y="59022"/>
                    </a:cubicBezTo>
                    <a:cubicBezTo>
                      <a:pt x="6662" y="57118"/>
                      <a:pt x="3807" y="55214"/>
                      <a:pt x="0" y="53310"/>
                    </a:cubicBezTo>
                    <a:cubicBezTo>
                      <a:pt x="10469" y="36175"/>
                      <a:pt x="19986" y="19039"/>
                      <a:pt x="30456" y="0"/>
                    </a:cubicBezTo>
                    <a:cubicBezTo>
                      <a:pt x="51394" y="12376"/>
                      <a:pt x="71381" y="23799"/>
                      <a:pt x="91367" y="35223"/>
                    </a:cubicBezTo>
                    <a:cubicBezTo>
                      <a:pt x="169411" y="79965"/>
                      <a:pt x="248405" y="125660"/>
                      <a:pt x="326449" y="170402"/>
                    </a:cubicBezTo>
                    <a:cubicBezTo>
                      <a:pt x="334063" y="175162"/>
                      <a:pt x="339773" y="175162"/>
                      <a:pt x="348339" y="170402"/>
                    </a:cubicBezTo>
                    <a:cubicBezTo>
                      <a:pt x="441610" y="116140"/>
                      <a:pt x="533929" y="62830"/>
                      <a:pt x="627200" y="9520"/>
                    </a:cubicBezTo>
                    <a:cubicBezTo>
                      <a:pt x="630056" y="7616"/>
                      <a:pt x="635766" y="4760"/>
                      <a:pt x="642428" y="1904"/>
                    </a:cubicBezTo>
                    <a:close/>
                  </a:path>
                </a:pathLst>
              </a:custGeom>
              <a:grpFill/>
              <a:ln w="951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6255829-69EA-E1DC-08D7-676E6A8AA621}"/>
                  </a:ext>
                </a:extLst>
              </p:cNvPr>
              <p:cNvSpPr/>
              <p:nvPr/>
            </p:nvSpPr>
            <p:spPr>
              <a:xfrm>
                <a:off x="5966205" y="5339596"/>
                <a:ext cx="670534" cy="584745"/>
              </a:xfrm>
              <a:custGeom>
                <a:avLst/>
                <a:gdLst>
                  <a:gd name="connsiteX0" fmla="*/ 29861 w 670534"/>
                  <a:gd name="connsiteY0" fmla="*/ 952 h 584745"/>
                  <a:gd name="connsiteX1" fmla="*/ 145974 w 670534"/>
                  <a:gd name="connsiteY1" fmla="*/ 67589 h 584745"/>
                  <a:gd name="connsiteX2" fmla="*/ 328709 w 670534"/>
                  <a:gd name="connsiteY2" fmla="*/ 172306 h 584745"/>
                  <a:gd name="connsiteX3" fmla="*/ 346792 w 670534"/>
                  <a:gd name="connsiteY3" fmla="*/ 171354 h 584745"/>
                  <a:gd name="connsiteX4" fmla="*/ 633268 w 670534"/>
                  <a:gd name="connsiteY4" fmla="*/ 5712 h 584745"/>
                  <a:gd name="connsiteX5" fmla="*/ 643737 w 670534"/>
                  <a:gd name="connsiteY5" fmla="*/ 0 h 584745"/>
                  <a:gd name="connsiteX6" fmla="*/ 670386 w 670534"/>
                  <a:gd name="connsiteY6" fmla="*/ 46646 h 584745"/>
                  <a:gd name="connsiteX7" fmla="*/ 664676 w 670534"/>
                  <a:gd name="connsiteY7" fmla="*/ 58070 h 584745"/>
                  <a:gd name="connsiteX8" fmla="*/ 470519 w 670534"/>
                  <a:gd name="connsiteY8" fmla="*/ 170402 h 584745"/>
                  <a:gd name="connsiteX9" fmla="*/ 376296 w 670534"/>
                  <a:gd name="connsiteY9" fmla="*/ 224664 h 584745"/>
                  <a:gd name="connsiteX10" fmla="*/ 366779 w 670534"/>
                  <a:gd name="connsiteY10" fmla="*/ 244655 h 584745"/>
                  <a:gd name="connsiteX11" fmla="*/ 366779 w 670534"/>
                  <a:gd name="connsiteY11" fmla="*/ 566420 h 584745"/>
                  <a:gd name="connsiteX12" fmla="*/ 366779 w 670534"/>
                  <a:gd name="connsiteY12" fmla="*/ 584507 h 584745"/>
                  <a:gd name="connsiteX13" fmla="*/ 312530 w 670534"/>
                  <a:gd name="connsiteY13" fmla="*/ 583555 h 584745"/>
                  <a:gd name="connsiteX14" fmla="*/ 304916 w 670534"/>
                  <a:gd name="connsiteY14" fmla="*/ 573084 h 584745"/>
                  <a:gd name="connsiteX15" fmla="*/ 303964 w 670534"/>
                  <a:gd name="connsiteY15" fmla="*/ 522629 h 584745"/>
                  <a:gd name="connsiteX16" fmla="*/ 303964 w 670534"/>
                  <a:gd name="connsiteY16" fmla="*/ 243703 h 584745"/>
                  <a:gd name="connsiteX17" fmla="*/ 289688 w 670534"/>
                  <a:gd name="connsiteY17" fmla="*/ 219904 h 584745"/>
                  <a:gd name="connsiteX18" fmla="*/ 8922 w 670534"/>
                  <a:gd name="connsiteY18" fmla="*/ 58070 h 584745"/>
                  <a:gd name="connsiteX19" fmla="*/ 3212 w 670534"/>
                  <a:gd name="connsiteY19" fmla="*/ 39030 h 584745"/>
                  <a:gd name="connsiteX20" fmla="*/ 29861 w 670534"/>
                  <a:gd name="connsiteY20" fmla="*/ 952 h 58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0534" h="584745">
                    <a:moveTo>
                      <a:pt x="29861" y="952"/>
                    </a:moveTo>
                    <a:cubicBezTo>
                      <a:pt x="69834" y="23799"/>
                      <a:pt x="107904" y="45694"/>
                      <a:pt x="145974" y="67589"/>
                    </a:cubicBezTo>
                    <a:cubicBezTo>
                      <a:pt x="206886" y="102812"/>
                      <a:pt x="267797" y="138035"/>
                      <a:pt x="328709" y="172306"/>
                    </a:cubicBezTo>
                    <a:cubicBezTo>
                      <a:pt x="333468" y="175161"/>
                      <a:pt x="342034" y="174210"/>
                      <a:pt x="346792" y="171354"/>
                    </a:cubicBezTo>
                    <a:cubicBezTo>
                      <a:pt x="442919" y="116140"/>
                      <a:pt x="538093" y="60926"/>
                      <a:pt x="633268" y="5712"/>
                    </a:cubicBezTo>
                    <a:cubicBezTo>
                      <a:pt x="636123" y="3808"/>
                      <a:pt x="638978" y="2856"/>
                      <a:pt x="643737" y="0"/>
                    </a:cubicBezTo>
                    <a:cubicBezTo>
                      <a:pt x="653255" y="16183"/>
                      <a:pt x="662772" y="31415"/>
                      <a:pt x="670386" y="46646"/>
                    </a:cubicBezTo>
                    <a:cubicBezTo>
                      <a:pt x="671338" y="48550"/>
                      <a:pt x="667531" y="56166"/>
                      <a:pt x="664676" y="58070"/>
                    </a:cubicBezTo>
                    <a:cubicBezTo>
                      <a:pt x="599957" y="96148"/>
                      <a:pt x="535238" y="133275"/>
                      <a:pt x="470519" y="170402"/>
                    </a:cubicBezTo>
                    <a:cubicBezTo>
                      <a:pt x="439112" y="188489"/>
                      <a:pt x="407704" y="206577"/>
                      <a:pt x="376296" y="224664"/>
                    </a:cubicBezTo>
                    <a:cubicBezTo>
                      <a:pt x="367731" y="229424"/>
                      <a:pt x="366779" y="236088"/>
                      <a:pt x="366779" y="244655"/>
                    </a:cubicBezTo>
                    <a:cubicBezTo>
                      <a:pt x="366779" y="352228"/>
                      <a:pt x="366779" y="458848"/>
                      <a:pt x="366779" y="566420"/>
                    </a:cubicBezTo>
                    <a:cubicBezTo>
                      <a:pt x="366779" y="572132"/>
                      <a:pt x="366779" y="577844"/>
                      <a:pt x="366779" y="584507"/>
                    </a:cubicBezTo>
                    <a:cubicBezTo>
                      <a:pt x="347744" y="584507"/>
                      <a:pt x="330613" y="585459"/>
                      <a:pt x="312530" y="583555"/>
                    </a:cubicBezTo>
                    <a:cubicBezTo>
                      <a:pt x="309674" y="583555"/>
                      <a:pt x="304916" y="576891"/>
                      <a:pt x="304916" y="573084"/>
                    </a:cubicBezTo>
                    <a:cubicBezTo>
                      <a:pt x="303964" y="556900"/>
                      <a:pt x="303964" y="539765"/>
                      <a:pt x="303964" y="522629"/>
                    </a:cubicBezTo>
                    <a:cubicBezTo>
                      <a:pt x="303964" y="429337"/>
                      <a:pt x="303964" y="336996"/>
                      <a:pt x="303964" y="243703"/>
                    </a:cubicBezTo>
                    <a:cubicBezTo>
                      <a:pt x="303964" y="232279"/>
                      <a:pt x="300157" y="226568"/>
                      <a:pt x="289688" y="219904"/>
                    </a:cubicBezTo>
                    <a:cubicBezTo>
                      <a:pt x="196417" y="166594"/>
                      <a:pt x="103146" y="112332"/>
                      <a:pt x="8922" y="58070"/>
                    </a:cubicBezTo>
                    <a:cubicBezTo>
                      <a:pt x="-595" y="52358"/>
                      <a:pt x="-2498" y="48550"/>
                      <a:pt x="3212" y="39030"/>
                    </a:cubicBezTo>
                    <a:cubicBezTo>
                      <a:pt x="14633" y="28559"/>
                      <a:pt x="21295" y="15231"/>
                      <a:pt x="29861" y="952"/>
                    </a:cubicBezTo>
                    <a:close/>
                  </a:path>
                </a:pathLst>
              </a:custGeom>
              <a:grpFill/>
              <a:ln w="9514"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D3DFC07F-AF01-4229-4DDA-CE491D55AED1}"/>
                  </a:ext>
                </a:extLst>
              </p:cNvPr>
              <p:cNvSpPr/>
              <p:nvPr/>
            </p:nvSpPr>
            <p:spPr>
              <a:xfrm>
                <a:off x="5477365" y="4781744"/>
                <a:ext cx="350242" cy="153103"/>
              </a:xfrm>
              <a:custGeom>
                <a:avLst/>
                <a:gdLst>
                  <a:gd name="connsiteX0" fmla="*/ 0 w 350242"/>
                  <a:gd name="connsiteY0" fmla="*/ 53310 h 153103"/>
                  <a:gd name="connsiteX1" fmla="*/ 31407 w 350242"/>
                  <a:gd name="connsiteY1" fmla="*/ 0 h 153103"/>
                  <a:gd name="connsiteX2" fmla="*/ 118968 w 350242"/>
                  <a:gd name="connsiteY2" fmla="*/ 50454 h 153103"/>
                  <a:gd name="connsiteX3" fmla="*/ 165604 w 350242"/>
                  <a:gd name="connsiteY3" fmla="*/ 78061 h 153103"/>
                  <a:gd name="connsiteX4" fmla="*/ 186542 w 350242"/>
                  <a:gd name="connsiteY4" fmla="*/ 78061 h 153103"/>
                  <a:gd name="connsiteX5" fmla="*/ 306462 w 350242"/>
                  <a:gd name="connsiteY5" fmla="*/ 8568 h 153103"/>
                  <a:gd name="connsiteX6" fmla="*/ 320738 w 350242"/>
                  <a:gd name="connsiteY6" fmla="*/ 952 h 153103"/>
                  <a:gd name="connsiteX7" fmla="*/ 350242 w 350242"/>
                  <a:gd name="connsiteY7" fmla="*/ 52358 h 153103"/>
                  <a:gd name="connsiteX8" fmla="*/ 341677 w 350242"/>
                  <a:gd name="connsiteY8" fmla="*/ 59974 h 153103"/>
                  <a:gd name="connsiteX9" fmla="*/ 184639 w 350242"/>
                  <a:gd name="connsiteY9" fmla="*/ 150411 h 153103"/>
                  <a:gd name="connsiteX10" fmla="*/ 170362 w 350242"/>
                  <a:gd name="connsiteY10" fmla="*/ 152315 h 153103"/>
                  <a:gd name="connsiteX11" fmla="*/ 0 w 350242"/>
                  <a:gd name="connsiteY11" fmla="*/ 53310 h 15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242" h="153103">
                    <a:moveTo>
                      <a:pt x="0" y="53310"/>
                    </a:moveTo>
                    <a:cubicBezTo>
                      <a:pt x="10469" y="35223"/>
                      <a:pt x="20939" y="18087"/>
                      <a:pt x="31407" y="0"/>
                    </a:cubicBezTo>
                    <a:cubicBezTo>
                      <a:pt x="60912" y="17135"/>
                      <a:pt x="90416" y="33319"/>
                      <a:pt x="118968" y="50454"/>
                    </a:cubicBezTo>
                    <a:cubicBezTo>
                      <a:pt x="134196" y="59022"/>
                      <a:pt x="150376" y="68541"/>
                      <a:pt x="165604" y="78061"/>
                    </a:cubicBezTo>
                    <a:cubicBezTo>
                      <a:pt x="173218" y="82821"/>
                      <a:pt x="178928" y="82821"/>
                      <a:pt x="186542" y="78061"/>
                    </a:cubicBezTo>
                    <a:cubicBezTo>
                      <a:pt x="226515" y="54262"/>
                      <a:pt x="266489" y="31415"/>
                      <a:pt x="306462" y="8568"/>
                    </a:cubicBezTo>
                    <a:cubicBezTo>
                      <a:pt x="310269" y="6664"/>
                      <a:pt x="315028" y="3808"/>
                      <a:pt x="320738" y="952"/>
                    </a:cubicBezTo>
                    <a:cubicBezTo>
                      <a:pt x="330256" y="18087"/>
                      <a:pt x="340725" y="34271"/>
                      <a:pt x="350242" y="52358"/>
                    </a:cubicBezTo>
                    <a:cubicBezTo>
                      <a:pt x="347387" y="55214"/>
                      <a:pt x="345484" y="58070"/>
                      <a:pt x="341677" y="59974"/>
                    </a:cubicBezTo>
                    <a:cubicBezTo>
                      <a:pt x="289331" y="90437"/>
                      <a:pt x="236985" y="119948"/>
                      <a:pt x="184639" y="150411"/>
                    </a:cubicBezTo>
                    <a:cubicBezTo>
                      <a:pt x="180832" y="152315"/>
                      <a:pt x="174169" y="154218"/>
                      <a:pt x="170362" y="152315"/>
                    </a:cubicBezTo>
                    <a:cubicBezTo>
                      <a:pt x="114210" y="118996"/>
                      <a:pt x="58057" y="86629"/>
                      <a:pt x="0" y="53310"/>
                    </a:cubicBezTo>
                    <a:close/>
                  </a:path>
                </a:pathLst>
              </a:custGeom>
              <a:grpFill/>
              <a:ln w="9514"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4DBD5F72-0E0C-F65C-AADF-C97A71B4745E}"/>
                  </a:ext>
                </a:extLst>
              </p:cNvPr>
              <p:cNvSpPr/>
              <p:nvPr/>
            </p:nvSpPr>
            <p:spPr>
              <a:xfrm>
                <a:off x="5238476" y="5198705"/>
                <a:ext cx="200289" cy="277974"/>
              </a:xfrm>
              <a:custGeom>
                <a:avLst/>
                <a:gdLst>
                  <a:gd name="connsiteX0" fmla="*/ 198915 w 200289"/>
                  <a:gd name="connsiteY0" fmla="*/ 277974 h 277974"/>
                  <a:gd name="connsiteX1" fmla="*/ 139907 w 200289"/>
                  <a:gd name="connsiteY1" fmla="*/ 277974 h 277974"/>
                  <a:gd name="connsiteX2" fmla="*/ 139907 w 200289"/>
                  <a:gd name="connsiteY2" fmla="*/ 216096 h 277974"/>
                  <a:gd name="connsiteX3" fmla="*/ 139907 w 200289"/>
                  <a:gd name="connsiteY3" fmla="*/ 147555 h 277974"/>
                  <a:gd name="connsiteX4" fmla="*/ 129437 w 200289"/>
                  <a:gd name="connsiteY4" fmla="*/ 128515 h 277974"/>
                  <a:gd name="connsiteX5" fmla="*/ 13324 w 200289"/>
                  <a:gd name="connsiteY5" fmla="*/ 61878 h 277974"/>
                  <a:gd name="connsiteX6" fmla="*/ 0 w 200289"/>
                  <a:gd name="connsiteY6" fmla="*/ 53310 h 277974"/>
                  <a:gd name="connsiteX7" fmla="*/ 30456 w 200289"/>
                  <a:gd name="connsiteY7" fmla="*/ 0 h 277974"/>
                  <a:gd name="connsiteX8" fmla="*/ 149424 w 200289"/>
                  <a:gd name="connsiteY8" fmla="*/ 68542 h 277974"/>
                  <a:gd name="connsiteX9" fmla="*/ 190349 w 200289"/>
                  <a:gd name="connsiteY9" fmla="*/ 92341 h 277974"/>
                  <a:gd name="connsiteX10" fmla="*/ 199867 w 200289"/>
                  <a:gd name="connsiteY10" fmla="*/ 105668 h 277974"/>
                  <a:gd name="connsiteX11" fmla="*/ 199867 w 200289"/>
                  <a:gd name="connsiteY11" fmla="*/ 273214 h 277974"/>
                  <a:gd name="connsiteX12" fmla="*/ 198915 w 200289"/>
                  <a:gd name="connsiteY12" fmla="*/ 277974 h 27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289" h="277974">
                    <a:moveTo>
                      <a:pt x="198915" y="277974"/>
                    </a:moveTo>
                    <a:cubicBezTo>
                      <a:pt x="179880" y="277974"/>
                      <a:pt x="160845" y="277974"/>
                      <a:pt x="139907" y="277974"/>
                    </a:cubicBezTo>
                    <a:cubicBezTo>
                      <a:pt x="139907" y="257031"/>
                      <a:pt x="139907" y="236088"/>
                      <a:pt x="139907" y="216096"/>
                    </a:cubicBezTo>
                    <a:cubicBezTo>
                      <a:pt x="139907" y="193249"/>
                      <a:pt x="139907" y="170402"/>
                      <a:pt x="139907" y="147555"/>
                    </a:cubicBezTo>
                    <a:cubicBezTo>
                      <a:pt x="139907" y="138987"/>
                      <a:pt x="138003" y="133275"/>
                      <a:pt x="129437" y="128515"/>
                    </a:cubicBezTo>
                    <a:cubicBezTo>
                      <a:pt x="90416" y="106620"/>
                      <a:pt x="52346" y="83773"/>
                      <a:pt x="13324" y="61878"/>
                    </a:cubicBezTo>
                    <a:cubicBezTo>
                      <a:pt x="9517" y="59974"/>
                      <a:pt x="5711" y="57118"/>
                      <a:pt x="0" y="53310"/>
                    </a:cubicBezTo>
                    <a:cubicBezTo>
                      <a:pt x="10469" y="35223"/>
                      <a:pt x="19987" y="18087"/>
                      <a:pt x="30456" y="0"/>
                    </a:cubicBezTo>
                    <a:cubicBezTo>
                      <a:pt x="71381" y="23799"/>
                      <a:pt x="110403" y="45695"/>
                      <a:pt x="149424" y="68542"/>
                    </a:cubicBezTo>
                    <a:cubicBezTo>
                      <a:pt x="162749" y="76157"/>
                      <a:pt x="177025" y="83773"/>
                      <a:pt x="190349" y="92341"/>
                    </a:cubicBezTo>
                    <a:cubicBezTo>
                      <a:pt x="195108" y="95197"/>
                      <a:pt x="199867" y="100908"/>
                      <a:pt x="199867" y="105668"/>
                    </a:cubicBezTo>
                    <a:cubicBezTo>
                      <a:pt x="200818" y="160882"/>
                      <a:pt x="199867" y="217049"/>
                      <a:pt x="199867" y="273214"/>
                    </a:cubicBezTo>
                    <a:cubicBezTo>
                      <a:pt x="200818" y="274167"/>
                      <a:pt x="199867" y="275118"/>
                      <a:pt x="198915" y="277974"/>
                    </a:cubicBezTo>
                    <a:close/>
                  </a:path>
                </a:pathLst>
              </a:custGeom>
              <a:grpFill/>
              <a:ln w="9514"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2B730E35-18DE-8C42-98C3-6381836CE575}"/>
                  </a:ext>
                </a:extLst>
              </p:cNvPr>
              <p:cNvSpPr/>
              <p:nvPr/>
            </p:nvSpPr>
            <p:spPr>
              <a:xfrm>
                <a:off x="5863060" y="5202513"/>
                <a:ext cx="201401" cy="267502"/>
              </a:xfrm>
              <a:custGeom>
                <a:avLst/>
                <a:gdLst>
                  <a:gd name="connsiteX0" fmla="*/ 61626 w 201401"/>
                  <a:gd name="connsiteY0" fmla="*/ 267503 h 267502"/>
                  <a:gd name="connsiteX1" fmla="*/ 7376 w 201401"/>
                  <a:gd name="connsiteY1" fmla="*/ 267503 h 267502"/>
                  <a:gd name="connsiteX2" fmla="*/ 714 w 201401"/>
                  <a:gd name="connsiteY2" fmla="*/ 257983 h 267502"/>
                  <a:gd name="connsiteX3" fmla="*/ 714 w 201401"/>
                  <a:gd name="connsiteY3" fmla="*/ 106620 h 267502"/>
                  <a:gd name="connsiteX4" fmla="*/ 7376 w 201401"/>
                  <a:gd name="connsiteY4" fmla="*/ 94245 h 267502"/>
                  <a:gd name="connsiteX5" fmla="*/ 169173 w 201401"/>
                  <a:gd name="connsiteY5" fmla="*/ 952 h 267502"/>
                  <a:gd name="connsiteX6" fmla="*/ 173931 w 201401"/>
                  <a:gd name="connsiteY6" fmla="*/ 0 h 267502"/>
                  <a:gd name="connsiteX7" fmla="*/ 199629 w 201401"/>
                  <a:gd name="connsiteY7" fmla="*/ 43791 h 267502"/>
                  <a:gd name="connsiteX8" fmla="*/ 192966 w 201401"/>
                  <a:gd name="connsiteY8" fmla="*/ 58070 h 267502"/>
                  <a:gd name="connsiteX9" fmla="*/ 73998 w 201401"/>
                  <a:gd name="connsiteY9" fmla="*/ 126612 h 267502"/>
                  <a:gd name="connsiteX10" fmla="*/ 60674 w 201401"/>
                  <a:gd name="connsiteY10" fmla="*/ 148507 h 267502"/>
                  <a:gd name="connsiteX11" fmla="*/ 60674 w 201401"/>
                  <a:gd name="connsiteY11" fmla="*/ 251319 h 267502"/>
                  <a:gd name="connsiteX12" fmla="*/ 61626 w 201401"/>
                  <a:gd name="connsiteY12" fmla="*/ 267503 h 267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401" h="267502">
                    <a:moveTo>
                      <a:pt x="61626" y="267503"/>
                    </a:moveTo>
                    <a:cubicBezTo>
                      <a:pt x="42591" y="267503"/>
                      <a:pt x="25459" y="267503"/>
                      <a:pt x="7376" y="267503"/>
                    </a:cubicBezTo>
                    <a:cubicBezTo>
                      <a:pt x="4521" y="267503"/>
                      <a:pt x="714" y="260839"/>
                      <a:pt x="714" y="257983"/>
                    </a:cubicBezTo>
                    <a:cubicBezTo>
                      <a:pt x="-238" y="207529"/>
                      <a:pt x="-238" y="157074"/>
                      <a:pt x="714" y="106620"/>
                    </a:cubicBezTo>
                    <a:cubicBezTo>
                      <a:pt x="714" y="102813"/>
                      <a:pt x="3569" y="96149"/>
                      <a:pt x="7376" y="94245"/>
                    </a:cubicBezTo>
                    <a:cubicBezTo>
                      <a:pt x="60674" y="62830"/>
                      <a:pt x="114923" y="31415"/>
                      <a:pt x="169173" y="952"/>
                    </a:cubicBezTo>
                    <a:cubicBezTo>
                      <a:pt x="170125" y="0"/>
                      <a:pt x="172028" y="952"/>
                      <a:pt x="173931" y="0"/>
                    </a:cubicBezTo>
                    <a:cubicBezTo>
                      <a:pt x="182497" y="14279"/>
                      <a:pt x="191063" y="29511"/>
                      <a:pt x="199629" y="43791"/>
                    </a:cubicBezTo>
                    <a:cubicBezTo>
                      <a:pt x="204387" y="52358"/>
                      <a:pt x="198677" y="54262"/>
                      <a:pt x="192966" y="58070"/>
                    </a:cubicBezTo>
                    <a:cubicBezTo>
                      <a:pt x="152993" y="80917"/>
                      <a:pt x="113972" y="103765"/>
                      <a:pt x="73998" y="126612"/>
                    </a:cubicBezTo>
                    <a:cubicBezTo>
                      <a:pt x="64481" y="132324"/>
                      <a:pt x="60674" y="138035"/>
                      <a:pt x="60674" y="148507"/>
                    </a:cubicBezTo>
                    <a:cubicBezTo>
                      <a:pt x="61626" y="182778"/>
                      <a:pt x="60674" y="217049"/>
                      <a:pt x="60674" y="251319"/>
                    </a:cubicBezTo>
                    <a:cubicBezTo>
                      <a:pt x="61626" y="255127"/>
                      <a:pt x="61626" y="259887"/>
                      <a:pt x="61626" y="267503"/>
                    </a:cubicBezTo>
                    <a:close/>
                  </a:path>
                </a:pathLst>
              </a:custGeom>
              <a:grpFill/>
              <a:ln w="9514"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31808787-F0DB-B5E7-7D7E-CA09865174D8}"/>
                  </a:ext>
                </a:extLst>
              </p:cNvPr>
              <p:cNvSpPr/>
              <p:nvPr/>
            </p:nvSpPr>
            <p:spPr>
              <a:xfrm>
                <a:off x="4666477" y="5678496"/>
                <a:ext cx="263633" cy="197057"/>
              </a:xfrm>
              <a:custGeom>
                <a:avLst/>
                <a:gdLst>
                  <a:gd name="connsiteX0" fmla="*/ 263634 w 263633"/>
                  <a:gd name="connsiteY0" fmla="*/ 144699 h 197057"/>
                  <a:gd name="connsiteX1" fmla="*/ 233178 w 263633"/>
                  <a:gd name="connsiteY1" fmla="*/ 197057 h 197057"/>
                  <a:gd name="connsiteX2" fmla="*/ 138955 w 263633"/>
                  <a:gd name="connsiteY2" fmla="*/ 143747 h 197057"/>
                  <a:gd name="connsiteX3" fmla="*/ 10469 w 263633"/>
                  <a:gd name="connsiteY3" fmla="*/ 69493 h 197057"/>
                  <a:gd name="connsiteX4" fmla="*/ 0 w 263633"/>
                  <a:gd name="connsiteY4" fmla="*/ 51406 h 197057"/>
                  <a:gd name="connsiteX5" fmla="*/ 0 w 263633"/>
                  <a:gd name="connsiteY5" fmla="*/ 0 h 197057"/>
                  <a:gd name="connsiteX6" fmla="*/ 59960 w 263633"/>
                  <a:gd name="connsiteY6" fmla="*/ 0 h 197057"/>
                  <a:gd name="connsiteX7" fmla="*/ 61863 w 263633"/>
                  <a:gd name="connsiteY7" fmla="*/ 1904 h 197057"/>
                  <a:gd name="connsiteX8" fmla="*/ 87561 w 263633"/>
                  <a:gd name="connsiteY8" fmla="*/ 42838 h 197057"/>
                  <a:gd name="connsiteX9" fmla="*/ 245551 w 263633"/>
                  <a:gd name="connsiteY9" fmla="*/ 133275 h 197057"/>
                  <a:gd name="connsiteX10" fmla="*/ 263634 w 263633"/>
                  <a:gd name="connsiteY10" fmla="*/ 144699 h 19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3633" h="197057">
                    <a:moveTo>
                      <a:pt x="263634" y="144699"/>
                    </a:moveTo>
                    <a:cubicBezTo>
                      <a:pt x="253164" y="162787"/>
                      <a:pt x="243647" y="179922"/>
                      <a:pt x="233178" y="197057"/>
                    </a:cubicBezTo>
                    <a:cubicBezTo>
                      <a:pt x="200818" y="178970"/>
                      <a:pt x="169411" y="160883"/>
                      <a:pt x="138955" y="143747"/>
                    </a:cubicBezTo>
                    <a:cubicBezTo>
                      <a:pt x="96126" y="118996"/>
                      <a:pt x="53298" y="94245"/>
                      <a:pt x="10469" y="69493"/>
                    </a:cubicBezTo>
                    <a:cubicBezTo>
                      <a:pt x="2855" y="64734"/>
                      <a:pt x="0" y="59974"/>
                      <a:pt x="0" y="51406"/>
                    </a:cubicBezTo>
                    <a:cubicBezTo>
                      <a:pt x="952" y="35223"/>
                      <a:pt x="0" y="18088"/>
                      <a:pt x="0" y="0"/>
                    </a:cubicBezTo>
                    <a:cubicBezTo>
                      <a:pt x="20939" y="0"/>
                      <a:pt x="40925" y="0"/>
                      <a:pt x="59960" y="0"/>
                    </a:cubicBezTo>
                    <a:cubicBezTo>
                      <a:pt x="60912" y="952"/>
                      <a:pt x="61863" y="1904"/>
                      <a:pt x="61863" y="1904"/>
                    </a:cubicBezTo>
                    <a:cubicBezTo>
                      <a:pt x="58057" y="23799"/>
                      <a:pt x="70429" y="33319"/>
                      <a:pt x="87561" y="42838"/>
                    </a:cubicBezTo>
                    <a:cubicBezTo>
                      <a:pt x="140859" y="72350"/>
                      <a:pt x="193205" y="102812"/>
                      <a:pt x="245551" y="133275"/>
                    </a:cubicBezTo>
                    <a:cubicBezTo>
                      <a:pt x="252213" y="137083"/>
                      <a:pt x="256971" y="140891"/>
                      <a:pt x="263634" y="144699"/>
                    </a:cubicBezTo>
                    <a:close/>
                  </a:path>
                </a:pathLst>
              </a:custGeom>
              <a:grpFill/>
              <a:ln w="9514"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A03A7D98-83E6-B47B-0211-1232C87C8A0A}"/>
                  </a:ext>
                </a:extLst>
              </p:cNvPr>
              <p:cNvSpPr/>
              <p:nvPr/>
            </p:nvSpPr>
            <p:spPr>
              <a:xfrm>
                <a:off x="6396751" y="5691824"/>
                <a:ext cx="240791" cy="174209"/>
              </a:xfrm>
              <a:custGeom>
                <a:avLst/>
                <a:gdLst>
                  <a:gd name="connsiteX0" fmla="*/ 30456 w 240791"/>
                  <a:gd name="connsiteY0" fmla="*/ 174210 h 174209"/>
                  <a:gd name="connsiteX1" fmla="*/ 0 w 240791"/>
                  <a:gd name="connsiteY1" fmla="*/ 120900 h 174209"/>
                  <a:gd name="connsiteX2" fmla="*/ 76140 w 240791"/>
                  <a:gd name="connsiteY2" fmla="*/ 76157 h 174209"/>
                  <a:gd name="connsiteX3" fmla="*/ 168459 w 240791"/>
                  <a:gd name="connsiteY3" fmla="*/ 22847 h 174209"/>
                  <a:gd name="connsiteX4" fmla="*/ 183687 w 240791"/>
                  <a:gd name="connsiteY4" fmla="*/ 0 h 174209"/>
                  <a:gd name="connsiteX5" fmla="*/ 240792 w 240791"/>
                  <a:gd name="connsiteY5" fmla="*/ 0 h 174209"/>
                  <a:gd name="connsiteX6" fmla="*/ 240792 w 240791"/>
                  <a:gd name="connsiteY6" fmla="*/ 48550 h 174209"/>
                  <a:gd name="connsiteX7" fmla="*/ 233178 w 240791"/>
                  <a:gd name="connsiteY7" fmla="*/ 57118 h 174209"/>
                  <a:gd name="connsiteX8" fmla="*/ 30456 w 240791"/>
                  <a:gd name="connsiteY8" fmla="*/ 174210 h 174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791" h="174209">
                    <a:moveTo>
                      <a:pt x="30456" y="174210"/>
                    </a:moveTo>
                    <a:cubicBezTo>
                      <a:pt x="19987" y="156122"/>
                      <a:pt x="10469" y="139939"/>
                      <a:pt x="0" y="120900"/>
                    </a:cubicBezTo>
                    <a:cubicBezTo>
                      <a:pt x="25697" y="105668"/>
                      <a:pt x="51394" y="91389"/>
                      <a:pt x="76140" y="76157"/>
                    </a:cubicBezTo>
                    <a:cubicBezTo>
                      <a:pt x="106595" y="58070"/>
                      <a:pt x="138003" y="40934"/>
                      <a:pt x="168459" y="22847"/>
                    </a:cubicBezTo>
                    <a:cubicBezTo>
                      <a:pt x="175121" y="19039"/>
                      <a:pt x="177025" y="9520"/>
                      <a:pt x="183687" y="0"/>
                    </a:cubicBezTo>
                    <a:cubicBezTo>
                      <a:pt x="199867" y="0"/>
                      <a:pt x="218902" y="0"/>
                      <a:pt x="240792" y="0"/>
                    </a:cubicBezTo>
                    <a:cubicBezTo>
                      <a:pt x="240792" y="16184"/>
                      <a:pt x="240792" y="32367"/>
                      <a:pt x="240792" y="48550"/>
                    </a:cubicBezTo>
                    <a:cubicBezTo>
                      <a:pt x="240792" y="51406"/>
                      <a:pt x="236985" y="55214"/>
                      <a:pt x="233178" y="57118"/>
                    </a:cubicBezTo>
                    <a:cubicBezTo>
                      <a:pt x="165604" y="96148"/>
                      <a:pt x="98982" y="134227"/>
                      <a:pt x="30456" y="174210"/>
                    </a:cubicBezTo>
                    <a:close/>
                  </a:path>
                </a:pathLst>
              </a:custGeom>
              <a:grpFill/>
              <a:ln w="9514"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05C97612-E2B1-B137-4603-38182B3EC1A0}"/>
                  </a:ext>
                </a:extLst>
              </p:cNvPr>
              <p:cNvSpPr/>
              <p:nvPr/>
            </p:nvSpPr>
            <p:spPr>
              <a:xfrm>
                <a:off x="5605850" y="4046452"/>
                <a:ext cx="256019" cy="171727"/>
              </a:xfrm>
              <a:custGeom>
                <a:avLst/>
                <a:gdLst>
                  <a:gd name="connsiteX0" fmla="*/ 31407 w 256019"/>
                  <a:gd name="connsiteY0" fmla="*/ 79387 h 171727"/>
                  <a:gd name="connsiteX1" fmla="*/ 0 w 256019"/>
                  <a:gd name="connsiteY1" fmla="*/ 25125 h 171727"/>
                  <a:gd name="connsiteX2" fmla="*/ 43780 w 256019"/>
                  <a:gd name="connsiteY2" fmla="*/ 373 h 171727"/>
                  <a:gd name="connsiteX3" fmla="*/ 54250 w 256019"/>
                  <a:gd name="connsiteY3" fmla="*/ 2278 h 171727"/>
                  <a:gd name="connsiteX4" fmla="*/ 252213 w 256019"/>
                  <a:gd name="connsiteY4" fmla="*/ 116514 h 171727"/>
                  <a:gd name="connsiteX5" fmla="*/ 256020 w 256019"/>
                  <a:gd name="connsiteY5" fmla="*/ 120321 h 171727"/>
                  <a:gd name="connsiteX6" fmla="*/ 226515 w 256019"/>
                  <a:gd name="connsiteY6" fmla="*/ 171727 h 171727"/>
                  <a:gd name="connsiteX7" fmla="*/ 66622 w 256019"/>
                  <a:gd name="connsiteY7" fmla="*/ 79387 h 171727"/>
                  <a:gd name="connsiteX8" fmla="*/ 31407 w 256019"/>
                  <a:gd name="connsiteY8" fmla="*/ 79387 h 1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019" h="171727">
                    <a:moveTo>
                      <a:pt x="31407" y="79387"/>
                    </a:moveTo>
                    <a:cubicBezTo>
                      <a:pt x="20939" y="61299"/>
                      <a:pt x="11421" y="44164"/>
                      <a:pt x="0" y="25125"/>
                    </a:cubicBezTo>
                    <a:cubicBezTo>
                      <a:pt x="15228" y="16557"/>
                      <a:pt x="29504" y="7989"/>
                      <a:pt x="43780" y="373"/>
                    </a:cubicBezTo>
                    <a:cubicBezTo>
                      <a:pt x="46635" y="-579"/>
                      <a:pt x="51394" y="373"/>
                      <a:pt x="54250" y="2278"/>
                    </a:cubicBezTo>
                    <a:cubicBezTo>
                      <a:pt x="119920" y="40356"/>
                      <a:pt x="185590" y="78435"/>
                      <a:pt x="252213" y="116514"/>
                    </a:cubicBezTo>
                    <a:cubicBezTo>
                      <a:pt x="253164" y="117466"/>
                      <a:pt x="254116" y="118417"/>
                      <a:pt x="256020" y="120321"/>
                    </a:cubicBezTo>
                    <a:cubicBezTo>
                      <a:pt x="246502" y="137457"/>
                      <a:pt x="236033" y="154592"/>
                      <a:pt x="226515" y="171727"/>
                    </a:cubicBezTo>
                    <a:cubicBezTo>
                      <a:pt x="172266" y="140313"/>
                      <a:pt x="119920" y="110802"/>
                      <a:pt x="66622" y="79387"/>
                    </a:cubicBezTo>
                    <a:cubicBezTo>
                      <a:pt x="55201" y="73675"/>
                      <a:pt x="44732" y="65107"/>
                      <a:pt x="31407" y="79387"/>
                    </a:cubicBezTo>
                    <a:close/>
                  </a:path>
                </a:pathLst>
              </a:custGeom>
              <a:grpFill/>
              <a:ln w="9514"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B4584167-0D98-4CC6-B4E4-A8ADCBD46838}"/>
                  </a:ext>
                </a:extLst>
              </p:cNvPr>
              <p:cNvSpPr/>
              <p:nvPr/>
            </p:nvSpPr>
            <p:spPr>
              <a:xfrm>
                <a:off x="6574728" y="5478583"/>
                <a:ext cx="60911" cy="59022"/>
              </a:xfrm>
              <a:custGeom>
                <a:avLst/>
                <a:gdLst>
                  <a:gd name="connsiteX0" fmla="*/ 60912 w 60911"/>
                  <a:gd name="connsiteY0" fmla="*/ 59022 h 59022"/>
                  <a:gd name="connsiteX1" fmla="*/ 0 w 60911"/>
                  <a:gd name="connsiteY1" fmla="*/ 59022 h 59022"/>
                  <a:gd name="connsiteX2" fmla="*/ 0 w 60911"/>
                  <a:gd name="connsiteY2" fmla="*/ 0 h 59022"/>
                  <a:gd name="connsiteX3" fmla="*/ 60912 w 60911"/>
                  <a:gd name="connsiteY3" fmla="*/ 0 h 59022"/>
                  <a:gd name="connsiteX4" fmla="*/ 60912 w 60911"/>
                  <a:gd name="connsiteY4" fmla="*/ 59022 h 59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11" h="59022">
                    <a:moveTo>
                      <a:pt x="60912" y="59022"/>
                    </a:moveTo>
                    <a:cubicBezTo>
                      <a:pt x="40925" y="59022"/>
                      <a:pt x="20939" y="59022"/>
                      <a:pt x="0" y="59022"/>
                    </a:cubicBezTo>
                    <a:cubicBezTo>
                      <a:pt x="0" y="39983"/>
                      <a:pt x="0" y="20943"/>
                      <a:pt x="0" y="0"/>
                    </a:cubicBezTo>
                    <a:cubicBezTo>
                      <a:pt x="19987" y="0"/>
                      <a:pt x="39973" y="0"/>
                      <a:pt x="60912" y="0"/>
                    </a:cubicBezTo>
                    <a:cubicBezTo>
                      <a:pt x="60912" y="19992"/>
                      <a:pt x="60912" y="39031"/>
                      <a:pt x="60912" y="59022"/>
                    </a:cubicBezTo>
                    <a:close/>
                  </a:path>
                </a:pathLst>
              </a:custGeom>
              <a:grpFill/>
              <a:ln w="9514"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80E9306-D284-65B4-5B00-81AE396F5E73}"/>
                  </a:ext>
                </a:extLst>
              </p:cNvPr>
              <p:cNvSpPr/>
              <p:nvPr/>
            </p:nvSpPr>
            <p:spPr>
              <a:xfrm>
                <a:off x="5421212" y="4148686"/>
                <a:ext cx="84705" cy="82058"/>
              </a:xfrm>
              <a:custGeom>
                <a:avLst/>
                <a:gdLst>
                  <a:gd name="connsiteX0" fmla="*/ 0 w 84705"/>
                  <a:gd name="connsiteY0" fmla="*/ 30463 h 82058"/>
                  <a:gd name="connsiteX1" fmla="*/ 53298 w 84705"/>
                  <a:gd name="connsiteY1" fmla="*/ 0 h 82058"/>
                  <a:gd name="connsiteX2" fmla="*/ 84705 w 84705"/>
                  <a:gd name="connsiteY2" fmla="*/ 53310 h 82058"/>
                  <a:gd name="connsiteX3" fmla="*/ 35214 w 84705"/>
                  <a:gd name="connsiteY3" fmla="*/ 81869 h 82058"/>
                  <a:gd name="connsiteX4" fmla="*/ 27601 w 84705"/>
                  <a:gd name="connsiteY4" fmla="*/ 78061 h 82058"/>
                  <a:gd name="connsiteX5" fmla="*/ 0 w 84705"/>
                  <a:gd name="connsiteY5" fmla="*/ 30463 h 8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705" h="82058">
                    <a:moveTo>
                      <a:pt x="0" y="30463"/>
                    </a:moveTo>
                    <a:cubicBezTo>
                      <a:pt x="17131" y="19991"/>
                      <a:pt x="34263" y="10472"/>
                      <a:pt x="53298" y="0"/>
                    </a:cubicBezTo>
                    <a:cubicBezTo>
                      <a:pt x="63767" y="17135"/>
                      <a:pt x="73284" y="34271"/>
                      <a:pt x="84705" y="53310"/>
                    </a:cubicBezTo>
                    <a:cubicBezTo>
                      <a:pt x="67574" y="62830"/>
                      <a:pt x="51394" y="72350"/>
                      <a:pt x="35214" y="81869"/>
                    </a:cubicBezTo>
                    <a:cubicBezTo>
                      <a:pt x="33311" y="82821"/>
                      <a:pt x="28552" y="79965"/>
                      <a:pt x="27601" y="78061"/>
                    </a:cubicBezTo>
                    <a:cubicBezTo>
                      <a:pt x="18083" y="61878"/>
                      <a:pt x="9517" y="46646"/>
                      <a:pt x="0" y="30463"/>
                    </a:cubicBezTo>
                    <a:close/>
                  </a:path>
                </a:pathLst>
              </a:custGeom>
              <a:grpFill/>
              <a:ln w="9514"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D35BD344-9C22-8B18-82F7-EF5367D00814}"/>
                  </a:ext>
                </a:extLst>
              </p:cNvPr>
              <p:cNvSpPr/>
              <p:nvPr/>
            </p:nvSpPr>
            <p:spPr>
              <a:xfrm>
                <a:off x="5514695" y="4094424"/>
                <a:ext cx="82590" cy="80212"/>
              </a:xfrm>
              <a:custGeom>
                <a:avLst/>
                <a:gdLst>
                  <a:gd name="connsiteX0" fmla="*/ 52134 w 82590"/>
                  <a:gd name="connsiteY0" fmla="*/ 0 h 80212"/>
                  <a:gd name="connsiteX1" fmla="*/ 82590 w 82590"/>
                  <a:gd name="connsiteY1" fmla="*/ 53310 h 80212"/>
                  <a:gd name="connsiteX2" fmla="*/ 35955 w 82590"/>
                  <a:gd name="connsiteY2" fmla="*/ 79965 h 80212"/>
                  <a:gd name="connsiteX3" fmla="*/ 24534 w 82590"/>
                  <a:gd name="connsiteY3" fmla="*/ 76157 h 80212"/>
                  <a:gd name="connsiteX4" fmla="*/ 2643 w 82590"/>
                  <a:gd name="connsiteY4" fmla="*/ 39031 h 80212"/>
                  <a:gd name="connsiteX5" fmla="*/ 6450 w 82590"/>
                  <a:gd name="connsiteY5" fmla="*/ 25703 h 80212"/>
                  <a:gd name="connsiteX6" fmla="*/ 52134 w 82590"/>
                  <a:gd name="connsiteY6" fmla="*/ 0 h 80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590" h="80212">
                    <a:moveTo>
                      <a:pt x="52134" y="0"/>
                    </a:moveTo>
                    <a:cubicBezTo>
                      <a:pt x="62603" y="18087"/>
                      <a:pt x="72121" y="35223"/>
                      <a:pt x="82590" y="53310"/>
                    </a:cubicBezTo>
                    <a:cubicBezTo>
                      <a:pt x="66410" y="62830"/>
                      <a:pt x="52134" y="72350"/>
                      <a:pt x="35955" y="79965"/>
                    </a:cubicBezTo>
                    <a:cubicBezTo>
                      <a:pt x="33099" y="80917"/>
                      <a:pt x="26437" y="79013"/>
                      <a:pt x="24534" y="76157"/>
                    </a:cubicBezTo>
                    <a:cubicBezTo>
                      <a:pt x="16920" y="64734"/>
                      <a:pt x="10257" y="51406"/>
                      <a:pt x="2643" y="39031"/>
                    </a:cubicBezTo>
                    <a:cubicBezTo>
                      <a:pt x="-2115" y="32367"/>
                      <a:pt x="-212" y="28559"/>
                      <a:pt x="6450" y="25703"/>
                    </a:cubicBezTo>
                    <a:cubicBezTo>
                      <a:pt x="21678" y="18087"/>
                      <a:pt x="35955" y="9520"/>
                      <a:pt x="52134" y="0"/>
                    </a:cubicBezTo>
                    <a:close/>
                  </a:path>
                </a:pathLst>
              </a:custGeom>
              <a:grpFill/>
              <a:ln w="9514"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A018B2DE-47C0-0711-BF3C-285D52EB3B5A}"/>
                  </a:ext>
                </a:extLst>
              </p:cNvPr>
              <p:cNvSpPr/>
              <p:nvPr/>
            </p:nvSpPr>
            <p:spPr>
              <a:xfrm>
                <a:off x="6573776" y="5585203"/>
                <a:ext cx="62814" cy="59735"/>
              </a:xfrm>
              <a:custGeom>
                <a:avLst/>
                <a:gdLst>
                  <a:gd name="connsiteX0" fmla="*/ 0 w 62814"/>
                  <a:gd name="connsiteY0" fmla="*/ 0 h 59735"/>
                  <a:gd name="connsiteX1" fmla="*/ 62815 w 62814"/>
                  <a:gd name="connsiteY1" fmla="*/ 0 h 59735"/>
                  <a:gd name="connsiteX2" fmla="*/ 62815 w 62814"/>
                  <a:gd name="connsiteY2" fmla="*/ 51406 h 59735"/>
                  <a:gd name="connsiteX3" fmla="*/ 54249 w 62814"/>
                  <a:gd name="connsiteY3" fmla="*/ 59022 h 59735"/>
                  <a:gd name="connsiteX4" fmla="*/ 10469 w 62814"/>
                  <a:gd name="connsiteY4" fmla="*/ 59022 h 59735"/>
                  <a:gd name="connsiteX5" fmla="*/ 952 w 62814"/>
                  <a:gd name="connsiteY5" fmla="*/ 50454 h 59735"/>
                  <a:gd name="connsiteX6" fmla="*/ 0 w 62814"/>
                  <a:gd name="connsiteY6" fmla="*/ 0 h 5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14" h="59735">
                    <a:moveTo>
                      <a:pt x="0" y="0"/>
                    </a:moveTo>
                    <a:cubicBezTo>
                      <a:pt x="21890" y="0"/>
                      <a:pt x="40925" y="0"/>
                      <a:pt x="62815" y="0"/>
                    </a:cubicBezTo>
                    <a:cubicBezTo>
                      <a:pt x="62815" y="18088"/>
                      <a:pt x="62815" y="35223"/>
                      <a:pt x="62815" y="51406"/>
                    </a:cubicBezTo>
                    <a:cubicBezTo>
                      <a:pt x="62815" y="54262"/>
                      <a:pt x="57105" y="59022"/>
                      <a:pt x="54249" y="59022"/>
                    </a:cubicBezTo>
                    <a:cubicBezTo>
                      <a:pt x="39973" y="59974"/>
                      <a:pt x="24745" y="59974"/>
                      <a:pt x="10469" y="59022"/>
                    </a:cubicBezTo>
                    <a:cubicBezTo>
                      <a:pt x="7614" y="59022"/>
                      <a:pt x="1903" y="53310"/>
                      <a:pt x="952" y="50454"/>
                    </a:cubicBezTo>
                    <a:cubicBezTo>
                      <a:pt x="0" y="35223"/>
                      <a:pt x="0" y="18088"/>
                      <a:pt x="0" y="0"/>
                    </a:cubicBezTo>
                    <a:close/>
                  </a:path>
                </a:pathLst>
              </a:custGeom>
              <a:grpFill/>
              <a:ln w="9514"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10689CBC-9B24-5469-BB65-54377D40F0B5}"/>
                  </a:ext>
                </a:extLst>
              </p:cNvPr>
              <p:cNvSpPr/>
              <p:nvPr/>
            </p:nvSpPr>
            <p:spPr>
              <a:xfrm>
                <a:off x="4667006" y="5465256"/>
                <a:ext cx="61334" cy="59974"/>
              </a:xfrm>
              <a:custGeom>
                <a:avLst/>
                <a:gdLst>
                  <a:gd name="connsiteX0" fmla="*/ 423 w 61334"/>
                  <a:gd name="connsiteY0" fmla="*/ 0 h 59974"/>
                  <a:gd name="connsiteX1" fmla="*/ 61335 w 61334"/>
                  <a:gd name="connsiteY1" fmla="*/ 0 h 59974"/>
                  <a:gd name="connsiteX2" fmla="*/ 61335 w 61334"/>
                  <a:gd name="connsiteY2" fmla="*/ 59974 h 59974"/>
                  <a:gd name="connsiteX3" fmla="*/ 7085 w 61334"/>
                  <a:gd name="connsiteY3" fmla="*/ 59974 h 59974"/>
                  <a:gd name="connsiteX4" fmla="*/ 423 w 61334"/>
                  <a:gd name="connsiteY4" fmla="*/ 53310 h 59974"/>
                  <a:gd name="connsiteX5" fmla="*/ 423 w 61334"/>
                  <a:gd name="connsiteY5" fmla="*/ 0 h 59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34" h="59974">
                    <a:moveTo>
                      <a:pt x="423" y="0"/>
                    </a:moveTo>
                    <a:cubicBezTo>
                      <a:pt x="21362" y="0"/>
                      <a:pt x="41348" y="0"/>
                      <a:pt x="61335" y="0"/>
                    </a:cubicBezTo>
                    <a:cubicBezTo>
                      <a:pt x="61335" y="19040"/>
                      <a:pt x="61335" y="39031"/>
                      <a:pt x="61335" y="59974"/>
                    </a:cubicBezTo>
                    <a:cubicBezTo>
                      <a:pt x="43252" y="59974"/>
                      <a:pt x="25168" y="59974"/>
                      <a:pt x="7085" y="59974"/>
                    </a:cubicBezTo>
                    <a:cubicBezTo>
                      <a:pt x="4230" y="59974"/>
                      <a:pt x="423" y="56166"/>
                      <a:pt x="423" y="53310"/>
                    </a:cubicBezTo>
                    <a:cubicBezTo>
                      <a:pt x="-529" y="35223"/>
                      <a:pt x="423" y="18087"/>
                      <a:pt x="423" y="0"/>
                    </a:cubicBezTo>
                    <a:close/>
                  </a:path>
                </a:pathLst>
              </a:custGeom>
              <a:grpFill/>
              <a:ln w="9514"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72E0BEB1-11E7-BA99-E675-61AE416597E7}"/>
                  </a:ext>
                </a:extLst>
              </p:cNvPr>
              <p:cNvSpPr/>
              <p:nvPr/>
            </p:nvSpPr>
            <p:spPr>
              <a:xfrm>
                <a:off x="4666715" y="5571453"/>
                <a:ext cx="61625" cy="60820"/>
              </a:xfrm>
              <a:custGeom>
                <a:avLst/>
                <a:gdLst>
                  <a:gd name="connsiteX0" fmla="*/ 61626 w 61625"/>
                  <a:gd name="connsiteY0" fmla="*/ 60397 h 60820"/>
                  <a:gd name="connsiteX1" fmla="*/ 9280 w 61625"/>
                  <a:gd name="connsiteY1" fmla="*/ 60397 h 60820"/>
                  <a:gd name="connsiteX2" fmla="*/ 714 w 61625"/>
                  <a:gd name="connsiteY2" fmla="*/ 51829 h 60820"/>
                  <a:gd name="connsiteX3" fmla="*/ 714 w 61625"/>
                  <a:gd name="connsiteY3" fmla="*/ 8991 h 60820"/>
                  <a:gd name="connsiteX4" fmla="*/ 7376 w 61625"/>
                  <a:gd name="connsiteY4" fmla="*/ 423 h 60820"/>
                  <a:gd name="connsiteX5" fmla="*/ 61626 w 61625"/>
                  <a:gd name="connsiteY5" fmla="*/ 423 h 60820"/>
                  <a:gd name="connsiteX6" fmla="*/ 61626 w 61625"/>
                  <a:gd name="connsiteY6" fmla="*/ 60397 h 60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625" h="60820">
                    <a:moveTo>
                      <a:pt x="61626" y="60397"/>
                    </a:moveTo>
                    <a:cubicBezTo>
                      <a:pt x="43542" y="60397"/>
                      <a:pt x="26411" y="61349"/>
                      <a:pt x="9280" y="60397"/>
                    </a:cubicBezTo>
                    <a:cubicBezTo>
                      <a:pt x="6424" y="60397"/>
                      <a:pt x="714" y="54685"/>
                      <a:pt x="714" y="51829"/>
                    </a:cubicBezTo>
                    <a:cubicBezTo>
                      <a:pt x="-238" y="37550"/>
                      <a:pt x="-238" y="23270"/>
                      <a:pt x="714" y="8991"/>
                    </a:cubicBezTo>
                    <a:cubicBezTo>
                      <a:pt x="714" y="6135"/>
                      <a:pt x="5473" y="1375"/>
                      <a:pt x="7376" y="423"/>
                    </a:cubicBezTo>
                    <a:cubicBezTo>
                      <a:pt x="25459" y="-529"/>
                      <a:pt x="43542" y="423"/>
                      <a:pt x="61626" y="423"/>
                    </a:cubicBezTo>
                    <a:cubicBezTo>
                      <a:pt x="61626" y="20415"/>
                      <a:pt x="61626" y="39454"/>
                      <a:pt x="61626" y="60397"/>
                    </a:cubicBezTo>
                    <a:close/>
                  </a:path>
                </a:pathLst>
              </a:custGeom>
              <a:grpFill/>
              <a:ln w="9514" cap="flat">
                <a:noFill/>
                <a:prstDash val="solid"/>
                <a:miter/>
              </a:ln>
            </p:spPr>
            <p:txBody>
              <a:bodyPr rtlCol="0" anchor="ctr"/>
              <a:lstStyle/>
              <a:p>
                <a:endParaRPr lang="en-US"/>
              </a:p>
            </p:txBody>
          </p:sp>
        </p:grpSp>
      </p:grpSp>
      <p:grpSp>
        <p:nvGrpSpPr>
          <p:cNvPr id="57" name="Group 56">
            <a:extLst>
              <a:ext uri="{FF2B5EF4-FFF2-40B4-BE49-F238E27FC236}">
                <a16:creationId xmlns:a16="http://schemas.microsoft.com/office/drawing/2014/main" id="{E4BC877C-BD7E-6AB7-7E00-83C758743AA1}"/>
              </a:ext>
            </a:extLst>
          </p:cNvPr>
          <p:cNvGrpSpPr/>
          <p:nvPr/>
        </p:nvGrpSpPr>
        <p:grpSpPr>
          <a:xfrm rot="10800000">
            <a:off x="948775" y="3747414"/>
            <a:ext cx="1073645" cy="867598"/>
            <a:chOff x="2183461" y="3309567"/>
            <a:chExt cx="1315031" cy="1062659"/>
          </a:xfrm>
          <a:solidFill>
            <a:srgbClr val="F79037"/>
          </a:solidFill>
        </p:grpSpPr>
        <p:sp>
          <p:nvSpPr>
            <p:cNvPr id="58" name="Freeform 57">
              <a:extLst>
                <a:ext uri="{FF2B5EF4-FFF2-40B4-BE49-F238E27FC236}">
                  <a16:creationId xmlns:a16="http://schemas.microsoft.com/office/drawing/2014/main" id="{6540CF8E-4530-5E5D-19EF-391314BA701E}"/>
                </a:ext>
              </a:extLst>
            </p:cNvPr>
            <p:cNvSpPr/>
            <p:nvPr/>
          </p:nvSpPr>
          <p:spPr>
            <a:xfrm>
              <a:off x="2611644" y="3377920"/>
              <a:ext cx="603886" cy="896703"/>
            </a:xfrm>
            <a:custGeom>
              <a:avLst/>
              <a:gdLst>
                <a:gd name="connsiteX0" fmla="*/ 377263 w 758141"/>
                <a:gd name="connsiteY0" fmla="*/ 1125755 h 1125755"/>
                <a:gd name="connsiteX1" fmla="*/ 366538 w 758141"/>
                <a:gd name="connsiteY1" fmla="*/ 1120394 h 1125755"/>
                <a:gd name="connsiteX2" fmla="*/ 3210 w 758141"/>
                <a:gd name="connsiteY2" fmla="*/ 678133 h 1125755"/>
                <a:gd name="connsiteX3" fmla="*/ 1868 w 758141"/>
                <a:gd name="connsiteY3" fmla="*/ 663391 h 1125755"/>
                <a:gd name="connsiteX4" fmla="*/ 15275 w 758141"/>
                <a:gd name="connsiteY4" fmla="*/ 655350 h 1125755"/>
                <a:gd name="connsiteX5" fmla="*/ 145324 w 758141"/>
                <a:gd name="connsiteY5" fmla="*/ 655350 h 1125755"/>
                <a:gd name="connsiteX6" fmla="*/ 145324 w 758141"/>
                <a:gd name="connsiteY6" fmla="*/ 14742 h 1125755"/>
                <a:gd name="connsiteX7" fmla="*/ 160071 w 758141"/>
                <a:gd name="connsiteY7" fmla="*/ 0 h 1125755"/>
                <a:gd name="connsiteX8" fmla="*/ 598478 w 758141"/>
                <a:gd name="connsiteY8" fmla="*/ 0 h 1125755"/>
                <a:gd name="connsiteX9" fmla="*/ 613227 w 758141"/>
                <a:gd name="connsiteY9" fmla="*/ 14742 h 1125755"/>
                <a:gd name="connsiteX10" fmla="*/ 613227 w 758141"/>
                <a:gd name="connsiteY10" fmla="*/ 655350 h 1125755"/>
                <a:gd name="connsiteX11" fmla="*/ 743273 w 758141"/>
                <a:gd name="connsiteY11" fmla="*/ 655350 h 1125755"/>
                <a:gd name="connsiteX12" fmla="*/ 756680 w 758141"/>
                <a:gd name="connsiteY12" fmla="*/ 663391 h 1125755"/>
                <a:gd name="connsiteX13" fmla="*/ 755340 w 758141"/>
                <a:gd name="connsiteY13" fmla="*/ 678133 h 1125755"/>
                <a:gd name="connsiteX14" fmla="*/ 392012 w 758141"/>
                <a:gd name="connsiteY14" fmla="*/ 1120394 h 1125755"/>
                <a:gd name="connsiteX15" fmla="*/ 377263 w 758141"/>
                <a:gd name="connsiteY15" fmla="*/ 1125755 h 112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58141" h="1125755">
                  <a:moveTo>
                    <a:pt x="377263" y="1125755"/>
                  </a:moveTo>
                  <a:cubicBezTo>
                    <a:pt x="373242" y="1125755"/>
                    <a:pt x="369219" y="1124414"/>
                    <a:pt x="366538" y="1120394"/>
                  </a:cubicBezTo>
                  <a:lnTo>
                    <a:pt x="3210" y="678133"/>
                  </a:lnTo>
                  <a:cubicBezTo>
                    <a:pt x="-813" y="674113"/>
                    <a:pt x="-813" y="667412"/>
                    <a:pt x="1868" y="663391"/>
                  </a:cubicBezTo>
                  <a:cubicBezTo>
                    <a:pt x="4551" y="658030"/>
                    <a:pt x="9914" y="655350"/>
                    <a:pt x="15275" y="655350"/>
                  </a:cubicBezTo>
                  <a:lnTo>
                    <a:pt x="145324" y="655350"/>
                  </a:lnTo>
                  <a:lnTo>
                    <a:pt x="145324" y="14742"/>
                  </a:lnTo>
                  <a:cubicBezTo>
                    <a:pt x="145324" y="6701"/>
                    <a:pt x="152027" y="0"/>
                    <a:pt x="160071" y="0"/>
                  </a:cubicBezTo>
                  <a:lnTo>
                    <a:pt x="598478" y="0"/>
                  </a:lnTo>
                  <a:cubicBezTo>
                    <a:pt x="606523" y="0"/>
                    <a:pt x="613227" y="6701"/>
                    <a:pt x="613227" y="14742"/>
                  </a:cubicBezTo>
                  <a:lnTo>
                    <a:pt x="613227" y="655350"/>
                  </a:lnTo>
                  <a:lnTo>
                    <a:pt x="743273" y="655350"/>
                  </a:lnTo>
                  <a:cubicBezTo>
                    <a:pt x="748637" y="655350"/>
                    <a:pt x="754000" y="659371"/>
                    <a:pt x="756680" y="663391"/>
                  </a:cubicBezTo>
                  <a:cubicBezTo>
                    <a:pt x="759361" y="667412"/>
                    <a:pt x="758021" y="674113"/>
                    <a:pt x="755340" y="678133"/>
                  </a:cubicBezTo>
                  <a:lnTo>
                    <a:pt x="392012" y="1120394"/>
                  </a:lnTo>
                  <a:cubicBezTo>
                    <a:pt x="385308" y="1123075"/>
                    <a:pt x="381286" y="1125755"/>
                    <a:pt x="377263" y="1125755"/>
                  </a:cubicBezTo>
                  <a:close/>
                </a:path>
              </a:pathLst>
            </a:custGeom>
            <a:solidFill>
              <a:srgbClr val="DD1470"/>
            </a:solidFill>
            <a:ln w="13404" cap="flat">
              <a:noFill/>
              <a:prstDash val="solid"/>
              <a:miter/>
            </a:ln>
          </p:spPr>
          <p:txBody>
            <a:bodyPr rtlCol="0" anchor="ctr"/>
            <a:lstStyle/>
            <a:p>
              <a:endParaRPr lang="en-US"/>
            </a:p>
          </p:txBody>
        </p:sp>
        <p:grpSp>
          <p:nvGrpSpPr>
            <p:cNvPr id="59" name="Graphic 8">
              <a:extLst>
                <a:ext uri="{FF2B5EF4-FFF2-40B4-BE49-F238E27FC236}">
                  <a16:creationId xmlns:a16="http://schemas.microsoft.com/office/drawing/2014/main" id="{D428B59D-0065-46CB-4A9B-316B58777DE4}"/>
                </a:ext>
              </a:extLst>
            </p:cNvPr>
            <p:cNvGrpSpPr/>
            <p:nvPr/>
          </p:nvGrpSpPr>
          <p:grpSpPr>
            <a:xfrm>
              <a:off x="2183461" y="3309567"/>
              <a:ext cx="1315031" cy="1062659"/>
              <a:chOff x="6363120" y="2593423"/>
              <a:chExt cx="700697" cy="566224"/>
            </a:xfrm>
            <a:grpFill/>
          </p:grpSpPr>
          <p:grpSp>
            <p:nvGrpSpPr>
              <p:cNvPr id="60" name="Graphic 8">
                <a:extLst>
                  <a:ext uri="{FF2B5EF4-FFF2-40B4-BE49-F238E27FC236}">
                    <a16:creationId xmlns:a16="http://schemas.microsoft.com/office/drawing/2014/main" id="{E48E5791-2977-07B6-DF92-18E224402848}"/>
                  </a:ext>
                </a:extLst>
              </p:cNvPr>
              <p:cNvGrpSpPr/>
              <p:nvPr/>
            </p:nvGrpSpPr>
            <p:grpSpPr>
              <a:xfrm>
                <a:off x="6520715" y="2593423"/>
                <a:ext cx="379810" cy="566224"/>
                <a:chOff x="6520715" y="2593423"/>
                <a:chExt cx="379810" cy="566224"/>
              </a:xfrm>
              <a:grpFill/>
            </p:grpSpPr>
            <p:sp>
              <p:nvSpPr>
                <p:cNvPr id="67" name="Freeform 66">
                  <a:extLst>
                    <a:ext uri="{FF2B5EF4-FFF2-40B4-BE49-F238E27FC236}">
                      <a16:creationId xmlns:a16="http://schemas.microsoft.com/office/drawing/2014/main" id="{FD4E920A-60DB-5E37-78E2-B12B4BA35836}"/>
                    </a:ext>
                  </a:extLst>
                </p:cNvPr>
                <p:cNvSpPr/>
                <p:nvPr/>
              </p:nvSpPr>
              <p:spPr>
                <a:xfrm>
                  <a:off x="6520715" y="2593423"/>
                  <a:ext cx="379810" cy="566224"/>
                </a:xfrm>
                <a:custGeom>
                  <a:avLst/>
                  <a:gdLst>
                    <a:gd name="connsiteX0" fmla="*/ 189270 w 379810"/>
                    <a:gd name="connsiteY0" fmla="*/ 566224 h 566224"/>
                    <a:gd name="connsiteX1" fmla="*/ 183762 w 379810"/>
                    <a:gd name="connsiteY1" fmla="*/ 563683 h 566224"/>
                    <a:gd name="connsiteX2" fmla="*/ 1586 w 379810"/>
                    <a:gd name="connsiteY2" fmla="*/ 341344 h 566224"/>
                    <a:gd name="connsiteX3" fmla="*/ 739 w 379810"/>
                    <a:gd name="connsiteY3" fmla="*/ 333721 h 566224"/>
                    <a:gd name="connsiteX4" fmla="*/ 7517 w 379810"/>
                    <a:gd name="connsiteY4" fmla="*/ 329486 h 566224"/>
                    <a:gd name="connsiteX5" fmla="*/ 72762 w 379810"/>
                    <a:gd name="connsiteY5" fmla="*/ 329486 h 566224"/>
                    <a:gd name="connsiteX6" fmla="*/ 72762 w 379810"/>
                    <a:gd name="connsiteY6" fmla="*/ 7200 h 566224"/>
                    <a:gd name="connsiteX7" fmla="*/ 79964 w 379810"/>
                    <a:gd name="connsiteY7" fmla="*/ 0 h 566224"/>
                    <a:gd name="connsiteX8" fmla="*/ 299846 w 379810"/>
                    <a:gd name="connsiteY8" fmla="*/ 0 h 566224"/>
                    <a:gd name="connsiteX9" fmla="*/ 307049 w 379810"/>
                    <a:gd name="connsiteY9" fmla="*/ 7200 h 566224"/>
                    <a:gd name="connsiteX10" fmla="*/ 307049 w 379810"/>
                    <a:gd name="connsiteY10" fmla="*/ 329486 h 566224"/>
                    <a:gd name="connsiteX11" fmla="*/ 372293 w 379810"/>
                    <a:gd name="connsiteY11" fmla="*/ 329486 h 566224"/>
                    <a:gd name="connsiteX12" fmla="*/ 379072 w 379810"/>
                    <a:gd name="connsiteY12" fmla="*/ 333721 h 566224"/>
                    <a:gd name="connsiteX13" fmla="*/ 378224 w 379810"/>
                    <a:gd name="connsiteY13" fmla="*/ 341344 h 566224"/>
                    <a:gd name="connsiteX14" fmla="*/ 196048 w 379810"/>
                    <a:gd name="connsiteY14" fmla="*/ 563683 h 566224"/>
                    <a:gd name="connsiteX15" fmla="*/ 189270 w 379810"/>
                    <a:gd name="connsiteY15" fmla="*/ 566224 h 566224"/>
                    <a:gd name="connsiteX16" fmla="*/ 22346 w 379810"/>
                    <a:gd name="connsiteY16" fmla="*/ 343885 h 566224"/>
                    <a:gd name="connsiteX17" fmla="*/ 189270 w 379810"/>
                    <a:gd name="connsiteY17" fmla="*/ 547167 h 566224"/>
                    <a:gd name="connsiteX18" fmla="*/ 356194 w 379810"/>
                    <a:gd name="connsiteY18" fmla="*/ 343885 h 566224"/>
                    <a:gd name="connsiteX19" fmla="*/ 299423 w 379810"/>
                    <a:gd name="connsiteY19" fmla="*/ 343885 h 566224"/>
                    <a:gd name="connsiteX20" fmla="*/ 292221 w 379810"/>
                    <a:gd name="connsiteY20" fmla="*/ 336685 h 566224"/>
                    <a:gd name="connsiteX21" fmla="*/ 292221 w 379810"/>
                    <a:gd name="connsiteY21" fmla="*/ 14399 h 566224"/>
                    <a:gd name="connsiteX22" fmla="*/ 87167 w 379810"/>
                    <a:gd name="connsiteY22" fmla="*/ 14399 h 566224"/>
                    <a:gd name="connsiteX23" fmla="*/ 87167 w 379810"/>
                    <a:gd name="connsiteY23" fmla="*/ 336685 h 566224"/>
                    <a:gd name="connsiteX24" fmla="*/ 79964 w 379810"/>
                    <a:gd name="connsiteY24" fmla="*/ 343885 h 566224"/>
                    <a:gd name="connsiteX25" fmla="*/ 22346 w 379810"/>
                    <a:gd name="connsiteY25" fmla="*/ 343885 h 56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79810" h="566224">
                      <a:moveTo>
                        <a:pt x="189270" y="566224"/>
                      </a:moveTo>
                      <a:cubicBezTo>
                        <a:pt x="187151" y="566224"/>
                        <a:pt x="185033" y="565377"/>
                        <a:pt x="183762" y="563683"/>
                      </a:cubicBezTo>
                      <a:lnTo>
                        <a:pt x="1586" y="341344"/>
                      </a:lnTo>
                      <a:cubicBezTo>
                        <a:pt x="-108" y="339226"/>
                        <a:pt x="-532" y="336262"/>
                        <a:pt x="739" y="333721"/>
                      </a:cubicBezTo>
                      <a:cubicBezTo>
                        <a:pt x="2010" y="331180"/>
                        <a:pt x="4552" y="329486"/>
                        <a:pt x="7517" y="329486"/>
                      </a:cubicBezTo>
                      <a:lnTo>
                        <a:pt x="72762" y="329486"/>
                      </a:lnTo>
                      <a:lnTo>
                        <a:pt x="72762" y="7200"/>
                      </a:lnTo>
                      <a:cubicBezTo>
                        <a:pt x="72762" y="2965"/>
                        <a:pt x="76151" y="0"/>
                        <a:pt x="79964" y="0"/>
                      </a:cubicBezTo>
                      <a:lnTo>
                        <a:pt x="299846" y="0"/>
                      </a:lnTo>
                      <a:cubicBezTo>
                        <a:pt x="304083" y="0"/>
                        <a:pt x="307049" y="3388"/>
                        <a:pt x="307049" y="7200"/>
                      </a:cubicBezTo>
                      <a:lnTo>
                        <a:pt x="307049" y="329486"/>
                      </a:lnTo>
                      <a:lnTo>
                        <a:pt x="372293" y="329486"/>
                      </a:lnTo>
                      <a:cubicBezTo>
                        <a:pt x="375259" y="329486"/>
                        <a:pt x="377801" y="331180"/>
                        <a:pt x="379072" y="333721"/>
                      </a:cubicBezTo>
                      <a:cubicBezTo>
                        <a:pt x="380343" y="336262"/>
                        <a:pt x="379919" y="339226"/>
                        <a:pt x="378224" y="341344"/>
                      </a:cubicBezTo>
                      <a:lnTo>
                        <a:pt x="196048" y="563683"/>
                      </a:lnTo>
                      <a:cubicBezTo>
                        <a:pt x="193506" y="564954"/>
                        <a:pt x="191388" y="566224"/>
                        <a:pt x="189270" y="566224"/>
                      </a:cubicBezTo>
                      <a:close/>
                      <a:moveTo>
                        <a:pt x="22346" y="343885"/>
                      </a:moveTo>
                      <a:lnTo>
                        <a:pt x="189270" y="547167"/>
                      </a:lnTo>
                      <a:lnTo>
                        <a:pt x="356194" y="343885"/>
                      </a:lnTo>
                      <a:lnTo>
                        <a:pt x="299423" y="343885"/>
                      </a:lnTo>
                      <a:cubicBezTo>
                        <a:pt x="295610" y="343885"/>
                        <a:pt x="292221" y="340497"/>
                        <a:pt x="292221" y="336685"/>
                      </a:cubicBezTo>
                      <a:lnTo>
                        <a:pt x="292221" y="14399"/>
                      </a:lnTo>
                      <a:lnTo>
                        <a:pt x="87167" y="14399"/>
                      </a:lnTo>
                      <a:lnTo>
                        <a:pt x="87167" y="336685"/>
                      </a:lnTo>
                      <a:cubicBezTo>
                        <a:pt x="87167" y="340920"/>
                        <a:pt x="83777" y="343885"/>
                        <a:pt x="79964" y="343885"/>
                      </a:cubicBezTo>
                      <a:lnTo>
                        <a:pt x="22346" y="343885"/>
                      </a:lnTo>
                      <a:close/>
                    </a:path>
                  </a:pathLst>
                </a:custGeom>
                <a:grpFill/>
                <a:ln w="4233"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070A21B2-41E9-85BC-787C-9B34D207CFFE}"/>
                    </a:ext>
                  </a:extLst>
                </p:cNvPr>
                <p:cNvSpPr/>
                <p:nvPr/>
              </p:nvSpPr>
              <p:spPr>
                <a:xfrm>
                  <a:off x="6597399" y="2629844"/>
                  <a:ext cx="225596" cy="472206"/>
                </a:xfrm>
                <a:custGeom>
                  <a:avLst/>
                  <a:gdLst>
                    <a:gd name="connsiteX0" fmla="*/ 112586 w 225596"/>
                    <a:gd name="connsiteY0" fmla="*/ 472207 h 472206"/>
                    <a:gd name="connsiteX1" fmla="*/ 107079 w 225596"/>
                    <a:gd name="connsiteY1" fmla="*/ 469666 h 472206"/>
                    <a:gd name="connsiteX2" fmla="*/ 90980 w 225596"/>
                    <a:gd name="connsiteY2" fmla="*/ 449761 h 472206"/>
                    <a:gd name="connsiteX3" fmla="*/ 91827 w 225596"/>
                    <a:gd name="connsiteY3" fmla="*/ 439597 h 472206"/>
                    <a:gd name="connsiteX4" fmla="*/ 102418 w 225596"/>
                    <a:gd name="connsiteY4" fmla="*/ 440867 h 472206"/>
                    <a:gd name="connsiteX5" fmla="*/ 113010 w 225596"/>
                    <a:gd name="connsiteY5" fmla="*/ 453573 h 472206"/>
                    <a:gd name="connsiteX6" fmla="*/ 123602 w 225596"/>
                    <a:gd name="connsiteY6" fmla="*/ 440444 h 472206"/>
                    <a:gd name="connsiteX7" fmla="*/ 133770 w 225596"/>
                    <a:gd name="connsiteY7" fmla="*/ 439597 h 472206"/>
                    <a:gd name="connsiteX8" fmla="*/ 134617 w 225596"/>
                    <a:gd name="connsiteY8" fmla="*/ 449761 h 472206"/>
                    <a:gd name="connsiteX9" fmla="*/ 118518 w 225596"/>
                    <a:gd name="connsiteY9" fmla="*/ 469666 h 472206"/>
                    <a:gd name="connsiteX10" fmla="*/ 117247 w 225596"/>
                    <a:gd name="connsiteY10" fmla="*/ 470936 h 472206"/>
                    <a:gd name="connsiteX11" fmla="*/ 112586 w 225596"/>
                    <a:gd name="connsiteY11" fmla="*/ 472207 h 472206"/>
                    <a:gd name="connsiteX12" fmla="*/ 80388 w 225596"/>
                    <a:gd name="connsiteY12" fmla="*/ 432821 h 472206"/>
                    <a:gd name="connsiteX13" fmla="*/ 74457 w 225596"/>
                    <a:gd name="connsiteY13" fmla="*/ 430280 h 472206"/>
                    <a:gd name="connsiteX14" fmla="*/ 58358 w 225596"/>
                    <a:gd name="connsiteY14" fmla="*/ 410375 h 472206"/>
                    <a:gd name="connsiteX15" fmla="*/ 59628 w 225596"/>
                    <a:gd name="connsiteY15" fmla="*/ 400211 h 472206"/>
                    <a:gd name="connsiteX16" fmla="*/ 69796 w 225596"/>
                    <a:gd name="connsiteY16" fmla="*/ 401058 h 472206"/>
                    <a:gd name="connsiteX17" fmla="*/ 85896 w 225596"/>
                    <a:gd name="connsiteY17" fmla="*/ 420963 h 472206"/>
                    <a:gd name="connsiteX18" fmla="*/ 85048 w 225596"/>
                    <a:gd name="connsiteY18" fmla="*/ 431127 h 472206"/>
                    <a:gd name="connsiteX19" fmla="*/ 80388 w 225596"/>
                    <a:gd name="connsiteY19" fmla="*/ 432821 h 472206"/>
                    <a:gd name="connsiteX20" fmla="*/ 145209 w 225596"/>
                    <a:gd name="connsiteY20" fmla="*/ 432397 h 472206"/>
                    <a:gd name="connsiteX21" fmla="*/ 140548 w 225596"/>
                    <a:gd name="connsiteY21" fmla="*/ 430703 h 472206"/>
                    <a:gd name="connsiteX22" fmla="*/ 139701 w 225596"/>
                    <a:gd name="connsiteY22" fmla="*/ 420539 h 472206"/>
                    <a:gd name="connsiteX23" fmla="*/ 155801 w 225596"/>
                    <a:gd name="connsiteY23" fmla="*/ 400635 h 472206"/>
                    <a:gd name="connsiteX24" fmla="*/ 165968 w 225596"/>
                    <a:gd name="connsiteY24" fmla="*/ 399788 h 472206"/>
                    <a:gd name="connsiteX25" fmla="*/ 167239 w 225596"/>
                    <a:gd name="connsiteY25" fmla="*/ 409952 h 472206"/>
                    <a:gd name="connsiteX26" fmla="*/ 151140 w 225596"/>
                    <a:gd name="connsiteY26" fmla="*/ 429856 h 472206"/>
                    <a:gd name="connsiteX27" fmla="*/ 145209 w 225596"/>
                    <a:gd name="connsiteY27" fmla="*/ 432397 h 472206"/>
                    <a:gd name="connsiteX28" fmla="*/ 47766 w 225596"/>
                    <a:gd name="connsiteY28" fmla="*/ 393011 h 472206"/>
                    <a:gd name="connsiteX29" fmla="*/ 42258 w 225596"/>
                    <a:gd name="connsiteY29" fmla="*/ 390470 h 472206"/>
                    <a:gd name="connsiteX30" fmla="*/ 26159 w 225596"/>
                    <a:gd name="connsiteY30" fmla="*/ 370566 h 472206"/>
                    <a:gd name="connsiteX31" fmla="*/ 27006 w 225596"/>
                    <a:gd name="connsiteY31" fmla="*/ 360402 h 472206"/>
                    <a:gd name="connsiteX32" fmla="*/ 37174 w 225596"/>
                    <a:gd name="connsiteY32" fmla="*/ 361249 h 472206"/>
                    <a:gd name="connsiteX33" fmla="*/ 53273 w 225596"/>
                    <a:gd name="connsiteY33" fmla="*/ 381153 h 472206"/>
                    <a:gd name="connsiteX34" fmla="*/ 52426 w 225596"/>
                    <a:gd name="connsiteY34" fmla="*/ 391317 h 472206"/>
                    <a:gd name="connsiteX35" fmla="*/ 47766 w 225596"/>
                    <a:gd name="connsiteY35" fmla="*/ 393011 h 472206"/>
                    <a:gd name="connsiteX36" fmla="*/ 177831 w 225596"/>
                    <a:gd name="connsiteY36" fmla="*/ 393011 h 472206"/>
                    <a:gd name="connsiteX37" fmla="*/ 173171 w 225596"/>
                    <a:gd name="connsiteY37" fmla="*/ 391317 h 472206"/>
                    <a:gd name="connsiteX38" fmla="*/ 172323 w 225596"/>
                    <a:gd name="connsiteY38" fmla="*/ 381153 h 472206"/>
                    <a:gd name="connsiteX39" fmla="*/ 188423 w 225596"/>
                    <a:gd name="connsiteY39" fmla="*/ 361249 h 472206"/>
                    <a:gd name="connsiteX40" fmla="*/ 198591 w 225596"/>
                    <a:gd name="connsiteY40" fmla="*/ 360402 h 472206"/>
                    <a:gd name="connsiteX41" fmla="*/ 199438 w 225596"/>
                    <a:gd name="connsiteY41" fmla="*/ 370989 h 472206"/>
                    <a:gd name="connsiteX42" fmla="*/ 183339 w 225596"/>
                    <a:gd name="connsiteY42" fmla="*/ 390894 h 472206"/>
                    <a:gd name="connsiteX43" fmla="*/ 177831 w 225596"/>
                    <a:gd name="connsiteY43" fmla="*/ 393011 h 472206"/>
                    <a:gd name="connsiteX44" fmla="*/ 15144 w 225596"/>
                    <a:gd name="connsiteY44" fmla="*/ 353626 h 472206"/>
                    <a:gd name="connsiteX45" fmla="*/ 9636 w 225596"/>
                    <a:gd name="connsiteY45" fmla="*/ 351085 h 472206"/>
                    <a:gd name="connsiteX46" fmla="*/ 1586 w 225596"/>
                    <a:gd name="connsiteY46" fmla="*/ 341344 h 472206"/>
                    <a:gd name="connsiteX47" fmla="*/ 739 w 225596"/>
                    <a:gd name="connsiteY47" fmla="*/ 333721 h 472206"/>
                    <a:gd name="connsiteX48" fmla="*/ 7518 w 225596"/>
                    <a:gd name="connsiteY48" fmla="*/ 329486 h 472206"/>
                    <a:gd name="connsiteX49" fmla="*/ 20228 w 225596"/>
                    <a:gd name="connsiteY49" fmla="*/ 329486 h 472206"/>
                    <a:gd name="connsiteX50" fmla="*/ 27430 w 225596"/>
                    <a:gd name="connsiteY50" fmla="*/ 336685 h 472206"/>
                    <a:gd name="connsiteX51" fmla="*/ 22346 w 225596"/>
                    <a:gd name="connsiteY51" fmla="*/ 343885 h 472206"/>
                    <a:gd name="connsiteX52" fmla="*/ 20228 w 225596"/>
                    <a:gd name="connsiteY52" fmla="*/ 352355 h 472206"/>
                    <a:gd name="connsiteX53" fmla="*/ 15144 w 225596"/>
                    <a:gd name="connsiteY53" fmla="*/ 353626 h 472206"/>
                    <a:gd name="connsiteX54" fmla="*/ 210029 w 225596"/>
                    <a:gd name="connsiteY54" fmla="*/ 353626 h 472206"/>
                    <a:gd name="connsiteX55" fmla="*/ 205369 w 225596"/>
                    <a:gd name="connsiteY55" fmla="*/ 351932 h 472206"/>
                    <a:gd name="connsiteX56" fmla="*/ 203251 w 225596"/>
                    <a:gd name="connsiteY56" fmla="*/ 343885 h 472206"/>
                    <a:gd name="connsiteX57" fmla="*/ 197743 w 225596"/>
                    <a:gd name="connsiteY57" fmla="*/ 336685 h 472206"/>
                    <a:gd name="connsiteX58" fmla="*/ 204946 w 225596"/>
                    <a:gd name="connsiteY58" fmla="*/ 329486 h 472206"/>
                    <a:gd name="connsiteX59" fmla="*/ 218079 w 225596"/>
                    <a:gd name="connsiteY59" fmla="*/ 329486 h 472206"/>
                    <a:gd name="connsiteX60" fmla="*/ 224858 w 225596"/>
                    <a:gd name="connsiteY60" fmla="*/ 333721 h 472206"/>
                    <a:gd name="connsiteX61" fmla="*/ 224011 w 225596"/>
                    <a:gd name="connsiteY61" fmla="*/ 341344 h 472206"/>
                    <a:gd name="connsiteX62" fmla="*/ 215961 w 225596"/>
                    <a:gd name="connsiteY62" fmla="*/ 351085 h 472206"/>
                    <a:gd name="connsiteX63" fmla="*/ 210029 w 225596"/>
                    <a:gd name="connsiteY63" fmla="*/ 353626 h 472206"/>
                    <a:gd name="connsiteX64" fmla="*/ 38869 w 225596"/>
                    <a:gd name="connsiteY64" fmla="*/ 337532 h 472206"/>
                    <a:gd name="connsiteX65" fmla="*/ 31667 w 225596"/>
                    <a:gd name="connsiteY65" fmla="*/ 330333 h 472206"/>
                    <a:gd name="connsiteX66" fmla="*/ 31667 w 225596"/>
                    <a:gd name="connsiteY66" fmla="*/ 304923 h 472206"/>
                    <a:gd name="connsiteX67" fmla="*/ 38869 w 225596"/>
                    <a:gd name="connsiteY67" fmla="*/ 297723 h 472206"/>
                    <a:gd name="connsiteX68" fmla="*/ 46495 w 225596"/>
                    <a:gd name="connsiteY68" fmla="*/ 304923 h 472206"/>
                    <a:gd name="connsiteX69" fmla="*/ 46495 w 225596"/>
                    <a:gd name="connsiteY69" fmla="*/ 330333 h 472206"/>
                    <a:gd name="connsiteX70" fmla="*/ 38869 w 225596"/>
                    <a:gd name="connsiteY70" fmla="*/ 337532 h 472206"/>
                    <a:gd name="connsiteX71" fmla="*/ 186304 w 225596"/>
                    <a:gd name="connsiteY71" fmla="*/ 337109 h 472206"/>
                    <a:gd name="connsiteX72" fmla="*/ 179102 w 225596"/>
                    <a:gd name="connsiteY72" fmla="*/ 329909 h 472206"/>
                    <a:gd name="connsiteX73" fmla="*/ 179102 w 225596"/>
                    <a:gd name="connsiteY73" fmla="*/ 304076 h 472206"/>
                    <a:gd name="connsiteX74" fmla="*/ 186304 w 225596"/>
                    <a:gd name="connsiteY74" fmla="*/ 296876 h 472206"/>
                    <a:gd name="connsiteX75" fmla="*/ 193506 w 225596"/>
                    <a:gd name="connsiteY75" fmla="*/ 304076 h 472206"/>
                    <a:gd name="connsiteX76" fmla="*/ 193506 w 225596"/>
                    <a:gd name="connsiteY76" fmla="*/ 329909 h 472206"/>
                    <a:gd name="connsiteX77" fmla="*/ 186304 w 225596"/>
                    <a:gd name="connsiteY77" fmla="*/ 337109 h 472206"/>
                    <a:gd name="connsiteX78" fmla="*/ 38869 w 225596"/>
                    <a:gd name="connsiteY78" fmla="*/ 286289 h 472206"/>
                    <a:gd name="connsiteX79" fmla="*/ 31667 w 225596"/>
                    <a:gd name="connsiteY79" fmla="*/ 279089 h 472206"/>
                    <a:gd name="connsiteX80" fmla="*/ 31667 w 225596"/>
                    <a:gd name="connsiteY80" fmla="*/ 253679 h 472206"/>
                    <a:gd name="connsiteX81" fmla="*/ 38869 w 225596"/>
                    <a:gd name="connsiteY81" fmla="*/ 246479 h 472206"/>
                    <a:gd name="connsiteX82" fmla="*/ 46495 w 225596"/>
                    <a:gd name="connsiteY82" fmla="*/ 253679 h 472206"/>
                    <a:gd name="connsiteX83" fmla="*/ 46495 w 225596"/>
                    <a:gd name="connsiteY83" fmla="*/ 279089 h 472206"/>
                    <a:gd name="connsiteX84" fmla="*/ 38869 w 225596"/>
                    <a:gd name="connsiteY84" fmla="*/ 286289 h 472206"/>
                    <a:gd name="connsiteX85" fmla="*/ 186304 w 225596"/>
                    <a:gd name="connsiteY85" fmla="*/ 285865 h 472206"/>
                    <a:gd name="connsiteX86" fmla="*/ 179102 w 225596"/>
                    <a:gd name="connsiteY86" fmla="*/ 278665 h 472206"/>
                    <a:gd name="connsiteX87" fmla="*/ 179102 w 225596"/>
                    <a:gd name="connsiteY87" fmla="*/ 253255 h 472206"/>
                    <a:gd name="connsiteX88" fmla="*/ 186304 w 225596"/>
                    <a:gd name="connsiteY88" fmla="*/ 246056 h 472206"/>
                    <a:gd name="connsiteX89" fmla="*/ 193506 w 225596"/>
                    <a:gd name="connsiteY89" fmla="*/ 253255 h 472206"/>
                    <a:gd name="connsiteX90" fmla="*/ 193506 w 225596"/>
                    <a:gd name="connsiteY90" fmla="*/ 278665 h 472206"/>
                    <a:gd name="connsiteX91" fmla="*/ 186304 w 225596"/>
                    <a:gd name="connsiteY91" fmla="*/ 285865 h 472206"/>
                    <a:gd name="connsiteX92" fmla="*/ 38869 w 225596"/>
                    <a:gd name="connsiteY92" fmla="*/ 235045 h 472206"/>
                    <a:gd name="connsiteX93" fmla="*/ 31667 w 225596"/>
                    <a:gd name="connsiteY93" fmla="*/ 227845 h 472206"/>
                    <a:gd name="connsiteX94" fmla="*/ 31667 w 225596"/>
                    <a:gd name="connsiteY94" fmla="*/ 202011 h 472206"/>
                    <a:gd name="connsiteX95" fmla="*/ 38869 w 225596"/>
                    <a:gd name="connsiteY95" fmla="*/ 194812 h 472206"/>
                    <a:gd name="connsiteX96" fmla="*/ 46495 w 225596"/>
                    <a:gd name="connsiteY96" fmla="*/ 202011 h 472206"/>
                    <a:gd name="connsiteX97" fmla="*/ 46495 w 225596"/>
                    <a:gd name="connsiteY97" fmla="*/ 227845 h 472206"/>
                    <a:gd name="connsiteX98" fmla="*/ 38869 w 225596"/>
                    <a:gd name="connsiteY98" fmla="*/ 235045 h 472206"/>
                    <a:gd name="connsiteX99" fmla="*/ 186304 w 225596"/>
                    <a:gd name="connsiteY99" fmla="*/ 234621 h 472206"/>
                    <a:gd name="connsiteX100" fmla="*/ 179102 w 225596"/>
                    <a:gd name="connsiteY100" fmla="*/ 227422 h 472206"/>
                    <a:gd name="connsiteX101" fmla="*/ 179102 w 225596"/>
                    <a:gd name="connsiteY101" fmla="*/ 202011 h 472206"/>
                    <a:gd name="connsiteX102" fmla="*/ 186304 w 225596"/>
                    <a:gd name="connsiteY102" fmla="*/ 194812 h 472206"/>
                    <a:gd name="connsiteX103" fmla="*/ 193506 w 225596"/>
                    <a:gd name="connsiteY103" fmla="*/ 202011 h 472206"/>
                    <a:gd name="connsiteX104" fmla="*/ 193506 w 225596"/>
                    <a:gd name="connsiteY104" fmla="*/ 227422 h 472206"/>
                    <a:gd name="connsiteX105" fmla="*/ 186304 w 225596"/>
                    <a:gd name="connsiteY105" fmla="*/ 234621 h 472206"/>
                    <a:gd name="connsiteX106" fmla="*/ 38869 w 225596"/>
                    <a:gd name="connsiteY106" fmla="*/ 183801 h 472206"/>
                    <a:gd name="connsiteX107" fmla="*/ 31667 w 225596"/>
                    <a:gd name="connsiteY107" fmla="*/ 176601 h 472206"/>
                    <a:gd name="connsiteX108" fmla="*/ 31667 w 225596"/>
                    <a:gd name="connsiteY108" fmla="*/ 151191 h 472206"/>
                    <a:gd name="connsiteX109" fmla="*/ 38869 w 225596"/>
                    <a:gd name="connsiteY109" fmla="*/ 143991 h 472206"/>
                    <a:gd name="connsiteX110" fmla="*/ 46495 w 225596"/>
                    <a:gd name="connsiteY110" fmla="*/ 151191 h 472206"/>
                    <a:gd name="connsiteX111" fmla="*/ 46495 w 225596"/>
                    <a:gd name="connsiteY111" fmla="*/ 176601 h 472206"/>
                    <a:gd name="connsiteX112" fmla="*/ 38869 w 225596"/>
                    <a:gd name="connsiteY112" fmla="*/ 183801 h 472206"/>
                    <a:gd name="connsiteX113" fmla="*/ 186304 w 225596"/>
                    <a:gd name="connsiteY113" fmla="*/ 183377 h 472206"/>
                    <a:gd name="connsiteX114" fmla="*/ 179102 w 225596"/>
                    <a:gd name="connsiteY114" fmla="*/ 176178 h 472206"/>
                    <a:gd name="connsiteX115" fmla="*/ 179102 w 225596"/>
                    <a:gd name="connsiteY115" fmla="*/ 150767 h 472206"/>
                    <a:gd name="connsiteX116" fmla="*/ 186304 w 225596"/>
                    <a:gd name="connsiteY116" fmla="*/ 143568 h 472206"/>
                    <a:gd name="connsiteX117" fmla="*/ 193506 w 225596"/>
                    <a:gd name="connsiteY117" fmla="*/ 150767 h 472206"/>
                    <a:gd name="connsiteX118" fmla="*/ 193506 w 225596"/>
                    <a:gd name="connsiteY118" fmla="*/ 176178 h 472206"/>
                    <a:gd name="connsiteX119" fmla="*/ 186304 w 225596"/>
                    <a:gd name="connsiteY119" fmla="*/ 183377 h 472206"/>
                    <a:gd name="connsiteX120" fmla="*/ 38869 w 225596"/>
                    <a:gd name="connsiteY120" fmla="*/ 132557 h 472206"/>
                    <a:gd name="connsiteX121" fmla="*/ 31667 w 225596"/>
                    <a:gd name="connsiteY121" fmla="*/ 125357 h 472206"/>
                    <a:gd name="connsiteX122" fmla="*/ 31667 w 225596"/>
                    <a:gd name="connsiteY122" fmla="*/ 99947 h 472206"/>
                    <a:gd name="connsiteX123" fmla="*/ 38869 w 225596"/>
                    <a:gd name="connsiteY123" fmla="*/ 92324 h 472206"/>
                    <a:gd name="connsiteX124" fmla="*/ 46495 w 225596"/>
                    <a:gd name="connsiteY124" fmla="*/ 99947 h 472206"/>
                    <a:gd name="connsiteX125" fmla="*/ 46495 w 225596"/>
                    <a:gd name="connsiteY125" fmla="*/ 125357 h 472206"/>
                    <a:gd name="connsiteX126" fmla="*/ 38869 w 225596"/>
                    <a:gd name="connsiteY126" fmla="*/ 132557 h 472206"/>
                    <a:gd name="connsiteX127" fmla="*/ 186304 w 225596"/>
                    <a:gd name="connsiteY127" fmla="*/ 132557 h 472206"/>
                    <a:gd name="connsiteX128" fmla="*/ 179102 w 225596"/>
                    <a:gd name="connsiteY128" fmla="*/ 125357 h 472206"/>
                    <a:gd name="connsiteX129" fmla="*/ 179102 w 225596"/>
                    <a:gd name="connsiteY129" fmla="*/ 99947 h 472206"/>
                    <a:gd name="connsiteX130" fmla="*/ 186304 w 225596"/>
                    <a:gd name="connsiteY130" fmla="*/ 92747 h 472206"/>
                    <a:gd name="connsiteX131" fmla="*/ 193506 w 225596"/>
                    <a:gd name="connsiteY131" fmla="*/ 99947 h 472206"/>
                    <a:gd name="connsiteX132" fmla="*/ 193506 w 225596"/>
                    <a:gd name="connsiteY132" fmla="*/ 125357 h 472206"/>
                    <a:gd name="connsiteX133" fmla="*/ 186304 w 225596"/>
                    <a:gd name="connsiteY133" fmla="*/ 132557 h 472206"/>
                    <a:gd name="connsiteX134" fmla="*/ 38869 w 225596"/>
                    <a:gd name="connsiteY134" fmla="*/ 81736 h 472206"/>
                    <a:gd name="connsiteX135" fmla="*/ 31667 w 225596"/>
                    <a:gd name="connsiteY135" fmla="*/ 74113 h 472206"/>
                    <a:gd name="connsiteX136" fmla="*/ 31667 w 225596"/>
                    <a:gd name="connsiteY136" fmla="*/ 48703 h 472206"/>
                    <a:gd name="connsiteX137" fmla="*/ 38869 w 225596"/>
                    <a:gd name="connsiteY137" fmla="*/ 41503 h 472206"/>
                    <a:gd name="connsiteX138" fmla="*/ 46495 w 225596"/>
                    <a:gd name="connsiteY138" fmla="*/ 48703 h 472206"/>
                    <a:gd name="connsiteX139" fmla="*/ 46495 w 225596"/>
                    <a:gd name="connsiteY139" fmla="*/ 74113 h 472206"/>
                    <a:gd name="connsiteX140" fmla="*/ 38869 w 225596"/>
                    <a:gd name="connsiteY140" fmla="*/ 81736 h 472206"/>
                    <a:gd name="connsiteX141" fmla="*/ 186304 w 225596"/>
                    <a:gd name="connsiteY141" fmla="*/ 81313 h 472206"/>
                    <a:gd name="connsiteX142" fmla="*/ 179102 w 225596"/>
                    <a:gd name="connsiteY142" fmla="*/ 74113 h 472206"/>
                    <a:gd name="connsiteX143" fmla="*/ 179102 w 225596"/>
                    <a:gd name="connsiteY143" fmla="*/ 48703 h 472206"/>
                    <a:gd name="connsiteX144" fmla="*/ 186304 w 225596"/>
                    <a:gd name="connsiteY144" fmla="*/ 41503 h 472206"/>
                    <a:gd name="connsiteX145" fmla="*/ 193506 w 225596"/>
                    <a:gd name="connsiteY145" fmla="*/ 48703 h 472206"/>
                    <a:gd name="connsiteX146" fmla="*/ 193506 w 225596"/>
                    <a:gd name="connsiteY146" fmla="*/ 74113 h 472206"/>
                    <a:gd name="connsiteX147" fmla="*/ 186304 w 225596"/>
                    <a:gd name="connsiteY147" fmla="*/ 81313 h 472206"/>
                    <a:gd name="connsiteX148" fmla="*/ 38869 w 225596"/>
                    <a:gd name="connsiteY148" fmla="*/ 30492 h 472206"/>
                    <a:gd name="connsiteX149" fmla="*/ 31667 w 225596"/>
                    <a:gd name="connsiteY149" fmla="*/ 23293 h 472206"/>
                    <a:gd name="connsiteX150" fmla="*/ 31667 w 225596"/>
                    <a:gd name="connsiteY150" fmla="*/ 7200 h 472206"/>
                    <a:gd name="connsiteX151" fmla="*/ 38869 w 225596"/>
                    <a:gd name="connsiteY151" fmla="*/ 0 h 472206"/>
                    <a:gd name="connsiteX152" fmla="*/ 48190 w 225596"/>
                    <a:gd name="connsiteY152" fmla="*/ 0 h 472206"/>
                    <a:gd name="connsiteX153" fmla="*/ 55392 w 225596"/>
                    <a:gd name="connsiteY153" fmla="*/ 7200 h 472206"/>
                    <a:gd name="connsiteX154" fmla="*/ 48190 w 225596"/>
                    <a:gd name="connsiteY154" fmla="*/ 14399 h 472206"/>
                    <a:gd name="connsiteX155" fmla="*/ 46071 w 225596"/>
                    <a:gd name="connsiteY155" fmla="*/ 14399 h 472206"/>
                    <a:gd name="connsiteX156" fmla="*/ 46071 w 225596"/>
                    <a:gd name="connsiteY156" fmla="*/ 23293 h 472206"/>
                    <a:gd name="connsiteX157" fmla="*/ 38869 w 225596"/>
                    <a:gd name="connsiteY157" fmla="*/ 30492 h 472206"/>
                    <a:gd name="connsiteX158" fmla="*/ 186304 w 225596"/>
                    <a:gd name="connsiteY158" fmla="*/ 30069 h 472206"/>
                    <a:gd name="connsiteX159" fmla="*/ 179102 w 225596"/>
                    <a:gd name="connsiteY159" fmla="*/ 22869 h 472206"/>
                    <a:gd name="connsiteX160" fmla="*/ 179102 w 225596"/>
                    <a:gd name="connsiteY160" fmla="*/ 14399 h 472206"/>
                    <a:gd name="connsiteX161" fmla="*/ 176560 w 225596"/>
                    <a:gd name="connsiteY161" fmla="*/ 14399 h 472206"/>
                    <a:gd name="connsiteX162" fmla="*/ 169358 w 225596"/>
                    <a:gd name="connsiteY162" fmla="*/ 7200 h 472206"/>
                    <a:gd name="connsiteX163" fmla="*/ 176560 w 225596"/>
                    <a:gd name="connsiteY163" fmla="*/ 0 h 472206"/>
                    <a:gd name="connsiteX164" fmla="*/ 186304 w 225596"/>
                    <a:gd name="connsiteY164" fmla="*/ 0 h 472206"/>
                    <a:gd name="connsiteX165" fmla="*/ 193506 w 225596"/>
                    <a:gd name="connsiteY165" fmla="*/ 7200 h 472206"/>
                    <a:gd name="connsiteX166" fmla="*/ 193506 w 225596"/>
                    <a:gd name="connsiteY166" fmla="*/ 22869 h 472206"/>
                    <a:gd name="connsiteX167" fmla="*/ 186304 w 225596"/>
                    <a:gd name="connsiteY167" fmla="*/ 30069 h 472206"/>
                    <a:gd name="connsiteX168" fmla="*/ 150716 w 225596"/>
                    <a:gd name="connsiteY168" fmla="*/ 14399 h 472206"/>
                    <a:gd name="connsiteX169" fmla="*/ 125296 w 225596"/>
                    <a:gd name="connsiteY169" fmla="*/ 14399 h 472206"/>
                    <a:gd name="connsiteX170" fmla="*/ 118094 w 225596"/>
                    <a:gd name="connsiteY170" fmla="*/ 7200 h 472206"/>
                    <a:gd name="connsiteX171" fmla="*/ 125296 w 225596"/>
                    <a:gd name="connsiteY171" fmla="*/ 0 h 472206"/>
                    <a:gd name="connsiteX172" fmla="*/ 150716 w 225596"/>
                    <a:gd name="connsiteY172" fmla="*/ 0 h 472206"/>
                    <a:gd name="connsiteX173" fmla="*/ 157919 w 225596"/>
                    <a:gd name="connsiteY173" fmla="*/ 7200 h 472206"/>
                    <a:gd name="connsiteX174" fmla="*/ 150716 w 225596"/>
                    <a:gd name="connsiteY174" fmla="*/ 14399 h 472206"/>
                    <a:gd name="connsiteX175" fmla="*/ 99877 w 225596"/>
                    <a:gd name="connsiteY175" fmla="*/ 14399 h 472206"/>
                    <a:gd name="connsiteX176" fmla="*/ 74457 w 225596"/>
                    <a:gd name="connsiteY176" fmla="*/ 14399 h 472206"/>
                    <a:gd name="connsiteX177" fmla="*/ 66831 w 225596"/>
                    <a:gd name="connsiteY177" fmla="*/ 7200 h 472206"/>
                    <a:gd name="connsiteX178" fmla="*/ 74457 w 225596"/>
                    <a:gd name="connsiteY178" fmla="*/ 0 h 472206"/>
                    <a:gd name="connsiteX179" fmla="*/ 99877 w 225596"/>
                    <a:gd name="connsiteY179" fmla="*/ 0 h 472206"/>
                    <a:gd name="connsiteX180" fmla="*/ 107079 w 225596"/>
                    <a:gd name="connsiteY180" fmla="*/ 7200 h 472206"/>
                    <a:gd name="connsiteX181" fmla="*/ 99877 w 225596"/>
                    <a:gd name="connsiteY181" fmla="*/ 14399 h 47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225596" h="472206">
                      <a:moveTo>
                        <a:pt x="112586" y="472207"/>
                      </a:moveTo>
                      <a:cubicBezTo>
                        <a:pt x="110468" y="472207"/>
                        <a:pt x="108350" y="471360"/>
                        <a:pt x="107079" y="469666"/>
                      </a:cubicBezTo>
                      <a:lnTo>
                        <a:pt x="90980" y="449761"/>
                      </a:lnTo>
                      <a:cubicBezTo>
                        <a:pt x="88438" y="446796"/>
                        <a:pt x="88861" y="442138"/>
                        <a:pt x="91827" y="439597"/>
                      </a:cubicBezTo>
                      <a:cubicBezTo>
                        <a:pt x="95216" y="437056"/>
                        <a:pt x="99453" y="437479"/>
                        <a:pt x="102418" y="440867"/>
                      </a:cubicBezTo>
                      <a:lnTo>
                        <a:pt x="113010" y="453573"/>
                      </a:lnTo>
                      <a:lnTo>
                        <a:pt x="123602" y="440444"/>
                      </a:lnTo>
                      <a:cubicBezTo>
                        <a:pt x="126144" y="437056"/>
                        <a:pt x="130804" y="436632"/>
                        <a:pt x="133770" y="439597"/>
                      </a:cubicBezTo>
                      <a:cubicBezTo>
                        <a:pt x="136736" y="442138"/>
                        <a:pt x="137159" y="446796"/>
                        <a:pt x="134617" y="449761"/>
                      </a:cubicBezTo>
                      <a:lnTo>
                        <a:pt x="118518" y="469666"/>
                      </a:lnTo>
                      <a:cubicBezTo>
                        <a:pt x="118094" y="470089"/>
                        <a:pt x="117671" y="470513"/>
                        <a:pt x="117247" y="470936"/>
                      </a:cubicBezTo>
                      <a:cubicBezTo>
                        <a:pt x="115976" y="471783"/>
                        <a:pt x="114281" y="472207"/>
                        <a:pt x="112586" y="472207"/>
                      </a:cubicBezTo>
                      <a:close/>
                      <a:moveTo>
                        <a:pt x="80388" y="432821"/>
                      </a:moveTo>
                      <a:cubicBezTo>
                        <a:pt x="78270" y="432821"/>
                        <a:pt x="76151" y="431974"/>
                        <a:pt x="74457" y="430280"/>
                      </a:cubicBezTo>
                      <a:lnTo>
                        <a:pt x="58358" y="410375"/>
                      </a:lnTo>
                      <a:cubicBezTo>
                        <a:pt x="55815" y="407411"/>
                        <a:pt x="56239" y="402752"/>
                        <a:pt x="59628" y="400211"/>
                      </a:cubicBezTo>
                      <a:cubicBezTo>
                        <a:pt x="62594" y="397670"/>
                        <a:pt x="67255" y="398093"/>
                        <a:pt x="69796" y="401058"/>
                      </a:cubicBezTo>
                      <a:lnTo>
                        <a:pt x="85896" y="420963"/>
                      </a:lnTo>
                      <a:cubicBezTo>
                        <a:pt x="88438" y="423927"/>
                        <a:pt x="88014" y="428586"/>
                        <a:pt x="85048" y="431127"/>
                      </a:cubicBezTo>
                      <a:cubicBezTo>
                        <a:pt x="83353" y="432397"/>
                        <a:pt x="81659" y="432821"/>
                        <a:pt x="80388" y="432821"/>
                      </a:cubicBezTo>
                      <a:close/>
                      <a:moveTo>
                        <a:pt x="145209" y="432397"/>
                      </a:moveTo>
                      <a:cubicBezTo>
                        <a:pt x="143514" y="432397"/>
                        <a:pt x="141819" y="431974"/>
                        <a:pt x="140548" y="430703"/>
                      </a:cubicBezTo>
                      <a:cubicBezTo>
                        <a:pt x="137583" y="428162"/>
                        <a:pt x="137159" y="423504"/>
                        <a:pt x="139701" y="420539"/>
                      </a:cubicBezTo>
                      <a:lnTo>
                        <a:pt x="155801" y="400635"/>
                      </a:lnTo>
                      <a:cubicBezTo>
                        <a:pt x="158343" y="397670"/>
                        <a:pt x="163003" y="397246"/>
                        <a:pt x="165968" y="399788"/>
                      </a:cubicBezTo>
                      <a:cubicBezTo>
                        <a:pt x="169358" y="402328"/>
                        <a:pt x="169781" y="406987"/>
                        <a:pt x="167239" y="409952"/>
                      </a:cubicBezTo>
                      <a:lnTo>
                        <a:pt x="151140" y="429856"/>
                      </a:lnTo>
                      <a:cubicBezTo>
                        <a:pt x="149446" y="431550"/>
                        <a:pt x="147327" y="432397"/>
                        <a:pt x="145209" y="432397"/>
                      </a:cubicBezTo>
                      <a:close/>
                      <a:moveTo>
                        <a:pt x="47766" y="393011"/>
                      </a:moveTo>
                      <a:cubicBezTo>
                        <a:pt x="45648" y="393011"/>
                        <a:pt x="43529" y="392165"/>
                        <a:pt x="42258" y="390470"/>
                      </a:cubicBezTo>
                      <a:lnTo>
                        <a:pt x="26159" y="370566"/>
                      </a:lnTo>
                      <a:cubicBezTo>
                        <a:pt x="23617" y="367601"/>
                        <a:pt x="24040" y="362943"/>
                        <a:pt x="27006" y="360402"/>
                      </a:cubicBezTo>
                      <a:cubicBezTo>
                        <a:pt x="29972" y="357861"/>
                        <a:pt x="34632" y="358284"/>
                        <a:pt x="37174" y="361249"/>
                      </a:cubicBezTo>
                      <a:lnTo>
                        <a:pt x="53273" y="381153"/>
                      </a:lnTo>
                      <a:cubicBezTo>
                        <a:pt x="55815" y="384118"/>
                        <a:pt x="55392" y="388776"/>
                        <a:pt x="52426" y="391317"/>
                      </a:cubicBezTo>
                      <a:cubicBezTo>
                        <a:pt x="51155" y="392588"/>
                        <a:pt x="49460" y="393011"/>
                        <a:pt x="47766" y="393011"/>
                      </a:cubicBezTo>
                      <a:close/>
                      <a:moveTo>
                        <a:pt x="177831" y="393011"/>
                      </a:moveTo>
                      <a:cubicBezTo>
                        <a:pt x="176136" y="393011"/>
                        <a:pt x="174441" y="392588"/>
                        <a:pt x="173171" y="391317"/>
                      </a:cubicBezTo>
                      <a:cubicBezTo>
                        <a:pt x="169781" y="388776"/>
                        <a:pt x="169358" y="384118"/>
                        <a:pt x="172323" y="381153"/>
                      </a:cubicBezTo>
                      <a:lnTo>
                        <a:pt x="188423" y="361249"/>
                      </a:lnTo>
                      <a:cubicBezTo>
                        <a:pt x="190965" y="358284"/>
                        <a:pt x="195625" y="357861"/>
                        <a:pt x="198591" y="360402"/>
                      </a:cubicBezTo>
                      <a:cubicBezTo>
                        <a:pt x="201980" y="362943"/>
                        <a:pt x="202404" y="367601"/>
                        <a:pt x="199438" y="370989"/>
                      </a:cubicBezTo>
                      <a:lnTo>
                        <a:pt x="183339" y="390894"/>
                      </a:lnTo>
                      <a:cubicBezTo>
                        <a:pt x="182068" y="392165"/>
                        <a:pt x="179949" y="393011"/>
                        <a:pt x="177831" y="393011"/>
                      </a:cubicBezTo>
                      <a:close/>
                      <a:moveTo>
                        <a:pt x="15144" y="353626"/>
                      </a:moveTo>
                      <a:cubicBezTo>
                        <a:pt x="13025" y="353626"/>
                        <a:pt x="10907" y="352779"/>
                        <a:pt x="9636" y="351085"/>
                      </a:cubicBezTo>
                      <a:lnTo>
                        <a:pt x="1586" y="341344"/>
                      </a:lnTo>
                      <a:cubicBezTo>
                        <a:pt x="-108" y="339227"/>
                        <a:pt x="-532" y="336262"/>
                        <a:pt x="739" y="333721"/>
                      </a:cubicBezTo>
                      <a:cubicBezTo>
                        <a:pt x="2010" y="331180"/>
                        <a:pt x="4552" y="329486"/>
                        <a:pt x="7518" y="329486"/>
                      </a:cubicBezTo>
                      <a:lnTo>
                        <a:pt x="20228" y="329486"/>
                      </a:lnTo>
                      <a:cubicBezTo>
                        <a:pt x="24464" y="329486"/>
                        <a:pt x="27430" y="332874"/>
                        <a:pt x="27430" y="336685"/>
                      </a:cubicBezTo>
                      <a:cubicBezTo>
                        <a:pt x="27430" y="340073"/>
                        <a:pt x="25312" y="342615"/>
                        <a:pt x="22346" y="343885"/>
                      </a:cubicBezTo>
                      <a:cubicBezTo>
                        <a:pt x="23617" y="346850"/>
                        <a:pt x="22770" y="350238"/>
                        <a:pt x="20228" y="352355"/>
                      </a:cubicBezTo>
                      <a:cubicBezTo>
                        <a:pt x="18533" y="353202"/>
                        <a:pt x="16838" y="353626"/>
                        <a:pt x="15144" y="353626"/>
                      </a:cubicBezTo>
                      <a:close/>
                      <a:moveTo>
                        <a:pt x="210029" y="353626"/>
                      </a:moveTo>
                      <a:cubicBezTo>
                        <a:pt x="208335" y="353626"/>
                        <a:pt x="206640" y="353202"/>
                        <a:pt x="205369" y="351932"/>
                      </a:cubicBezTo>
                      <a:cubicBezTo>
                        <a:pt x="202827" y="349814"/>
                        <a:pt x="201980" y="346426"/>
                        <a:pt x="203251" y="343885"/>
                      </a:cubicBezTo>
                      <a:cubicBezTo>
                        <a:pt x="200285" y="343038"/>
                        <a:pt x="197743" y="340073"/>
                        <a:pt x="197743" y="336685"/>
                      </a:cubicBezTo>
                      <a:cubicBezTo>
                        <a:pt x="197743" y="332450"/>
                        <a:pt x="201133" y="329486"/>
                        <a:pt x="204946" y="329486"/>
                      </a:cubicBezTo>
                      <a:lnTo>
                        <a:pt x="218079" y="329486"/>
                      </a:lnTo>
                      <a:cubicBezTo>
                        <a:pt x="221045" y="329486"/>
                        <a:pt x="223587" y="331180"/>
                        <a:pt x="224858" y="333721"/>
                      </a:cubicBezTo>
                      <a:cubicBezTo>
                        <a:pt x="226129" y="336262"/>
                        <a:pt x="225705" y="339227"/>
                        <a:pt x="224011" y="341344"/>
                      </a:cubicBezTo>
                      <a:lnTo>
                        <a:pt x="215961" y="351085"/>
                      </a:lnTo>
                      <a:cubicBezTo>
                        <a:pt x="214266" y="352355"/>
                        <a:pt x="212148" y="353626"/>
                        <a:pt x="210029" y="353626"/>
                      </a:cubicBezTo>
                      <a:close/>
                      <a:moveTo>
                        <a:pt x="38869" y="337532"/>
                      </a:moveTo>
                      <a:cubicBezTo>
                        <a:pt x="35056" y="337532"/>
                        <a:pt x="31667" y="334145"/>
                        <a:pt x="31667" y="330333"/>
                      </a:cubicBezTo>
                      <a:lnTo>
                        <a:pt x="31667" y="304923"/>
                      </a:lnTo>
                      <a:cubicBezTo>
                        <a:pt x="31667" y="300688"/>
                        <a:pt x="35056" y="297723"/>
                        <a:pt x="38869" y="297723"/>
                      </a:cubicBezTo>
                      <a:cubicBezTo>
                        <a:pt x="43105" y="297723"/>
                        <a:pt x="46495" y="301111"/>
                        <a:pt x="46495" y="304923"/>
                      </a:cubicBezTo>
                      <a:lnTo>
                        <a:pt x="46495" y="330333"/>
                      </a:lnTo>
                      <a:cubicBezTo>
                        <a:pt x="46495" y="334145"/>
                        <a:pt x="43105" y="337532"/>
                        <a:pt x="38869" y="337532"/>
                      </a:cubicBezTo>
                      <a:close/>
                      <a:moveTo>
                        <a:pt x="186304" y="337109"/>
                      </a:moveTo>
                      <a:cubicBezTo>
                        <a:pt x="182068" y="337109"/>
                        <a:pt x="179102" y="333721"/>
                        <a:pt x="179102" y="329909"/>
                      </a:cubicBezTo>
                      <a:lnTo>
                        <a:pt x="179102" y="304076"/>
                      </a:lnTo>
                      <a:cubicBezTo>
                        <a:pt x="179102" y="300264"/>
                        <a:pt x="182491" y="296876"/>
                        <a:pt x="186304" y="296876"/>
                      </a:cubicBezTo>
                      <a:cubicBezTo>
                        <a:pt x="190541" y="296876"/>
                        <a:pt x="193506" y="300264"/>
                        <a:pt x="193506" y="304076"/>
                      </a:cubicBezTo>
                      <a:lnTo>
                        <a:pt x="193506" y="329909"/>
                      </a:lnTo>
                      <a:cubicBezTo>
                        <a:pt x="193506" y="333721"/>
                        <a:pt x="190117" y="337109"/>
                        <a:pt x="186304" y="337109"/>
                      </a:cubicBezTo>
                      <a:close/>
                      <a:moveTo>
                        <a:pt x="38869" y="286289"/>
                      </a:moveTo>
                      <a:cubicBezTo>
                        <a:pt x="35056" y="286289"/>
                        <a:pt x="31667" y="282900"/>
                        <a:pt x="31667" y="279089"/>
                      </a:cubicBezTo>
                      <a:lnTo>
                        <a:pt x="31667" y="253679"/>
                      </a:lnTo>
                      <a:cubicBezTo>
                        <a:pt x="31667" y="249444"/>
                        <a:pt x="35056" y="246479"/>
                        <a:pt x="38869" y="246479"/>
                      </a:cubicBezTo>
                      <a:cubicBezTo>
                        <a:pt x="43105" y="246479"/>
                        <a:pt x="46495" y="249867"/>
                        <a:pt x="46495" y="253679"/>
                      </a:cubicBezTo>
                      <a:lnTo>
                        <a:pt x="46495" y="279089"/>
                      </a:lnTo>
                      <a:cubicBezTo>
                        <a:pt x="46495" y="282900"/>
                        <a:pt x="43105" y="286289"/>
                        <a:pt x="38869" y="286289"/>
                      </a:cubicBezTo>
                      <a:close/>
                      <a:moveTo>
                        <a:pt x="186304" y="285865"/>
                      </a:moveTo>
                      <a:cubicBezTo>
                        <a:pt x="182068" y="285865"/>
                        <a:pt x="179102" y="282477"/>
                        <a:pt x="179102" y="278665"/>
                      </a:cubicBezTo>
                      <a:lnTo>
                        <a:pt x="179102" y="253255"/>
                      </a:lnTo>
                      <a:cubicBezTo>
                        <a:pt x="179102" y="249020"/>
                        <a:pt x="182491" y="246056"/>
                        <a:pt x="186304" y="246056"/>
                      </a:cubicBezTo>
                      <a:cubicBezTo>
                        <a:pt x="190541" y="246056"/>
                        <a:pt x="193506" y="249444"/>
                        <a:pt x="193506" y="253255"/>
                      </a:cubicBezTo>
                      <a:lnTo>
                        <a:pt x="193506" y="278665"/>
                      </a:lnTo>
                      <a:cubicBezTo>
                        <a:pt x="193506" y="282477"/>
                        <a:pt x="190117" y="285865"/>
                        <a:pt x="186304" y="285865"/>
                      </a:cubicBezTo>
                      <a:close/>
                      <a:moveTo>
                        <a:pt x="38869" y="235045"/>
                      </a:moveTo>
                      <a:cubicBezTo>
                        <a:pt x="35056" y="235045"/>
                        <a:pt x="31667" y="231657"/>
                        <a:pt x="31667" y="227845"/>
                      </a:cubicBezTo>
                      <a:lnTo>
                        <a:pt x="31667" y="202011"/>
                      </a:lnTo>
                      <a:cubicBezTo>
                        <a:pt x="31667" y="197776"/>
                        <a:pt x="35056" y="194812"/>
                        <a:pt x="38869" y="194812"/>
                      </a:cubicBezTo>
                      <a:cubicBezTo>
                        <a:pt x="43105" y="194812"/>
                        <a:pt x="46495" y="198200"/>
                        <a:pt x="46495" y="202011"/>
                      </a:cubicBezTo>
                      <a:lnTo>
                        <a:pt x="46495" y="227845"/>
                      </a:lnTo>
                      <a:cubicBezTo>
                        <a:pt x="46495" y="231657"/>
                        <a:pt x="43105" y="235045"/>
                        <a:pt x="38869" y="235045"/>
                      </a:cubicBezTo>
                      <a:close/>
                      <a:moveTo>
                        <a:pt x="186304" y="234621"/>
                      </a:moveTo>
                      <a:cubicBezTo>
                        <a:pt x="182068" y="234621"/>
                        <a:pt x="179102" y="231233"/>
                        <a:pt x="179102" y="227422"/>
                      </a:cubicBezTo>
                      <a:lnTo>
                        <a:pt x="179102" y="202011"/>
                      </a:lnTo>
                      <a:cubicBezTo>
                        <a:pt x="179102" y="197776"/>
                        <a:pt x="182491" y="194812"/>
                        <a:pt x="186304" y="194812"/>
                      </a:cubicBezTo>
                      <a:cubicBezTo>
                        <a:pt x="190541" y="194812"/>
                        <a:pt x="193506" y="198200"/>
                        <a:pt x="193506" y="202011"/>
                      </a:cubicBezTo>
                      <a:lnTo>
                        <a:pt x="193506" y="227422"/>
                      </a:lnTo>
                      <a:cubicBezTo>
                        <a:pt x="193506" y="231657"/>
                        <a:pt x="190117" y="234621"/>
                        <a:pt x="186304" y="234621"/>
                      </a:cubicBezTo>
                      <a:close/>
                      <a:moveTo>
                        <a:pt x="38869" y="183801"/>
                      </a:moveTo>
                      <a:cubicBezTo>
                        <a:pt x="35056" y="183801"/>
                        <a:pt x="31667" y="180413"/>
                        <a:pt x="31667" y="176601"/>
                      </a:cubicBezTo>
                      <a:lnTo>
                        <a:pt x="31667" y="151191"/>
                      </a:lnTo>
                      <a:cubicBezTo>
                        <a:pt x="31667" y="146956"/>
                        <a:pt x="35056" y="143991"/>
                        <a:pt x="38869" y="143991"/>
                      </a:cubicBezTo>
                      <a:cubicBezTo>
                        <a:pt x="43105" y="143991"/>
                        <a:pt x="46495" y="147379"/>
                        <a:pt x="46495" y="151191"/>
                      </a:cubicBezTo>
                      <a:lnTo>
                        <a:pt x="46495" y="176601"/>
                      </a:lnTo>
                      <a:cubicBezTo>
                        <a:pt x="46495" y="180413"/>
                        <a:pt x="43105" y="183801"/>
                        <a:pt x="38869" y="183801"/>
                      </a:cubicBezTo>
                      <a:close/>
                      <a:moveTo>
                        <a:pt x="186304" y="183377"/>
                      </a:moveTo>
                      <a:cubicBezTo>
                        <a:pt x="182068" y="183377"/>
                        <a:pt x="179102" y="179989"/>
                        <a:pt x="179102" y="176178"/>
                      </a:cubicBezTo>
                      <a:lnTo>
                        <a:pt x="179102" y="150767"/>
                      </a:lnTo>
                      <a:cubicBezTo>
                        <a:pt x="179102" y="146532"/>
                        <a:pt x="182491" y="143568"/>
                        <a:pt x="186304" y="143568"/>
                      </a:cubicBezTo>
                      <a:cubicBezTo>
                        <a:pt x="190541" y="143568"/>
                        <a:pt x="193506" y="146956"/>
                        <a:pt x="193506" y="150767"/>
                      </a:cubicBezTo>
                      <a:lnTo>
                        <a:pt x="193506" y="176178"/>
                      </a:lnTo>
                      <a:cubicBezTo>
                        <a:pt x="193506" y="180413"/>
                        <a:pt x="190117" y="183377"/>
                        <a:pt x="186304" y="183377"/>
                      </a:cubicBezTo>
                      <a:close/>
                      <a:moveTo>
                        <a:pt x="38869" y="132557"/>
                      </a:moveTo>
                      <a:cubicBezTo>
                        <a:pt x="35056" y="132557"/>
                        <a:pt x="31667" y="129169"/>
                        <a:pt x="31667" y="125357"/>
                      </a:cubicBezTo>
                      <a:lnTo>
                        <a:pt x="31667" y="99947"/>
                      </a:lnTo>
                      <a:cubicBezTo>
                        <a:pt x="31667" y="95712"/>
                        <a:pt x="35056" y="92324"/>
                        <a:pt x="38869" y="92324"/>
                      </a:cubicBezTo>
                      <a:cubicBezTo>
                        <a:pt x="43105" y="92324"/>
                        <a:pt x="46495" y="95712"/>
                        <a:pt x="46495" y="99947"/>
                      </a:cubicBezTo>
                      <a:lnTo>
                        <a:pt x="46495" y="125357"/>
                      </a:lnTo>
                      <a:cubicBezTo>
                        <a:pt x="46495" y="129169"/>
                        <a:pt x="43105" y="132557"/>
                        <a:pt x="38869" y="132557"/>
                      </a:cubicBezTo>
                      <a:close/>
                      <a:moveTo>
                        <a:pt x="186304" y="132557"/>
                      </a:moveTo>
                      <a:cubicBezTo>
                        <a:pt x="182068" y="132557"/>
                        <a:pt x="179102" y="129169"/>
                        <a:pt x="179102" y="125357"/>
                      </a:cubicBezTo>
                      <a:lnTo>
                        <a:pt x="179102" y="99947"/>
                      </a:lnTo>
                      <a:cubicBezTo>
                        <a:pt x="179102" y="95712"/>
                        <a:pt x="182491" y="92747"/>
                        <a:pt x="186304" y="92747"/>
                      </a:cubicBezTo>
                      <a:cubicBezTo>
                        <a:pt x="190541" y="92747"/>
                        <a:pt x="193506" y="96135"/>
                        <a:pt x="193506" y="99947"/>
                      </a:cubicBezTo>
                      <a:lnTo>
                        <a:pt x="193506" y="125357"/>
                      </a:lnTo>
                      <a:cubicBezTo>
                        <a:pt x="193506" y="129169"/>
                        <a:pt x="190117" y="132557"/>
                        <a:pt x="186304" y="132557"/>
                      </a:cubicBezTo>
                      <a:close/>
                      <a:moveTo>
                        <a:pt x="38869" y="81736"/>
                      </a:moveTo>
                      <a:cubicBezTo>
                        <a:pt x="35056" y="81736"/>
                        <a:pt x="31667" y="78348"/>
                        <a:pt x="31667" y="74113"/>
                      </a:cubicBezTo>
                      <a:lnTo>
                        <a:pt x="31667" y="48703"/>
                      </a:lnTo>
                      <a:cubicBezTo>
                        <a:pt x="31667" y="44892"/>
                        <a:pt x="35056" y="41503"/>
                        <a:pt x="38869" y="41503"/>
                      </a:cubicBezTo>
                      <a:cubicBezTo>
                        <a:pt x="43105" y="41503"/>
                        <a:pt x="46495" y="44892"/>
                        <a:pt x="46495" y="48703"/>
                      </a:cubicBezTo>
                      <a:lnTo>
                        <a:pt x="46495" y="74113"/>
                      </a:lnTo>
                      <a:cubicBezTo>
                        <a:pt x="46495" y="78348"/>
                        <a:pt x="43105" y="81736"/>
                        <a:pt x="38869" y="81736"/>
                      </a:cubicBezTo>
                      <a:close/>
                      <a:moveTo>
                        <a:pt x="186304" y="81313"/>
                      </a:moveTo>
                      <a:cubicBezTo>
                        <a:pt x="182068" y="81313"/>
                        <a:pt x="179102" y="77925"/>
                        <a:pt x="179102" y="74113"/>
                      </a:cubicBezTo>
                      <a:lnTo>
                        <a:pt x="179102" y="48703"/>
                      </a:lnTo>
                      <a:cubicBezTo>
                        <a:pt x="179102" y="44468"/>
                        <a:pt x="182491" y="41503"/>
                        <a:pt x="186304" y="41503"/>
                      </a:cubicBezTo>
                      <a:cubicBezTo>
                        <a:pt x="190541" y="41503"/>
                        <a:pt x="193506" y="44892"/>
                        <a:pt x="193506" y="48703"/>
                      </a:cubicBezTo>
                      <a:lnTo>
                        <a:pt x="193506" y="74113"/>
                      </a:lnTo>
                      <a:cubicBezTo>
                        <a:pt x="193506" y="77925"/>
                        <a:pt x="190117" y="81313"/>
                        <a:pt x="186304" y="81313"/>
                      </a:cubicBezTo>
                      <a:close/>
                      <a:moveTo>
                        <a:pt x="38869" y="30492"/>
                      </a:moveTo>
                      <a:cubicBezTo>
                        <a:pt x="35056" y="30492"/>
                        <a:pt x="31667" y="27104"/>
                        <a:pt x="31667" y="23293"/>
                      </a:cubicBezTo>
                      <a:lnTo>
                        <a:pt x="31667" y="7200"/>
                      </a:lnTo>
                      <a:cubicBezTo>
                        <a:pt x="31667" y="2965"/>
                        <a:pt x="35056" y="0"/>
                        <a:pt x="38869" y="0"/>
                      </a:cubicBezTo>
                      <a:lnTo>
                        <a:pt x="48190" y="0"/>
                      </a:lnTo>
                      <a:cubicBezTo>
                        <a:pt x="52426" y="0"/>
                        <a:pt x="55392" y="3388"/>
                        <a:pt x="55392" y="7200"/>
                      </a:cubicBezTo>
                      <a:cubicBezTo>
                        <a:pt x="55392" y="11435"/>
                        <a:pt x="52003" y="14399"/>
                        <a:pt x="48190" y="14399"/>
                      </a:cubicBezTo>
                      <a:lnTo>
                        <a:pt x="46071" y="14399"/>
                      </a:lnTo>
                      <a:lnTo>
                        <a:pt x="46071" y="23293"/>
                      </a:lnTo>
                      <a:cubicBezTo>
                        <a:pt x="46495" y="27104"/>
                        <a:pt x="43105" y="30492"/>
                        <a:pt x="38869" y="30492"/>
                      </a:cubicBezTo>
                      <a:close/>
                      <a:moveTo>
                        <a:pt x="186304" y="30069"/>
                      </a:moveTo>
                      <a:cubicBezTo>
                        <a:pt x="182068" y="30069"/>
                        <a:pt x="179102" y="26681"/>
                        <a:pt x="179102" y="22869"/>
                      </a:cubicBezTo>
                      <a:lnTo>
                        <a:pt x="179102" y="14399"/>
                      </a:lnTo>
                      <a:lnTo>
                        <a:pt x="176560" y="14399"/>
                      </a:lnTo>
                      <a:cubicBezTo>
                        <a:pt x="172323" y="14399"/>
                        <a:pt x="169358" y="11011"/>
                        <a:pt x="169358" y="7200"/>
                      </a:cubicBezTo>
                      <a:cubicBezTo>
                        <a:pt x="169358" y="2965"/>
                        <a:pt x="172747" y="0"/>
                        <a:pt x="176560" y="0"/>
                      </a:cubicBezTo>
                      <a:lnTo>
                        <a:pt x="186304" y="0"/>
                      </a:lnTo>
                      <a:cubicBezTo>
                        <a:pt x="190541" y="0"/>
                        <a:pt x="193506" y="3388"/>
                        <a:pt x="193506" y="7200"/>
                      </a:cubicBezTo>
                      <a:lnTo>
                        <a:pt x="193506" y="22869"/>
                      </a:lnTo>
                      <a:cubicBezTo>
                        <a:pt x="193506" y="26681"/>
                        <a:pt x="190117" y="30069"/>
                        <a:pt x="186304" y="30069"/>
                      </a:cubicBezTo>
                      <a:close/>
                      <a:moveTo>
                        <a:pt x="150716" y="14399"/>
                      </a:moveTo>
                      <a:lnTo>
                        <a:pt x="125296" y="14399"/>
                      </a:lnTo>
                      <a:cubicBezTo>
                        <a:pt x="121060" y="14399"/>
                        <a:pt x="118094" y="11011"/>
                        <a:pt x="118094" y="7200"/>
                      </a:cubicBezTo>
                      <a:cubicBezTo>
                        <a:pt x="118094" y="2965"/>
                        <a:pt x="121483" y="0"/>
                        <a:pt x="125296" y="0"/>
                      </a:cubicBezTo>
                      <a:lnTo>
                        <a:pt x="150716" y="0"/>
                      </a:lnTo>
                      <a:cubicBezTo>
                        <a:pt x="154953" y="0"/>
                        <a:pt x="157919" y="3388"/>
                        <a:pt x="157919" y="7200"/>
                      </a:cubicBezTo>
                      <a:cubicBezTo>
                        <a:pt x="158343" y="11011"/>
                        <a:pt x="154953" y="14399"/>
                        <a:pt x="150716" y="14399"/>
                      </a:cubicBezTo>
                      <a:close/>
                      <a:moveTo>
                        <a:pt x="99877" y="14399"/>
                      </a:moveTo>
                      <a:lnTo>
                        <a:pt x="74457" y="14399"/>
                      </a:lnTo>
                      <a:cubicBezTo>
                        <a:pt x="70220" y="14399"/>
                        <a:pt x="66831" y="11011"/>
                        <a:pt x="66831" y="7200"/>
                      </a:cubicBezTo>
                      <a:cubicBezTo>
                        <a:pt x="66831" y="2965"/>
                        <a:pt x="70220" y="0"/>
                        <a:pt x="74457" y="0"/>
                      </a:cubicBezTo>
                      <a:lnTo>
                        <a:pt x="99877" y="0"/>
                      </a:lnTo>
                      <a:cubicBezTo>
                        <a:pt x="104113" y="0"/>
                        <a:pt x="107079" y="3388"/>
                        <a:pt x="107079" y="7200"/>
                      </a:cubicBezTo>
                      <a:cubicBezTo>
                        <a:pt x="107079" y="11011"/>
                        <a:pt x="103690" y="14399"/>
                        <a:pt x="99877" y="14399"/>
                      </a:cubicBezTo>
                      <a:close/>
                    </a:path>
                  </a:pathLst>
                </a:custGeom>
                <a:grpFill/>
                <a:ln w="4233" cap="flat">
                  <a:noFill/>
                  <a:prstDash val="solid"/>
                  <a:miter/>
                </a:ln>
              </p:spPr>
              <p:txBody>
                <a:bodyPr rtlCol="0" anchor="ctr"/>
                <a:lstStyle/>
                <a:p>
                  <a:endParaRPr lang="en-US"/>
                </a:p>
              </p:txBody>
            </p:sp>
          </p:grpSp>
          <p:grpSp>
            <p:nvGrpSpPr>
              <p:cNvPr id="61" name="Graphic 8">
                <a:extLst>
                  <a:ext uri="{FF2B5EF4-FFF2-40B4-BE49-F238E27FC236}">
                    <a16:creationId xmlns:a16="http://schemas.microsoft.com/office/drawing/2014/main" id="{DC267ADF-5CD6-2D32-D7AA-EA016A490FD0}"/>
                  </a:ext>
                </a:extLst>
              </p:cNvPr>
              <p:cNvGrpSpPr/>
              <p:nvPr/>
            </p:nvGrpSpPr>
            <p:grpSpPr>
              <a:xfrm>
                <a:off x="6962626" y="2623492"/>
                <a:ext cx="101190" cy="345155"/>
                <a:chOff x="6962626" y="2623492"/>
                <a:chExt cx="101190" cy="345155"/>
              </a:xfrm>
              <a:grpFill/>
            </p:grpSpPr>
            <p:sp>
              <p:nvSpPr>
                <p:cNvPr id="65" name="Freeform 64">
                  <a:extLst>
                    <a:ext uri="{FF2B5EF4-FFF2-40B4-BE49-F238E27FC236}">
                      <a16:creationId xmlns:a16="http://schemas.microsoft.com/office/drawing/2014/main" id="{2B9EB4C1-F947-542E-5506-CF348AD25135}"/>
                    </a:ext>
                  </a:extLst>
                </p:cNvPr>
                <p:cNvSpPr/>
                <p:nvPr/>
              </p:nvSpPr>
              <p:spPr>
                <a:xfrm>
                  <a:off x="6962626" y="2884910"/>
                  <a:ext cx="101190" cy="83737"/>
                </a:xfrm>
                <a:custGeom>
                  <a:avLst/>
                  <a:gdLst>
                    <a:gd name="connsiteX0" fmla="*/ 50703 w 101190"/>
                    <a:gd name="connsiteY0" fmla="*/ 83738 h 83737"/>
                    <a:gd name="connsiteX1" fmla="*/ 44349 w 101190"/>
                    <a:gd name="connsiteY1" fmla="*/ 80350 h 83737"/>
                    <a:gd name="connsiteX2" fmla="*/ 1135 w 101190"/>
                    <a:gd name="connsiteY2" fmla="*/ 11319 h 83737"/>
                    <a:gd name="connsiteX3" fmla="*/ 3677 w 101190"/>
                    <a:gd name="connsiteY3" fmla="*/ 1154 h 83737"/>
                    <a:gd name="connsiteX4" fmla="*/ 13845 w 101190"/>
                    <a:gd name="connsiteY4" fmla="*/ 3272 h 83737"/>
                    <a:gd name="connsiteX5" fmla="*/ 50703 w 101190"/>
                    <a:gd name="connsiteY5" fmla="*/ 62139 h 83737"/>
                    <a:gd name="connsiteX6" fmla="*/ 87563 w 101190"/>
                    <a:gd name="connsiteY6" fmla="*/ 3272 h 83737"/>
                    <a:gd name="connsiteX7" fmla="*/ 97731 w 101190"/>
                    <a:gd name="connsiteY7" fmla="*/ 1154 h 83737"/>
                    <a:gd name="connsiteX8" fmla="*/ 99849 w 101190"/>
                    <a:gd name="connsiteY8" fmla="*/ 11319 h 83737"/>
                    <a:gd name="connsiteX9" fmla="*/ 56635 w 101190"/>
                    <a:gd name="connsiteY9" fmla="*/ 80350 h 83737"/>
                    <a:gd name="connsiteX10" fmla="*/ 50703 w 101190"/>
                    <a:gd name="connsiteY10" fmla="*/ 83738 h 8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190" h="83737">
                      <a:moveTo>
                        <a:pt x="50703" y="83738"/>
                      </a:moveTo>
                      <a:cubicBezTo>
                        <a:pt x="48162" y="83738"/>
                        <a:pt x="45620" y="82467"/>
                        <a:pt x="44349" y="80350"/>
                      </a:cubicBezTo>
                      <a:lnTo>
                        <a:pt x="1135" y="11319"/>
                      </a:lnTo>
                      <a:cubicBezTo>
                        <a:pt x="-983" y="7931"/>
                        <a:pt x="-136" y="3272"/>
                        <a:pt x="3677" y="1154"/>
                      </a:cubicBezTo>
                      <a:cubicBezTo>
                        <a:pt x="7066" y="-963"/>
                        <a:pt x="11727" y="-116"/>
                        <a:pt x="13845" y="3272"/>
                      </a:cubicBezTo>
                      <a:lnTo>
                        <a:pt x="50703" y="62139"/>
                      </a:lnTo>
                      <a:lnTo>
                        <a:pt x="87563" y="3272"/>
                      </a:lnTo>
                      <a:cubicBezTo>
                        <a:pt x="89681" y="-116"/>
                        <a:pt x="94341" y="-963"/>
                        <a:pt x="97731" y="1154"/>
                      </a:cubicBezTo>
                      <a:cubicBezTo>
                        <a:pt x="101120" y="3272"/>
                        <a:pt x="102391" y="7931"/>
                        <a:pt x="99849" y="11319"/>
                      </a:cubicBezTo>
                      <a:lnTo>
                        <a:pt x="56635" y="80350"/>
                      </a:lnTo>
                      <a:cubicBezTo>
                        <a:pt x="55364" y="82467"/>
                        <a:pt x="53246" y="83738"/>
                        <a:pt x="50703" y="83738"/>
                      </a:cubicBezTo>
                      <a:close/>
                    </a:path>
                  </a:pathLst>
                </a:custGeom>
                <a:grpFill/>
                <a:ln w="4233"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97A50695-7E7B-E57D-E227-4B1ABC59057C}"/>
                    </a:ext>
                  </a:extLst>
                </p:cNvPr>
                <p:cNvSpPr/>
                <p:nvPr/>
              </p:nvSpPr>
              <p:spPr>
                <a:xfrm>
                  <a:off x="7006127" y="2623492"/>
                  <a:ext cx="14404" cy="345155"/>
                </a:xfrm>
                <a:custGeom>
                  <a:avLst/>
                  <a:gdLst>
                    <a:gd name="connsiteX0" fmla="*/ 7202 w 14404"/>
                    <a:gd name="connsiteY0" fmla="*/ 345155 h 345155"/>
                    <a:gd name="connsiteX1" fmla="*/ 0 w 14404"/>
                    <a:gd name="connsiteY1" fmla="*/ 337532 h 345155"/>
                    <a:gd name="connsiteX2" fmla="*/ 0 w 14404"/>
                    <a:gd name="connsiteY2" fmla="*/ 313393 h 345155"/>
                    <a:gd name="connsiteX3" fmla="*/ 7202 w 14404"/>
                    <a:gd name="connsiteY3" fmla="*/ 306193 h 345155"/>
                    <a:gd name="connsiteX4" fmla="*/ 14405 w 14404"/>
                    <a:gd name="connsiteY4" fmla="*/ 313393 h 345155"/>
                    <a:gd name="connsiteX5" fmla="*/ 14405 w 14404"/>
                    <a:gd name="connsiteY5" fmla="*/ 337532 h 345155"/>
                    <a:gd name="connsiteX6" fmla="*/ 7202 w 14404"/>
                    <a:gd name="connsiteY6" fmla="*/ 345155 h 345155"/>
                    <a:gd name="connsiteX7" fmla="*/ 7202 w 14404"/>
                    <a:gd name="connsiteY7" fmla="*/ 295606 h 345155"/>
                    <a:gd name="connsiteX8" fmla="*/ 0 w 14404"/>
                    <a:gd name="connsiteY8" fmla="*/ 288406 h 345155"/>
                    <a:gd name="connsiteX9" fmla="*/ 0 w 14404"/>
                    <a:gd name="connsiteY9" fmla="*/ 262996 h 345155"/>
                    <a:gd name="connsiteX10" fmla="*/ 7202 w 14404"/>
                    <a:gd name="connsiteY10" fmla="*/ 255373 h 345155"/>
                    <a:gd name="connsiteX11" fmla="*/ 14405 w 14404"/>
                    <a:gd name="connsiteY11" fmla="*/ 262996 h 345155"/>
                    <a:gd name="connsiteX12" fmla="*/ 14405 w 14404"/>
                    <a:gd name="connsiteY12" fmla="*/ 288406 h 345155"/>
                    <a:gd name="connsiteX13" fmla="*/ 7202 w 14404"/>
                    <a:gd name="connsiteY13" fmla="*/ 295606 h 345155"/>
                    <a:gd name="connsiteX14" fmla="*/ 7202 w 14404"/>
                    <a:gd name="connsiteY14" fmla="*/ 244362 h 345155"/>
                    <a:gd name="connsiteX15" fmla="*/ 0 w 14404"/>
                    <a:gd name="connsiteY15" fmla="*/ 237162 h 345155"/>
                    <a:gd name="connsiteX16" fmla="*/ 0 w 14404"/>
                    <a:gd name="connsiteY16" fmla="*/ 211752 h 345155"/>
                    <a:gd name="connsiteX17" fmla="*/ 7202 w 14404"/>
                    <a:gd name="connsiteY17" fmla="*/ 204552 h 345155"/>
                    <a:gd name="connsiteX18" fmla="*/ 14405 w 14404"/>
                    <a:gd name="connsiteY18" fmla="*/ 211752 h 345155"/>
                    <a:gd name="connsiteX19" fmla="*/ 14405 w 14404"/>
                    <a:gd name="connsiteY19" fmla="*/ 237162 h 345155"/>
                    <a:gd name="connsiteX20" fmla="*/ 7202 w 14404"/>
                    <a:gd name="connsiteY20" fmla="*/ 244362 h 345155"/>
                    <a:gd name="connsiteX21" fmla="*/ 7202 w 14404"/>
                    <a:gd name="connsiteY21" fmla="*/ 193118 h 345155"/>
                    <a:gd name="connsiteX22" fmla="*/ 0 w 14404"/>
                    <a:gd name="connsiteY22" fmla="*/ 185918 h 345155"/>
                    <a:gd name="connsiteX23" fmla="*/ 0 w 14404"/>
                    <a:gd name="connsiteY23" fmla="*/ 160508 h 345155"/>
                    <a:gd name="connsiteX24" fmla="*/ 7202 w 14404"/>
                    <a:gd name="connsiteY24" fmla="*/ 153308 h 345155"/>
                    <a:gd name="connsiteX25" fmla="*/ 14405 w 14404"/>
                    <a:gd name="connsiteY25" fmla="*/ 160508 h 345155"/>
                    <a:gd name="connsiteX26" fmla="*/ 14405 w 14404"/>
                    <a:gd name="connsiteY26" fmla="*/ 185918 h 345155"/>
                    <a:gd name="connsiteX27" fmla="*/ 7202 w 14404"/>
                    <a:gd name="connsiteY27" fmla="*/ 193118 h 345155"/>
                    <a:gd name="connsiteX28" fmla="*/ 7202 w 14404"/>
                    <a:gd name="connsiteY28" fmla="*/ 141874 h 345155"/>
                    <a:gd name="connsiteX29" fmla="*/ 0 w 14404"/>
                    <a:gd name="connsiteY29" fmla="*/ 134674 h 345155"/>
                    <a:gd name="connsiteX30" fmla="*/ 0 w 14404"/>
                    <a:gd name="connsiteY30" fmla="*/ 109264 h 345155"/>
                    <a:gd name="connsiteX31" fmla="*/ 7202 w 14404"/>
                    <a:gd name="connsiteY31" fmla="*/ 102065 h 345155"/>
                    <a:gd name="connsiteX32" fmla="*/ 14405 w 14404"/>
                    <a:gd name="connsiteY32" fmla="*/ 109264 h 345155"/>
                    <a:gd name="connsiteX33" fmla="*/ 14405 w 14404"/>
                    <a:gd name="connsiteY33" fmla="*/ 134674 h 345155"/>
                    <a:gd name="connsiteX34" fmla="*/ 7202 w 14404"/>
                    <a:gd name="connsiteY34" fmla="*/ 141874 h 345155"/>
                    <a:gd name="connsiteX35" fmla="*/ 7202 w 14404"/>
                    <a:gd name="connsiteY35" fmla="*/ 91053 h 345155"/>
                    <a:gd name="connsiteX36" fmla="*/ 0 w 14404"/>
                    <a:gd name="connsiteY36" fmla="*/ 83854 h 345155"/>
                    <a:gd name="connsiteX37" fmla="*/ 0 w 14404"/>
                    <a:gd name="connsiteY37" fmla="*/ 58443 h 345155"/>
                    <a:gd name="connsiteX38" fmla="*/ 7202 w 14404"/>
                    <a:gd name="connsiteY38" fmla="*/ 51244 h 345155"/>
                    <a:gd name="connsiteX39" fmla="*/ 14405 w 14404"/>
                    <a:gd name="connsiteY39" fmla="*/ 58443 h 345155"/>
                    <a:gd name="connsiteX40" fmla="*/ 14405 w 14404"/>
                    <a:gd name="connsiteY40" fmla="*/ 83854 h 345155"/>
                    <a:gd name="connsiteX41" fmla="*/ 7202 w 14404"/>
                    <a:gd name="connsiteY41" fmla="*/ 91053 h 345155"/>
                    <a:gd name="connsiteX42" fmla="*/ 7202 w 14404"/>
                    <a:gd name="connsiteY42" fmla="*/ 39809 h 345155"/>
                    <a:gd name="connsiteX43" fmla="*/ 0 w 14404"/>
                    <a:gd name="connsiteY43" fmla="*/ 32610 h 345155"/>
                    <a:gd name="connsiteX44" fmla="*/ 0 w 14404"/>
                    <a:gd name="connsiteY44" fmla="*/ 7200 h 345155"/>
                    <a:gd name="connsiteX45" fmla="*/ 7202 w 14404"/>
                    <a:gd name="connsiteY45" fmla="*/ 0 h 345155"/>
                    <a:gd name="connsiteX46" fmla="*/ 14405 w 14404"/>
                    <a:gd name="connsiteY46" fmla="*/ 7200 h 345155"/>
                    <a:gd name="connsiteX47" fmla="*/ 14405 w 14404"/>
                    <a:gd name="connsiteY47" fmla="*/ 32610 h 345155"/>
                    <a:gd name="connsiteX48" fmla="*/ 7202 w 14404"/>
                    <a:gd name="connsiteY48" fmla="*/ 39809 h 34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404" h="345155">
                      <a:moveTo>
                        <a:pt x="7202" y="345155"/>
                      </a:moveTo>
                      <a:cubicBezTo>
                        <a:pt x="2965" y="345155"/>
                        <a:pt x="0" y="341768"/>
                        <a:pt x="0" y="337532"/>
                      </a:cubicBezTo>
                      <a:lnTo>
                        <a:pt x="0" y="313393"/>
                      </a:lnTo>
                      <a:cubicBezTo>
                        <a:pt x="0" y="309581"/>
                        <a:pt x="3390" y="306193"/>
                        <a:pt x="7202" y="306193"/>
                      </a:cubicBezTo>
                      <a:cubicBezTo>
                        <a:pt x="11439" y="306193"/>
                        <a:pt x="14405" y="309581"/>
                        <a:pt x="14405" y="313393"/>
                      </a:cubicBezTo>
                      <a:lnTo>
                        <a:pt x="14405" y="337532"/>
                      </a:lnTo>
                      <a:cubicBezTo>
                        <a:pt x="14405" y="341768"/>
                        <a:pt x="11015" y="345155"/>
                        <a:pt x="7202" y="345155"/>
                      </a:cubicBezTo>
                      <a:close/>
                      <a:moveTo>
                        <a:pt x="7202" y="295606"/>
                      </a:moveTo>
                      <a:cubicBezTo>
                        <a:pt x="2965" y="295606"/>
                        <a:pt x="0" y="292218"/>
                        <a:pt x="0" y="288406"/>
                      </a:cubicBezTo>
                      <a:lnTo>
                        <a:pt x="0" y="262996"/>
                      </a:lnTo>
                      <a:cubicBezTo>
                        <a:pt x="0" y="258761"/>
                        <a:pt x="3390" y="255373"/>
                        <a:pt x="7202" y="255373"/>
                      </a:cubicBezTo>
                      <a:cubicBezTo>
                        <a:pt x="11439" y="255373"/>
                        <a:pt x="14405" y="258761"/>
                        <a:pt x="14405" y="262996"/>
                      </a:cubicBezTo>
                      <a:lnTo>
                        <a:pt x="14405" y="288406"/>
                      </a:lnTo>
                      <a:cubicBezTo>
                        <a:pt x="14405" y="292218"/>
                        <a:pt x="11015" y="295606"/>
                        <a:pt x="7202" y="295606"/>
                      </a:cubicBezTo>
                      <a:close/>
                      <a:moveTo>
                        <a:pt x="7202" y="244362"/>
                      </a:moveTo>
                      <a:cubicBezTo>
                        <a:pt x="2965" y="244362"/>
                        <a:pt x="0" y="240974"/>
                        <a:pt x="0" y="237162"/>
                      </a:cubicBezTo>
                      <a:lnTo>
                        <a:pt x="0" y="211752"/>
                      </a:lnTo>
                      <a:cubicBezTo>
                        <a:pt x="0" y="207517"/>
                        <a:pt x="3390" y="204552"/>
                        <a:pt x="7202" y="204552"/>
                      </a:cubicBezTo>
                      <a:cubicBezTo>
                        <a:pt x="11439" y="204552"/>
                        <a:pt x="14405" y="207940"/>
                        <a:pt x="14405" y="211752"/>
                      </a:cubicBezTo>
                      <a:lnTo>
                        <a:pt x="14405" y="237162"/>
                      </a:lnTo>
                      <a:cubicBezTo>
                        <a:pt x="14405" y="240974"/>
                        <a:pt x="11015" y="244362"/>
                        <a:pt x="7202" y="244362"/>
                      </a:cubicBezTo>
                      <a:close/>
                      <a:moveTo>
                        <a:pt x="7202" y="193118"/>
                      </a:moveTo>
                      <a:cubicBezTo>
                        <a:pt x="2965" y="193118"/>
                        <a:pt x="0" y="189730"/>
                        <a:pt x="0" y="185918"/>
                      </a:cubicBezTo>
                      <a:lnTo>
                        <a:pt x="0" y="160508"/>
                      </a:lnTo>
                      <a:cubicBezTo>
                        <a:pt x="0" y="156696"/>
                        <a:pt x="3390" y="153308"/>
                        <a:pt x="7202" y="153308"/>
                      </a:cubicBezTo>
                      <a:cubicBezTo>
                        <a:pt x="11439" y="153308"/>
                        <a:pt x="14405" y="156696"/>
                        <a:pt x="14405" y="160508"/>
                      </a:cubicBezTo>
                      <a:lnTo>
                        <a:pt x="14405" y="185918"/>
                      </a:lnTo>
                      <a:cubicBezTo>
                        <a:pt x="14405" y="189730"/>
                        <a:pt x="11015" y="193118"/>
                        <a:pt x="7202" y="193118"/>
                      </a:cubicBezTo>
                      <a:close/>
                      <a:moveTo>
                        <a:pt x="7202" y="141874"/>
                      </a:moveTo>
                      <a:cubicBezTo>
                        <a:pt x="2965" y="141874"/>
                        <a:pt x="0" y="138486"/>
                        <a:pt x="0" y="134674"/>
                      </a:cubicBezTo>
                      <a:lnTo>
                        <a:pt x="0" y="109264"/>
                      </a:lnTo>
                      <a:cubicBezTo>
                        <a:pt x="0" y="105029"/>
                        <a:pt x="3390" y="102065"/>
                        <a:pt x="7202" y="102065"/>
                      </a:cubicBezTo>
                      <a:cubicBezTo>
                        <a:pt x="11439" y="102065"/>
                        <a:pt x="14405" y="105453"/>
                        <a:pt x="14405" y="109264"/>
                      </a:cubicBezTo>
                      <a:lnTo>
                        <a:pt x="14405" y="134674"/>
                      </a:lnTo>
                      <a:cubicBezTo>
                        <a:pt x="14405" y="138909"/>
                        <a:pt x="11015" y="141874"/>
                        <a:pt x="7202" y="141874"/>
                      </a:cubicBezTo>
                      <a:close/>
                      <a:moveTo>
                        <a:pt x="7202" y="91053"/>
                      </a:moveTo>
                      <a:cubicBezTo>
                        <a:pt x="2965" y="91053"/>
                        <a:pt x="0" y="87665"/>
                        <a:pt x="0" y="83854"/>
                      </a:cubicBezTo>
                      <a:lnTo>
                        <a:pt x="0" y="58443"/>
                      </a:lnTo>
                      <a:cubicBezTo>
                        <a:pt x="0" y="54208"/>
                        <a:pt x="3390" y="51244"/>
                        <a:pt x="7202" y="51244"/>
                      </a:cubicBezTo>
                      <a:cubicBezTo>
                        <a:pt x="11439" y="51244"/>
                        <a:pt x="14405" y="54632"/>
                        <a:pt x="14405" y="58443"/>
                      </a:cubicBezTo>
                      <a:lnTo>
                        <a:pt x="14405" y="83854"/>
                      </a:lnTo>
                      <a:cubicBezTo>
                        <a:pt x="14405" y="87665"/>
                        <a:pt x="11015" y="91053"/>
                        <a:pt x="7202" y="91053"/>
                      </a:cubicBezTo>
                      <a:close/>
                      <a:moveTo>
                        <a:pt x="7202" y="39809"/>
                      </a:moveTo>
                      <a:cubicBezTo>
                        <a:pt x="2965" y="39809"/>
                        <a:pt x="0" y="36421"/>
                        <a:pt x="0" y="32610"/>
                      </a:cubicBezTo>
                      <a:lnTo>
                        <a:pt x="0" y="7200"/>
                      </a:lnTo>
                      <a:cubicBezTo>
                        <a:pt x="0" y="3388"/>
                        <a:pt x="3390" y="0"/>
                        <a:pt x="7202" y="0"/>
                      </a:cubicBezTo>
                      <a:cubicBezTo>
                        <a:pt x="11439" y="0"/>
                        <a:pt x="14405" y="3388"/>
                        <a:pt x="14405" y="7200"/>
                      </a:cubicBezTo>
                      <a:lnTo>
                        <a:pt x="14405" y="32610"/>
                      </a:lnTo>
                      <a:cubicBezTo>
                        <a:pt x="14405" y="36421"/>
                        <a:pt x="11015" y="39809"/>
                        <a:pt x="7202" y="39809"/>
                      </a:cubicBezTo>
                      <a:close/>
                    </a:path>
                  </a:pathLst>
                </a:custGeom>
                <a:grpFill/>
                <a:ln w="4233" cap="flat">
                  <a:noFill/>
                  <a:prstDash val="solid"/>
                  <a:miter/>
                </a:ln>
              </p:spPr>
              <p:txBody>
                <a:bodyPr rtlCol="0" anchor="ctr"/>
                <a:lstStyle/>
                <a:p>
                  <a:endParaRPr lang="en-US"/>
                </a:p>
              </p:txBody>
            </p:sp>
          </p:grpSp>
          <p:grpSp>
            <p:nvGrpSpPr>
              <p:cNvPr id="62" name="Graphic 8">
                <a:extLst>
                  <a:ext uri="{FF2B5EF4-FFF2-40B4-BE49-F238E27FC236}">
                    <a16:creationId xmlns:a16="http://schemas.microsoft.com/office/drawing/2014/main" id="{ECA8BE29-0B60-45F0-5022-E32619281E72}"/>
                  </a:ext>
                </a:extLst>
              </p:cNvPr>
              <p:cNvGrpSpPr/>
              <p:nvPr/>
            </p:nvGrpSpPr>
            <p:grpSpPr>
              <a:xfrm>
                <a:off x="6363120" y="2623492"/>
                <a:ext cx="100904" cy="345155"/>
                <a:chOff x="6363120" y="2623492"/>
                <a:chExt cx="100904" cy="345155"/>
              </a:xfrm>
              <a:grpFill/>
            </p:grpSpPr>
            <p:sp>
              <p:nvSpPr>
                <p:cNvPr id="63" name="Freeform 62">
                  <a:extLst>
                    <a:ext uri="{FF2B5EF4-FFF2-40B4-BE49-F238E27FC236}">
                      <a16:creationId xmlns:a16="http://schemas.microsoft.com/office/drawing/2014/main" id="{0A5C6A54-6D13-8E68-4CB5-323D6874D813}"/>
                    </a:ext>
                  </a:extLst>
                </p:cNvPr>
                <p:cNvSpPr/>
                <p:nvPr/>
              </p:nvSpPr>
              <p:spPr>
                <a:xfrm>
                  <a:off x="6363120" y="2884910"/>
                  <a:ext cx="100904" cy="83737"/>
                </a:xfrm>
                <a:custGeom>
                  <a:avLst/>
                  <a:gdLst>
                    <a:gd name="connsiteX0" fmla="*/ 50724 w 100904"/>
                    <a:gd name="connsiteY0" fmla="*/ 83738 h 83737"/>
                    <a:gd name="connsiteX1" fmla="*/ 44369 w 100904"/>
                    <a:gd name="connsiteY1" fmla="*/ 80350 h 83737"/>
                    <a:gd name="connsiteX2" fmla="*/ 1155 w 100904"/>
                    <a:gd name="connsiteY2" fmla="*/ 11319 h 83737"/>
                    <a:gd name="connsiteX3" fmla="*/ 3273 w 100904"/>
                    <a:gd name="connsiteY3" fmla="*/ 1154 h 83737"/>
                    <a:gd name="connsiteX4" fmla="*/ 13441 w 100904"/>
                    <a:gd name="connsiteY4" fmla="*/ 3272 h 83737"/>
                    <a:gd name="connsiteX5" fmla="*/ 50300 w 100904"/>
                    <a:gd name="connsiteY5" fmla="*/ 62139 h 83737"/>
                    <a:gd name="connsiteX6" fmla="*/ 87159 w 100904"/>
                    <a:gd name="connsiteY6" fmla="*/ 3272 h 83737"/>
                    <a:gd name="connsiteX7" fmla="*/ 97327 w 100904"/>
                    <a:gd name="connsiteY7" fmla="*/ 1154 h 83737"/>
                    <a:gd name="connsiteX8" fmla="*/ 99869 w 100904"/>
                    <a:gd name="connsiteY8" fmla="*/ 11319 h 83737"/>
                    <a:gd name="connsiteX9" fmla="*/ 56655 w 100904"/>
                    <a:gd name="connsiteY9" fmla="*/ 80350 h 83737"/>
                    <a:gd name="connsiteX10" fmla="*/ 50724 w 100904"/>
                    <a:gd name="connsiteY10" fmla="*/ 83738 h 8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04" h="83737">
                      <a:moveTo>
                        <a:pt x="50724" y="83738"/>
                      </a:moveTo>
                      <a:cubicBezTo>
                        <a:pt x="48182" y="83738"/>
                        <a:pt x="45640" y="82467"/>
                        <a:pt x="44369" y="80350"/>
                      </a:cubicBezTo>
                      <a:lnTo>
                        <a:pt x="1155" y="11319"/>
                      </a:lnTo>
                      <a:cubicBezTo>
                        <a:pt x="-963" y="7931"/>
                        <a:pt x="-116" y="3272"/>
                        <a:pt x="3273" y="1154"/>
                      </a:cubicBezTo>
                      <a:cubicBezTo>
                        <a:pt x="6663" y="-963"/>
                        <a:pt x="11323" y="-116"/>
                        <a:pt x="13441" y="3272"/>
                      </a:cubicBezTo>
                      <a:lnTo>
                        <a:pt x="50300" y="62139"/>
                      </a:lnTo>
                      <a:lnTo>
                        <a:pt x="87159" y="3272"/>
                      </a:lnTo>
                      <a:cubicBezTo>
                        <a:pt x="89277" y="-116"/>
                        <a:pt x="93938" y="-963"/>
                        <a:pt x="97327" y="1154"/>
                      </a:cubicBezTo>
                      <a:cubicBezTo>
                        <a:pt x="100716" y="3272"/>
                        <a:pt x="101987" y="7931"/>
                        <a:pt x="99869" y="11319"/>
                      </a:cubicBezTo>
                      <a:lnTo>
                        <a:pt x="56655" y="80350"/>
                      </a:lnTo>
                      <a:cubicBezTo>
                        <a:pt x="55384" y="82467"/>
                        <a:pt x="53266" y="83738"/>
                        <a:pt x="50724" y="83738"/>
                      </a:cubicBezTo>
                      <a:close/>
                    </a:path>
                  </a:pathLst>
                </a:custGeom>
                <a:grpFill/>
                <a:ln w="4233"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D1E4C24C-9B69-370E-D717-97230ABBCBCF}"/>
                    </a:ext>
                  </a:extLst>
                </p:cNvPr>
                <p:cNvSpPr/>
                <p:nvPr/>
              </p:nvSpPr>
              <p:spPr>
                <a:xfrm>
                  <a:off x="6406641" y="2623492"/>
                  <a:ext cx="14404" cy="345155"/>
                </a:xfrm>
                <a:custGeom>
                  <a:avLst/>
                  <a:gdLst>
                    <a:gd name="connsiteX0" fmla="*/ 7202 w 14404"/>
                    <a:gd name="connsiteY0" fmla="*/ 345155 h 345155"/>
                    <a:gd name="connsiteX1" fmla="*/ 0 w 14404"/>
                    <a:gd name="connsiteY1" fmla="*/ 337532 h 345155"/>
                    <a:gd name="connsiteX2" fmla="*/ 0 w 14404"/>
                    <a:gd name="connsiteY2" fmla="*/ 313393 h 345155"/>
                    <a:gd name="connsiteX3" fmla="*/ 7202 w 14404"/>
                    <a:gd name="connsiteY3" fmla="*/ 306193 h 345155"/>
                    <a:gd name="connsiteX4" fmla="*/ 14405 w 14404"/>
                    <a:gd name="connsiteY4" fmla="*/ 313393 h 345155"/>
                    <a:gd name="connsiteX5" fmla="*/ 14405 w 14404"/>
                    <a:gd name="connsiteY5" fmla="*/ 337532 h 345155"/>
                    <a:gd name="connsiteX6" fmla="*/ 7202 w 14404"/>
                    <a:gd name="connsiteY6" fmla="*/ 345155 h 345155"/>
                    <a:gd name="connsiteX7" fmla="*/ 7202 w 14404"/>
                    <a:gd name="connsiteY7" fmla="*/ 295606 h 345155"/>
                    <a:gd name="connsiteX8" fmla="*/ 0 w 14404"/>
                    <a:gd name="connsiteY8" fmla="*/ 288406 h 345155"/>
                    <a:gd name="connsiteX9" fmla="*/ 0 w 14404"/>
                    <a:gd name="connsiteY9" fmla="*/ 262996 h 345155"/>
                    <a:gd name="connsiteX10" fmla="*/ 7202 w 14404"/>
                    <a:gd name="connsiteY10" fmla="*/ 255373 h 345155"/>
                    <a:gd name="connsiteX11" fmla="*/ 14405 w 14404"/>
                    <a:gd name="connsiteY11" fmla="*/ 262996 h 345155"/>
                    <a:gd name="connsiteX12" fmla="*/ 14405 w 14404"/>
                    <a:gd name="connsiteY12" fmla="*/ 288406 h 345155"/>
                    <a:gd name="connsiteX13" fmla="*/ 7202 w 14404"/>
                    <a:gd name="connsiteY13" fmla="*/ 295606 h 345155"/>
                    <a:gd name="connsiteX14" fmla="*/ 7202 w 14404"/>
                    <a:gd name="connsiteY14" fmla="*/ 244362 h 345155"/>
                    <a:gd name="connsiteX15" fmla="*/ 0 w 14404"/>
                    <a:gd name="connsiteY15" fmla="*/ 237162 h 345155"/>
                    <a:gd name="connsiteX16" fmla="*/ 0 w 14404"/>
                    <a:gd name="connsiteY16" fmla="*/ 211752 h 345155"/>
                    <a:gd name="connsiteX17" fmla="*/ 7202 w 14404"/>
                    <a:gd name="connsiteY17" fmla="*/ 204552 h 345155"/>
                    <a:gd name="connsiteX18" fmla="*/ 14405 w 14404"/>
                    <a:gd name="connsiteY18" fmla="*/ 211752 h 345155"/>
                    <a:gd name="connsiteX19" fmla="*/ 14405 w 14404"/>
                    <a:gd name="connsiteY19" fmla="*/ 237162 h 345155"/>
                    <a:gd name="connsiteX20" fmla="*/ 7202 w 14404"/>
                    <a:gd name="connsiteY20" fmla="*/ 244362 h 345155"/>
                    <a:gd name="connsiteX21" fmla="*/ 7202 w 14404"/>
                    <a:gd name="connsiteY21" fmla="*/ 193118 h 345155"/>
                    <a:gd name="connsiteX22" fmla="*/ 0 w 14404"/>
                    <a:gd name="connsiteY22" fmla="*/ 185918 h 345155"/>
                    <a:gd name="connsiteX23" fmla="*/ 0 w 14404"/>
                    <a:gd name="connsiteY23" fmla="*/ 160508 h 345155"/>
                    <a:gd name="connsiteX24" fmla="*/ 7202 w 14404"/>
                    <a:gd name="connsiteY24" fmla="*/ 153308 h 345155"/>
                    <a:gd name="connsiteX25" fmla="*/ 14405 w 14404"/>
                    <a:gd name="connsiteY25" fmla="*/ 160508 h 345155"/>
                    <a:gd name="connsiteX26" fmla="*/ 14405 w 14404"/>
                    <a:gd name="connsiteY26" fmla="*/ 185918 h 345155"/>
                    <a:gd name="connsiteX27" fmla="*/ 7202 w 14404"/>
                    <a:gd name="connsiteY27" fmla="*/ 193118 h 345155"/>
                    <a:gd name="connsiteX28" fmla="*/ 7202 w 14404"/>
                    <a:gd name="connsiteY28" fmla="*/ 141874 h 345155"/>
                    <a:gd name="connsiteX29" fmla="*/ 0 w 14404"/>
                    <a:gd name="connsiteY29" fmla="*/ 134674 h 345155"/>
                    <a:gd name="connsiteX30" fmla="*/ 0 w 14404"/>
                    <a:gd name="connsiteY30" fmla="*/ 109264 h 345155"/>
                    <a:gd name="connsiteX31" fmla="*/ 7202 w 14404"/>
                    <a:gd name="connsiteY31" fmla="*/ 102065 h 345155"/>
                    <a:gd name="connsiteX32" fmla="*/ 14405 w 14404"/>
                    <a:gd name="connsiteY32" fmla="*/ 109264 h 345155"/>
                    <a:gd name="connsiteX33" fmla="*/ 14405 w 14404"/>
                    <a:gd name="connsiteY33" fmla="*/ 134674 h 345155"/>
                    <a:gd name="connsiteX34" fmla="*/ 7202 w 14404"/>
                    <a:gd name="connsiteY34" fmla="*/ 141874 h 345155"/>
                    <a:gd name="connsiteX35" fmla="*/ 7202 w 14404"/>
                    <a:gd name="connsiteY35" fmla="*/ 91053 h 345155"/>
                    <a:gd name="connsiteX36" fmla="*/ 0 w 14404"/>
                    <a:gd name="connsiteY36" fmla="*/ 83854 h 345155"/>
                    <a:gd name="connsiteX37" fmla="*/ 0 w 14404"/>
                    <a:gd name="connsiteY37" fmla="*/ 58443 h 345155"/>
                    <a:gd name="connsiteX38" fmla="*/ 7202 w 14404"/>
                    <a:gd name="connsiteY38" fmla="*/ 51244 h 345155"/>
                    <a:gd name="connsiteX39" fmla="*/ 14405 w 14404"/>
                    <a:gd name="connsiteY39" fmla="*/ 58443 h 345155"/>
                    <a:gd name="connsiteX40" fmla="*/ 14405 w 14404"/>
                    <a:gd name="connsiteY40" fmla="*/ 83854 h 345155"/>
                    <a:gd name="connsiteX41" fmla="*/ 7202 w 14404"/>
                    <a:gd name="connsiteY41" fmla="*/ 91053 h 345155"/>
                    <a:gd name="connsiteX42" fmla="*/ 7202 w 14404"/>
                    <a:gd name="connsiteY42" fmla="*/ 39809 h 345155"/>
                    <a:gd name="connsiteX43" fmla="*/ 0 w 14404"/>
                    <a:gd name="connsiteY43" fmla="*/ 32610 h 345155"/>
                    <a:gd name="connsiteX44" fmla="*/ 0 w 14404"/>
                    <a:gd name="connsiteY44" fmla="*/ 7200 h 345155"/>
                    <a:gd name="connsiteX45" fmla="*/ 7202 w 14404"/>
                    <a:gd name="connsiteY45" fmla="*/ 0 h 345155"/>
                    <a:gd name="connsiteX46" fmla="*/ 14405 w 14404"/>
                    <a:gd name="connsiteY46" fmla="*/ 7200 h 345155"/>
                    <a:gd name="connsiteX47" fmla="*/ 14405 w 14404"/>
                    <a:gd name="connsiteY47" fmla="*/ 32610 h 345155"/>
                    <a:gd name="connsiteX48" fmla="*/ 7202 w 14404"/>
                    <a:gd name="connsiteY48" fmla="*/ 39809 h 34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404" h="345155">
                      <a:moveTo>
                        <a:pt x="7202" y="345155"/>
                      </a:moveTo>
                      <a:cubicBezTo>
                        <a:pt x="2965" y="345155"/>
                        <a:pt x="0" y="341768"/>
                        <a:pt x="0" y="337532"/>
                      </a:cubicBezTo>
                      <a:lnTo>
                        <a:pt x="0" y="313393"/>
                      </a:lnTo>
                      <a:cubicBezTo>
                        <a:pt x="0" y="309581"/>
                        <a:pt x="3390" y="306193"/>
                        <a:pt x="7202" y="306193"/>
                      </a:cubicBezTo>
                      <a:cubicBezTo>
                        <a:pt x="11439" y="306193"/>
                        <a:pt x="14405" y="309581"/>
                        <a:pt x="14405" y="313393"/>
                      </a:cubicBezTo>
                      <a:lnTo>
                        <a:pt x="14405" y="337532"/>
                      </a:lnTo>
                      <a:cubicBezTo>
                        <a:pt x="14405" y="341768"/>
                        <a:pt x="11015" y="345155"/>
                        <a:pt x="7202" y="345155"/>
                      </a:cubicBezTo>
                      <a:close/>
                      <a:moveTo>
                        <a:pt x="7202" y="295606"/>
                      </a:moveTo>
                      <a:cubicBezTo>
                        <a:pt x="2965" y="295606"/>
                        <a:pt x="0" y="292218"/>
                        <a:pt x="0" y="288406"/>
                      </a:cubicBezTo>
                      <a:lnTo>
                        <a:pt x="0" y="262996"/>
                      </a:lnTo>
                      <a:cubicBezTo>
                        <a:pt x="0" y="258761"/>
                        <a:pt x="3390" y="255373"/>
                        <a:pt x="7202" y="255373"/>
                      </a:cubicBezTo>
                      <a:cubicBezTo>
                        <a:pt x="11439" y="255373"/>
                        <a:pt x="14405" y="258761"/>
                        <a:pt x="14405" y="262996"/>
                      </a:cubicBezTo>
                      <a:lnTo>
                        <a:pt x="14405" y="288406"/>
                      </a:lnTo>
                      <a:cubicBezTo>
                        <a:pt x="14405" y="292218"/>
                        <a:pt x="11015" y="295606"/>
                        <a:pt x="7202" y="295606"/>
                      </a:cubicBezTo>
                      <a:close/>
                      <a:moveTo>
                        <a:pt x="7202" y="244362"/>
                      </a:moveTo>
                      <a:cubicBezTo>
                        <a:pt x="2965" y="244362"/>
                        <a:pt x="0" y="240974"/>
                        <a:pt x="0" y="237162"/>
                      </a:cubicBezTo>
                      <a:lnTo>
                        <a:pt x="0" y="211752"/>
                      </a:lnTo>
                      <a:cubicBezTo>
                        <a:pt x="0" y="207517"/>
                        <a:pt x="3390" y="204552"/>
                        <a:pt x="7202" y="204552"/>
                      </a:cubicBezTo>
                      <a:cubicBezTo>
                        <a:pt x="11439" y="204552"/>
                        <a:pt x="14405" y="207940"/>
                        <a:pt x="14405" y="211752"/>
                      </a:cubicBezTo>
                      <a:lnTo>
                        <a:pt x="14405" y="237162"/>
                      </a:lnTo>
                      <a:cubicBezTo>
                        <a:pt x="14405" y="240974"/>
                        <a:pt x="11015" y="244362"/>
                        <a:pt x="7202" y="244362"/>
                      </a:cubicBezTo>
                      <a:close/>
                      <a:moveTo>
                        <a:pt x="7202" y="193118"/>
                      </a:moveTo>
                      <a:cubicBezTo>
                        <a:pt x="2965" y="193118"/>
                        <a:pt x="0" y="189730"/>
                        <a:pt x="0" y="185918"/>
                      </a:cubicBezTo>
                      <a:lnTo>
                        <a:pt x="0" y="160508"/>
                      </a:lnTo>
                      <a:cubicBezTo>
                        <a:pt x="0" y="156696"/>
                        <a:pt x="3390" y="153308"/>
                        <a:pt x="7202" y="153308"/>
                      </a:cubicBezTo>
                      <a:cubicBezTo>
                        <a:pt x="11439" y="153308"/>
                        <a:pt x="14405" y="156696"/>
                        <a:pt x="14405" y="160508"/>
                      </a:cubicBezTo>
                      <a:lnTo>
                        <a:pt x="14405" y="185918"/>
                      </a:lnTo>
                      <a:cubicBezTo>
                        <a:pt x="14405" y="189730"/>
                        <a:pt x="11015" y="193118"/>
                        <a:pt x="7202" y="193118"/>
                      </a:cubicBezTo>
                      <a:close/>
                      <a:moveTo>
                        <a:pt x="7202" y="141874"/>
                      </a:moveTo>
                      <a:cubicBezTo>
                        <a:pt x="2965" y="141874"/>
                        <a:pt x="0" y="138486"/>
                        <a:pt x="0" y="134674"/>
                      </a:cubicBezTo>
                      <a:lnTo>
                        <a:pt x="0" y="109264"/>
                      </a:lnTo>
                      <a:cubicBezTo>
                        <a:pt x="0" y="105029"/>
                        <a:pt x="3390" y="102065"/>
                        <a:pt x="7202" y="102065"/>
                      </a:cubicBezTo>
                      <a:cubicBezTo>
                        <a:pt x="11439" y="102065"/>
                        <a:pt x="14405" y="105453"/>
                        <a:pt x="14405" y="109264"/>
                      </a:cubicBezTo>
                      <a:lnTo>
                        <a:pt x="14405" y="134674"/>
                      </a:lnTo>
                      <a:cubicBezTo>
                        <a:pt x="14405" y="138909"/>
                        <a:pt x="11015" y="141874"/>
                        <a:pt x="7202" y="141874"/>
                      </a:cubicBezTo>
                      <a:close/>
                      <a:moveTo>
                        <a:pt x="7202" y="91053"/>
                      </a:moveTo>
                      <a:cubicBezTo>
                        <a:pt x="2965" y="91053"/>
                        <a:pt x="0" y="87665"/>
                        <a:pt x="0" y="83854"/>
                      </a:cubicBezTo>
                      <a:lnTo>
                        <a:pt x="0" y="58443"/>
                      </a:lnTo>
                      <a:cubicBezTo>
                        <a:pt x="0" y="54208"/>
                        <a:pt x="3390" y="51244"/>
                        <a:pt x="7202" y="51244"/>
                      </a:cubicBezTo>
                      <a:cubicBezTo>
                        <a:pt x="11439" y="51244"/>
                        <a:pt x="14405" y="54632"/>
                        <a:pt x="14405" y="58443"/>
                      </a:cubicBezTo>
                      <a:lnTo>
                        <a:pt x="14405" y="83854"/>
                      </a:lnTo>
                      <a:cubicBezTo>
                        <a:pt x="14405" y="87665"/>
                        <a:pt x="11015" y="91053"/>
                        <a:pt x="7202" y="91053"/>
                      </a:cubicBezTo>
                      <a:close/>
                      <a:moveTo>
                        <a:pt x="7202" y="39809"/>
                      </a:moveTo>
                      <a:cubicBezTo>
                        <a:pt x="2965" y="39809"/>
                        <a:pt x="0" y="36421"/>
                        <a:pt x="0" y="32610"/>
                      </a:cubicBezTo>
                      <a:lnTo>
                        <a:pt x="0" y="7200"/>
                      </a:lnTo>
                      <a:cubicBezTo>
                        <a:pt x="0" y="3388"/>
                        <a:pt x="3390" y="0"/>
                        <a:pt x="7202" y="0"/>
                      </a:cubicBezTo>
                      <a:cubicBezTo>
                        <a:pt x="11439" y="0"/>
                        <a:pt x="14405" y="3388"/>
                        <a:pt x="14405" y="7200"/>
                      </a:cubicBezTo>
                      <a:lnTo>
                        <a:pt x="14405" y="32610"/>
                      </a:lnTo>
                      <a:cubicBezTo>
                        <a:pt x="14405" y="36421"/>
                        <a:pt x="11015" y="39809"/>
                        <a:pt x="7202" y="39809"/>
                      </a:cubicBezTo>
                      <a:close/>
                    </a:path>
                  </a:pathLst>
                </a:custGeom>
                <a:grpFill/>
                <a:ln w="4233" cap="flat">
                  <a:noFill/>
                  <a:prstDash val="solid"/>
                  <a:miter/>
                </a:ln>
              </p:spPr>
              <p:txBody>
                <a:bodyPr rtlCol="0" anchor="ctr"/>
                <a:lstStyle/>
                <a:p>
                  <a:endParaRPr lang="en-US"/>
                </a:p>
              </p:txBody>
            </p:sp>
          </p:grpSp>
        </p:grpSp>
      </p:grpSp>
      <p:grpSp>
        <p:nvGrpSpPr>
          <p:cNvPr id="69" name="Group 68">
            <a:extLst>
              <a:ext uri="{FF2B5EF4-FFF2-40B4-BE49-F238E27FC236}">
                <a16:creationId xmlns:a16="http://schemas.microsoft.com/office/drawing/2014/main" id="{72C860B9-E289-5306-ED5F-C4AC31BC67DA}"/>
              </a:ext>
            </a:extLst>
          </p:cNvPr>
          <p:cNvGrpSpPr/>
          <p:nvPr/>
        </p:nvGrpSpPr>
        <p:grpSpPr>
          <a:xfrm>
            <a:off x="948749" y="4963605"/>
            <a:ext cx="1053970" cy="1073304"/>
            <a:chOff x="5834687" y="3140849"/>
            <a:chExt cx="1290933" cy="1314614"/>
          </a:xfrm>
          <a:solidFill>
            <a:srgbClr val="F79037"/>
          </a:solidFill>
        </p:grpSpPr>
        <p:sp>
          <p:nvSpPr>
            <p:cNvPr id="70" name="Freeform 69">
              <a:extLst>
                <a:ext uri="{FF2B5EF4-FFF2-40B4-BE49-F238E27FC236}">
                  <a16:creationId xmlns:a16="http://schemas.microsoft.com/office/drawing/2014/main" id="{1C38BD77-A35B-17B2-EFC5-63BC0AC2B140}"/>
                </a:ext>
              </a:extLst>
            </p:cNvPr>
            <p:cNvSpPr/>
            <p:nvPr/>
          </p:nvSpPr>
          <p:spPr>
            <a:xfrm>
              <a:off x="5916513" y="3217290"/>
              <a:ext cx="1132441" cy="1001179"/>
            </a:xfrm>
            <a:custGeom>
              <a:avLst/>
              <a:gdLst>
                <a:gd name="connsiteX0" fmla="*/ 652593 w 1305183"/>
                <a:gd name="connsiteY0" fmla="*/ 0 h 1153898"/>
                <a:gd name="connsiteX1" fmla="*/ 548018 w 1305183"/>
                <a:gd name="connsiteY1" fmla="*/ 67009 h 1153898"/>
                <a:gd name="connsiteX2" fmla="*/ 21124 w 1305183"/>
                <a:gd name="connsiteY2" fmla="*/ 974314 h 1153898"/>
                <a:gd name="connsiteX3" fmla="*/ 14420 w 1305183"/>
                <a:gd name="connsiteY3" fmla="*/ 1097611 h 1153898"/>
                <a:gd name="connsiteX4" fmla="*/ 125699 w 1305183"/>
                <a:gd name="connsiteY4" fmla="*/ 1153899 h 1153898"/>
                <a:gd name="connsiteX5" fmla="*/ 1179485 w 1305183"/>
                <a:gd name="connsiteY5" fmla="*/ 1153899 h 1153898"/>
                <a:gd name="connsiteX6" fmla="*/ 1290763 w 1305183"/>
                <a:gd name="connsiteY6" fmla="*/ 1097611 h 1153898"/>
                <a:gd name="connsiteX7" fmla="*/ 1284060 w 1305183"/>
                <a:gd name="connsiteY7" fmla="*/ 974314 h 1153898"/>
                <a:gd name="connsiteX8" fmla="*/ 757166 w 1305183"/>
                <a:gd name="connsiteY8" fmla="*/ 67009 h 1153898"/>
                <a:gd name="connsiteX9" fmla="*/ 652593 w 1305183"/>
                <a:gd name="connsiteY9" fmla="*/ 0 h 115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5183" h="1153898">
                  <a:moveTo>
                    <a:pt x="652593" y="0"/>
                  </a:moveTo>
                  <a:cubicBezTo>
                    <a:pt x="611030" y="0"/>
                    <a:pt x="573491" y="25463"/>
                    <a:pt x="548018" y="67009"/>
                  </a:cubicBezTo>
                  <a:lnTo>
                    <a:pt x="21124" y="974314"/>
                  </a:lnTo>
                  <a:cubicBezTo>
                    <a:pt x="-4348" y="1017200"/>
                    <a:pt x="-7031" y="1061426"/>
                    <a:pt x="14420" y="1097611"/>
                  </a:cubicBezTo>
                  <a:cubicBezTo>
                    <a:pt x="35873" y="1133796"/>
                    <a:pt x="76093" y="1153899"/>
                    <a:pt x="125699" y="1153899"/>
                  </a:cubicBezTo>
                  <a:lnTo>
                    <a:pt x="1179485" y="1153899"/>
                  </a:lnTo>
                  <a:cubicBezTo>
                    <a:pt x="1229092" y="1153899"/>
                    <a:pt x="1269312" y="1133796"/>
                    <a:pt x="1290763" y="1097611"/>
                  </a:cubicBezTo>
                  <a:cubicBezTo>
                    <a:pt x="1312214" y="1061426"/>
                    <a:pt x="1309533" y="1017200"/>
                    <a:pt x="1284060" y="974314"/>
                  </a:cubicBezTo>
                  <a:lnTo>
                    <a:pt x="757166" y="67009"/>
                  </a:lnTo>
                  <a:cubicBezTo>
                    <a:pt x="731692" y="25463"/>
                    <a:pt x="694154" y="0"/>
                    <a:pt x="652593" y="0"/>
                  </a:cubicBezTo>
                  <a:close/>
                </a:path>
              </a:pathLst>
            </a:custGeom>
            <a:solidFill>
              <a:srgbClr val="DD1470"/>
            </a:solidFill>
            <a:ln w="13404" cap="flat">
              <a:noFill/>
              <a:prstDash val="solid"/>
              <a:miter/>
            </a:ln>
          </p:spPr>
          <p:txBody>
            <a:bodyPr rtlCol="0" anchor="ctr"/>
            <a:lstStyle/>
            <a:p>
              <a:endParaRPr lang="en-US"/>
            </a:p>
          </p:txBody>
        </p:sp>
        <p:grpSp>
          <p:nvGrpSpPr>
            <p:cNvPr id="71" name="Graphic 8">
              <a:extLst>
                <a:ext uri="{FF2B5EF4-FFF2-40B4-BE49-F238E27FC236}">
                  <a16:creationId xmlns:a16="http://schemas.microsoft.com/office/drawing/2014/main" id="{CAF8B0DC-6A52-360A-57C0-F8993B20E03B}"/>
                </a:ext>
              </a:extLst>
            </p:cNvPr>
            <p:cNvGrpSpPr/>
            <p:nvPr/>
          </p:nvGrpSpPr>
          <p:grpSpPr>
            <a:xfrm>
              <a:off x="5834687" y="3140849"/>
              <a:ext cx="1290933" cy="1314614"/>
              <a:chOff x="5197376" y="5607922"/>
              <a:chExt cx="687857" cy="700475"/>
            </a:xfrm>
            <a:grpFill/>
          </p:grpSpPr>
          <p:grpSp>
            <p:nvGrpSpPr>
              <p:cNvPr id="72" name="Graphic 8">
                <a:extLst>
                  <a:ext uri="{FF2B5EF4-FFF2-40B4-BE49-F238E27FC236}">
                    <a16:creationId xmlns:a16="http://schemas.microsoft.com/office/drawing/2014/main" id="{CEDDEF19-B078-D7AF-56DD-4BDBCFCC6C25}"/>
                  </a:ext>
                </a:extLst>
              </p:cNvPr>
              <p:cNvGrpSpPr/>
              <p:nvPr/>
            </p:nvGrpSpPr>
            <p:grpSpPr>
              <a:xfrm>
                <a:off x="5234593" y="5645191"/>
                <a:ext cx="612999" cy="540390"/>
                <a:chOff x="5234593" y="5645191"/>
                <a:chExt cx="612999" cy="540390"/>
              </a:xfrm>
              <a:grpFill/>
            </p:grpSpPr>
            <p:grpSp>
              <p:nvGrpSpPr>
                <p:cNvPr id="76" name="Graphic 8">
                  <a:extLst>
                    <a:ext uri="{FF2B5EF4-FFF2-40B4-BE49-F238E27FC236}">
                      <a16:creationId xmlns:a16="http://schemas.microsoft.com/office/drawing/2014/main" id="{60904E76-E175-EF77-1A8C-E5471FAFE901}"/>
                    </a:ext>
                  </a:extLst>
                </p:cNvPr>
                <p:cNvGrpSpPr/>
                <p:nvPr/>
              </p:nvGrpSpPr>
              <p:grpSpPr>
                <a:xfrm>
                  <a:off x="5234593" y="5645191"/>
                  <a:ext cx="612999" cy="540390"/>
                  <a:chOff x="5234593" y="5645191"/>
                  <a:chExt cx="612999" cy="540390"/>
                </a:xfrm>
                <a:grpFill/>
              </p:grpSpPr>
              <p:sp>
                <p:nvSpPr>
                  <p:cNvPr id="80" name="Freeform 79">
                    <a:extLst>
                      <a:ext uri="{FF2B5EF4-FFF2-40B4-BE49-F238E27FC236}">
                        <a16:creationId xmlns:a16="http://schemas.microsoft.com/office/drawing/2014/main" id="{BA936599-89B0-BAF7-7B0E-B57BBF79C999}"/>
                      </a:ext>
                    </a:extLst>
                  </p:cNvPr>
                  <p:cNvSpPr/>
                  <p:nvPr/>
                </p:nvSpPr>
                <p:spPr>
                  <a:xfrm>
                    <a:off x="5471424" y="5645191"/>
                    <a:ext cx="140186" cy="96558"/>
                  </a:xfrm>
                  <a:custGeom>
                    <a:avLst/>
                    <a:gdLst>
                      <a:gd name="connsiteX0" fmla="*/ 132795 w 140186"/>
                      <a:gd name="connsiteY0" fmla="*/ 96559 h 96558"/>
                      <a:gd name="connsiteX1" fmla="*/ 126440 w 140186"/>
                      <a:gd name="connsiteY1" fmla="*/ 92747 h 96558"/>
                      <a:gd name="connsiteX2" fmla="*/ 90429 w 140186"/>
                      <a:gd name="connsiteY2" fmla="*/ 30492 h 96558"/>
                      <a:gd name="connsiteX3" fmla="*/ 70093 w 140186"/>
                      <a:gd name="connsiteY3" fmla="*/ 14823 h 96558"/>
                      <a:gd name="connsiteX4" fmla="*/ 49757 w 140186"/>
                      <a:gd name="connsiteY4" fmla="*/ 30492 h 96558"/>
                      <a:gd name="connsiteX5" fmla="*/ 13746 w 140186"/>
                      <a:gd name="connsiteY5" fmla="*/ 92747 h 96558"/>
                      <a:gd name="connsiteX6" fmla="*/ 3578 w 140186"/>
                      <a:gd name="connsiteY6" fmla="*/ 95288 h 96558"/>
                      <a:gd name="connsiteX7" fmla="*/ 1036 w 140186"/>
                      <a:gd name="connsiteY7" fmla="*/ 85124 h 96558"/>
                      <a:gd name="connsiteX8" fmla="*/ 37047 w 140186"/>
                      <a:gd name="connsiteY8" fmla="*/ 22869 h 96558"/>
                      <a:gd name="connsiteX9" fmla="*/ 70093 w 140186"/>
                      <a:gd name="connsiteY9" fmla="*/ 0 h 96558"/>
                      <a:gd name="connsiteX10" fmla="*/ 103139 w 140186"/>
                      <a:gd name="connsiteY10" fmla="*/ 22869 h 96558"/>
                      <a:gd name="connsiteX11" fmla="*/ 139150 w 140186"/>
                      <a:gd name="connsiteY11" fmla="*/ 85124 h 96558"/>
                      <a:gd name="connsiteX12" fmla="*/ 136608 w 140186"/>
                      <a:gd name="connsiteY12" fmla="*/ 95288 h 96558"/>
                      <a:gd name="connsiteX13" fmla="*/ 132795 w 140186"/>
                      <a:gd name="connsiteY13" fmla="*/ 96559 h 9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0186" h="96558">
                        <a:moveTo>
                          <a:pt x="132795" y="96559"/>
                        </a:moveTo>
                        <a:cubicBezTo>
                          <a:pt x="130253" y="96559"/>
                          <a:pt x="127712" y="95288"/>
                          <a:pt x="126440" y="92747"/>
                        </a:cubicBezTo>
                        <a:lnTo>
                          <a:pt x="90429" y="30492"/>
                        </a:lnTo>
                        <a:cubicBezTo>
                          <a:pt x="84497" y="20328"/>
                          <a:pt x="77295" y="14823"/>
                          <a:pt x="70093" y="14823"/>
                        </a:cubicBezTo>
                        <a:cubicBezTo>
                          <a:pt x="62891" y="14823"/>
                          <a:pt x="55265" y="20328"/>
                          <a:pt x="49757" y="30492"/>
                        </a:cubicBezTo>
                        <a:lnTo>
                          <a:pt x="13746" y="92747"/>
                        </a:lnTo>
                        <a:cubicBezTo>
                          <a:pt x="11627" y="96135"/>
                          <a:pt x="7391" y="97406"/>
                          <a:pt x="3578" y="95288"/>
                        </a:cubicBezTo>
                        <a:cubicBezTo>
                          <a:pt x="188" y="93171"/>
                          <a:pt x="-1083" y="88936"/>
                          <a:pt x="1036" y="85124"/>
                        </a:cubicBezTo>
                        <a:lnTo>
                          <a:pt x="37047" y="22869"/>
                        </a:lnTo>
                        <a:cubicBezTo>
                          <a:pt x="45520" y="8046"/>
                          <a:pt x="57383" y="0"/>
                          <a:pt x="70093" y="0"/>
                        </a:cubicBezTo>
                        <a:cubicBezTo>
                          <a:pt x="82803" y="0"/>
                          <a:pt x="94666" y="8046"/>
                          <a:pt x="103139" y="22869"/>
                        </a:cubicBezTo>
                        <a:lnTo>
                          <a:pt x="139150" y="85124"/>
                        </a:lnTo>
                        <a:cubicBezTo>
                          <a:pt x="141269" y="88512"/>
                          <a:pt x="139998" y="93171"/>
                          <a:pt x="136608" y="95288"/>
                        </a:cubicBezTo>
                        <a:cubicBezTo>
                          <a:pt x="135337" y="96135"/>
                          <a:pt x="134067" y="96559"/>
                          <a:pt x="132795" y="96559"/>
                        </a:cubicBezTo>
                        <a:close/>
                      </a:path>
                    </a:pathLst>
                  </a:custGeom>
                  <a:grpFill/>
                  <a:ln w="4233"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8B303D9D-DEA7-8CAF-111C-36EFB44F92EB}"/>
                      </a:ext>
                    </a:extLst>
                  </p:cNvPr>
                  <p:cNvSpPr/>
                  <p:nvPr/>
                </p:nvSpPr>
                <p:spPr>
                  <a:xfrm>
                    <a:off x="5727506" y="6062577"/>
                    <a:ext cx="120087" cy="123004"/>
                  </a:xfrm>
                  <a:custGeom>
                    <a:avLst/>
                    <a:gdLst>
                      <a:gd name="connsiteX0" fmla="*/ 79649 w 120087"/>
                      <a:gd name="connsiteY0" fmla="*/ 123004 h 123004"/>
                      <a:gd name="connsiteX1" fmla="*/ 7203 w 120087"/>
                      <a:gd name="connsiteY1" fmla="*/ 123004 h 123004"/>
                      <a:gd name="connsiteX2" fmla="*/ 0 w 120087"/>
                      <a:gd name="connsiteY2" fmla="*/ 115805 h 123004"/>
                      <a:gd name="connsiteX3" fmla="*/ 7203 w 120087"/>
                      <a:gd name="connsiteY3" fmla="*/ 108605 h 123004"/>
                      <a:gd name="connsiteX4" fmla="*/ 79649 w 120087"/>
                      <a:gd name="connsiteY4" fmla="*/ 108605 h 123004"/>
                      <a:gd name="connsiteX5" fmla="*/ 103374 w 120087"/>
                      <a:gd name="connsiteY5" fmla="*/ 98441 h 123004"/>
                      <a:gd name="connsiteX6" fmla="*/ 99985 w 120087"/>
                      <a:gd name="connsiteY6" fmla="*/ 73031 h 123004"/>
                      <a:gd name="connsiteX7" fmla="*/ 63974 w 120087"/>
                      <a:gd name="connsiteY7" fmla="*/ 11199 h 123004"/>
                      <a:gd name="connsiteX8" fmla="*/ 66516 w 120087"/>
                      <a:gd name="connsiteY8" fmla="*/ 1035 h 123004"/>
                      <a:gd name="connsiteX9" fmla="*/ 76684 w 120087"/>
                      <a:gd name="connsiteY9" fmla="*/ 3576 h 123004"/>
                      <a:gd name="connsiteX10" fmla="*/ 112695 w 120087"/>
                      <a:gd name="connsiteY10" fmla="*/ 65408 h 123004"/>
                      <a:gd name="connsiteX11" fmla="*/ 116084 w 120087"/>
                      <a:gd name="connsiteY11" fmla="*/ 105641 h 123004"/>
                      <a:gd name="connsiteX12" fmla="*/ 79649 w 120087"/>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087" h="123004">
                        <a:moveTo>
                          <a:pt x="79649" y="123004"/>
                        </a:moveTo>
                        <a:lnTo>
                          <a:pt x="7203" y="123004"/>
                        </a:lnTo>
                        <a:cubicBezTo>
                          <a:pt x="3390" y="123004"/>
                          <a:pt x="0" y="119616"/>
                          <a:pt x="0" y="115805"/>
                        </a:cubicBezTo>
                        <a:cubicBezTo>
                          <a:pt x="0" y="111570"/>
                          <a:pt x="3390" y="108605"/>
                          <a:pt x="7203" y="108605"/>
                        </a:cubicBezTo>
                        <a:lnTo>
                          <a:pt x="79649" y="108605"/>
                        </a:lnTo>
                        <a:cubicBezTo>
                          <a:pt x="91088" y="108605"/>
                          <a:pt x="99561" y="105217"/>
                          <a:pt x="103374" y="98441"/>
                        </a:cubicBezTo>
                        <a:cubicBezTo>
                          <a:pt x="107187" y="92088"/>
                          <a:pt x="105916" y="83195"/>
                          <a:pt x="99985" y="73031"/>
                        </a:cubicBezTo>
                        <a:lnTo>
                          <a:pt x="63974" y="11199"/>
                        </a:lnTo>
                        <a:cubicBezTo>
                          <a:pt x="61856" y="7811"/>
                          <a:pt x="63126" y="3153"/>
                          <a:pt x="66516" y="1035"/>
                        </a:cubicBezTo>
                        <a:cubicBezTo>
                          <a:pt x="69905" y="-1082"/>
                          <a:pt x="74565" y="188"/>
                          <a:pt x="76684" y="3576"/>
                        </a:cubicBezTo>
                        <a:lnTo>
                          <a:pt x="112695" y="65408"/>
                        </a:lnTo>
                        <a:cubicBezTo>
                          <a:pt x="121169" y="80231"/>
                          <a:pt x="122439" y="94206"/>
                          <a:pt x="116084" y="105641"/>
                        </a:cubicBezTo>
                        <a:cubicBezTo>
                          <a:pt x="109729" y="117075"/>
                          <a:pt x="97019" y="123004"/>
                          <a:pt x="79649" y="123004"/>
                        </a:cubicBezTo>
                        <a:close/>
                      </a:path>
                    </a:pathLst>
                  </a:custGeom>
                  <a:grpFill/>
                  <a:ln w="4233"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783F8B98-5814-9B4B-8CBF-9E32870BB6B0}"/>
                      </a:ext>
                    </a:extLst>
                  </p:cNvPr>
                  <p:cNvSpPr/>
                  <p:nvPr/>
                </p:nvSpPr>
                <p:spPr>
                  <a:xfrm>
                    <a:off x="5234593" y="6062577"/>
                    <a:ext cx="120123" cy="123004"/>
                  </a:xfrm>
                  <a:custGeom>
                    <a:avLst/>
                    <a:gdLst>
                      <a:gd name="connsiteX0" fmla="*/ 112885 w 120123"/>
                      <a:gd name="connsiteY0" fmla="*/ 123004 h 123004"/>
                      <a:gd name="connsiteX1" fmla="*/ 40438 w 120123"/>
                      <a:gd name="connsiteY1" fmla="*/ 123004 h 123004"/>
                      <a:gd name="connsiteX2" fmla="*/ 4003 w 120123"/>
                      <a:gd name="connsiteY2" fmla="*/ 105641 h 123004"/>
                      <a:gd name="connsiteX3" fmla="*/ 7392 w 120123"/>
                      <a:gd name="connsiteY3" fmla="*/ 65408 h 123004"/>
                      <a:gd name="connsiteX4" fmla="*/ 43404 w 120123"/>
                      <a:gd name="connsiteY4" fmla="*/ 3576 h 123004"/>
                      <a:gd name="connsiteX5" fmla="*/ 53572 w 120123"/>
                      <a:gd name="connsiteY5" fmla="*/ 1035 h 123004"/>
                      <a:gd name="connsiteX6" fmla="*/ 56114 w 120123"/>
                      <a:gd name="connsiteY6" fmla="*/ 11199 h 123004"/>
                      <a:gd name="connsiteX7" fmla="*/ 20102 w 120123"/>
                      <a:gd name="connsiteY7" fmla="*/ 73031 h 123004"/>
                      <a:gd name="connsiteX8" fmla="*/ 16713 w 120123"/>
                      <a:gd name="connsiteY8" fmla="*/ 98441 h 123004"/>
                      <a:gd name="connsiteX9" fmla="*/ 40438 w 120123"/>
                      <a:gd name="connsiteY9" fmla="*/ 108605 h 123004"/>
                      <a:gd name="connsiteX10" fmla="*/ 112885 w 120123"/>
                      <a:gd name="connsiteY10" fmla="*/ 108605 h 123004"/>
                      <a:gd name="connsiteX11" fmla="*/ 120087 w 120123"/>
                      <a:gd name="connsiteY11" fmla="*/ 115805 h 123004"/>
                      <a:gd name="connsiteX12" fmla="*/ 112885 w 120123"/>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123" h="123004">
                        <a:moveTo>
                          <a:pt x="112885" y="123004"/>
                        </a:moveTo>
                        <a:lnTo>
                          <a:pt x="40438" y="123004"/>
                        </a:lnTo>
                        <a:cubicBezTo>
                          <a:pt x="23492" y="123004"/>
                          <a:pt x="10358" y="116652"/>
                          <a:pt x="4003" y="105641"/>
                        </a:cubicBezTo>
                        <a:cubicBezTo>
                          <a:pt x="-2352" y="94629"/>
                          <a:pt x="-1081" y="80231"/>
                          <a:pt x="7392" y="65408"/>
                        </a:cubicBezTo>
                        <a:lnTo>
                          <a:pt x="43404" y="3576"/>
                        </a:lnTo>
                        <a:cubicBezTo>
                          <a:pt x="45522" y="188"/>
                          <a:pt x="49759" y="-1082"/>
                          <a:pt x="53572" y="1035"/>
                        </a:cubicBezTo>
                        <a:cubicBezTo>
                          <a:pt x="56961" y="3153"/>
                          <a:pt x="58232" y="7388"/>
                          <a:pt x="56114" y="11199"/>
                        </a:cubicBezTo>
                        <a:lnTo>
                          <a:pt x="20102" y="73031"/>
                        </a:lnTo>
                        <a:cubicBezTo>
                          <a:pt x="14171" y="83195"/>
                          <a:pt x="13324" y="92088"/>
                          <a:pt x="16713" y="98441"/>
                        </a:cubicBezTo>
                        <a:cubicBezTo>
                          <a:pt x="20526" y="104794"/>
                          <a:pt x="28576" y="108605"/>
                          <a:pt x="40438" y="108605"/>
                        </a:cubicBezTo>
                        <a:lnTo>
                          <a:pt x="112885" y="108605"/>
                        </a:lnTo>
                        <a:cubicBezTo>
                          <a:pt x="116698" y="108605"/>
                          <a:pt x="120087" y="111993"/>
                          <a:pt x="120087" y="115805"/>
                        </a:cubicBezTo>
                        <a:cubicBezTo>
                          <a:pt x="120511" y="119616"/>
                          <a:pt x="117122" y="123004"/>
                          <a:pt x="112885" y="123004"/>
                        </a:cubicBezTo>
                        <a:close/>
                      </a:path>
                    </a:pathLst>
                  </a:custGeom>
                  <a:grpFill/>
                  <a:ln w="4233" cap="flat">
                    <a:noFill/>
                    <a:prstDash val="solid"/>
                    <a:miter/>
                  </a:ln>
                </p:spPr>
                <p:txBody>
                  <a:bodyPr rtlCol="0" anchor="ctr"/>
                  <a:lstStyle/>
                  <a:p>
                    <a:endParaRPr lang="en-US"/>
                  </a:p>
                </p:txBody>
              </p:sp>
            </p:grpSp>
            <p:sp>
              <p:nvSpPr>
                <p:cNvPr id="77" name="Freeform 76">
                  <a:extLst>
                    <a:ext uri="{FF2B5EF4-FFF2-40B4-BE49-F238E27FC236}">
                      <a16:creationId xmlns:a16="http://schemas.microsoft.com/office/drawing/2014/main" id="{BCD436DC-0A2F-0C5A-035D-EAFF0F0ED077}"/>
                    </a:ext>
                  </a:extLst>
                </p:cNvPr>
                <p:cNvSpPr/>
                <p:nvPr/>
              </p:nvSpPr>
              <p:spPr>
                <a:xfrm>
                  <a:off x="5596405" y="5727162"/>
                  <a:ext cx="208395" cy="348308"/>
                </a:xfrm>
                <a:custGeom>
                  <a:avLst/>
                  <a:gdLst>
                    <a:gd name="connsiteX0" fmla="*/ 201005 w 208395"/>
                    <a:gd name="connsiteY0" fmla="*/ 348308 h 348308"/>
                    <a:gd name="connsiteX1" fmla="*/ 194650 w 208395"/>
                    <a:gd name="connsiteY1" fmla="*/ 344497 h 348308"/>
                    <a:gd name="connsiteX2" fmla="*/ 173044 w 208395"/>
                    <a:gd name="connsiteY2" fmla="*/ 307228 h 348308"/>
                    <a:gd name="connsiteX3" fmla="*/ 175585 w 208395"/>
                    <a:gd name="connsiteY3" fmla="*/ 297064 h 348308"/>
                    <a:gd name="connsiteX4" fmla="*/ 185753 w 208395"/>
                    <a:gd name="connsiteY4" fmla="*/ 299605 h 348308"/>
                    <a:gd name="connsiteX5" fmla="*/ 207360 w 208395"/>
                    <a:gd name="connsiteY5" fmla="*/ 336450 h 348308"/>
                    <a:gd name="connsiteX6" fmla="*/ 204818 w 208395"/>
                    <a:gd name="connsiteY6" fmla="*/ 346614 h 348308"/>
                    <a:gd name="connsiteX7" fmla="*/ 201005 w 208395"/>
                    <a:gd name="connsiteY7" fmla="*/ 348308 h 348308"/>
                    <a:gd name="connsiteX8" fmla="*/ 157792 w 208395"/>
                    <a:gd name="connsiteY8" fmla="*/ 274195 h 348308"/>
                    <a:gd name="connsiteX9" fmla="*/ 151437 w 208395"/>
                    <a:gd name="connsiteY9" fmla="*/ 270384 h 348308"/>
                    <a:gd name="connsiteX10" fmla="*/ 129830 w 208395"/>
                    <a:gd name="connsiteY10" fmla="*/ 233115 h 348308"/>
                    <a:gd name="connsiteX11" fmla="*/ 132372 w 208395"/>
                    <a:gd name="connsiteY11" fmla="*/ 222951 h 348308"/>
                    <a:gd name="connsiteX12" fmla="*/ 142540 w 208395"/>
                    <a:gd name="connsiteY12" fmla="*/ 225492 h 348308"/>
                    <a:gd name="connsiteX13" fmla="*/ 164147 w 208395"/>
                    <a:gd name="connsiteY13" fmla="*/ 262760 h 348308"/>
                    <a:gd name="connsiteX14" fmla="*/ 161605 w 208395"/>
                    <a:gd name="connsiteY14" fmla="*/ 272924 h 348308"/>
                    <a:gd name="connsiteX15" fmla="*/ 157792 w 208395"/>
                    <a:gd name="connsiteY15" fmla="*/ 274195 h 348308"/>
                    <a:gd name="connsiteX16" fmla="*/ 115002 w 208395"/>
                    <a:gd name="connsiteY16" fmla="*/ 200082 h 348308"/>
                    <a:gd name="connsiteX17" fmla="*/ 108647 w 208395"/>
                    <a:gd name="connsiteY17" fmla="*/ 196270 h 348308"/>
                    <a:gd name="connsiteX18" fmla="*/ 87040 w 208395"/>
                    <a:gd name="connsiteY18" fmla="*/ 159002 h 348308"/>
                    <a:gd name="connsiteX19" fmla="*/ 89582 w 208395"/>
                    <a:gd name="connsiteY19" fmla="*/ 148838 h 348308"/>
                    <a:gd name="connsiteX20" fmla="*/ 99750 w 208395"/>
                    <a:gd name="connsiteY20" fmla="*/ 151379 h 348308"/>
                    <a:gd name="connsiteX21" fmla="*/ 121357 w 208395"/>
                    <a:gd name="connsiteY21" fmla="*/ 188647 h 348308"/>
                    <a:gd name="connsiteX22" fmla="*/ 118815 w 208395"/>
                    <a:gd name="connsiteY22" fmla="*/ 198811 h 348308"/>
                    <a:gd name="connsiteX23" fmla="*/ 115002 w 208395"/>
                    <a:gd name="connsiteY23" fmla="*/ 200082 h 348308"/>
                    <a:gd name="connsiteX24" fmla="*/ 72212 w 208395"/>
                    <a:gd name="connsiteY24" fmla="*/ 125969 h 348308"/>
                    <a:gd name="connsiteX25" fmla="*/ 65857 w 208395"/>
                    <a:gd name="connsiteY25" fmla="*/ 122157 h 348308"/>
                    <a:gd name="connsiteX26" fmla="*/ 44249 w 208395"/>
                    <a:gd name="connsiteY26" fmla="*/ 84889 h 348308"/>
                    <a:gd name="connsiteX27" fmla="*/ 46792 w 208395"/>
                    <a:gd name="connsiteY27" fmla="*/ 74725 h 348308"/>
                    <a:gd name="connsiteX28" fmla="*/ 56959 w 208395"/>
                    <a:gd name="connsiteY28" fmla="*/ 77266 h 348308"/>
                    <a:gd name="connsiteX29" fmla="*/ 78567 w 208395"/>
                    <a:gd name="connsiteY29" fmla="*/ 114534 h 348308"/>
                    <a:gd name="connsiteX30" fmla="*/ 76024 w 208395"/>
                    <a:gd name="connsiteY30" fmla="*/ 124698 h 348308"/>
                    <a:gd name="connsiteX31" fmla="*/ 72212 w 208395"/>
                    <a:gd name="connsiteY31" fmla="*/ 125969 h 348308"/>
                    <a:gd name="connsiteX32" fmla="*/ 28997 w 208395"/>
                    <a:gd name="connsiteY32" fmla="*/ 51856 h 348308"/>
                    <a:gd name="connsiteX33" fmla="*/ 22642 w 208395"/>
                    <a:gd name="connsiteY33" fmla="*/ 48044 h 348308"/>
                    <a:gd name="connsiteX34" fmla="*/ 1036 w 208395"/>
                    <a:gd name="connsiteY34" fmla="*/ 11199 h 348308"/>
                    <a:gd name="connsiteX35" fmla="*/ 3577 w 208395"/>
                    <a:gd name="connsiteY35" fmla="*/ 1035 h 348308"/>
                    <a:gd name="connsiteX36" fmla="*/ 13746 w 208395"/>
                    <a:gd name="connsiteY36" fmla="*/ 3576 h 348308"/>
                    <a:gd name="connsiteX37" fmla="*/ 35352 w 208395"/>
                    <a:gd name="connsiteY37" fmla="*/ 40845 h 348308"/>
                    <a:gd name="connsiteX38" fmla="*/ 32810 w 208395"/>
                    <a:gd name="connsiteY38" fmla="*/ 51008 h 348308"/>
                    <a:gd name="connsiteX39" fmla="*/ 28997 w 208395"/>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8395" h="348308">
                      <a:moveTo>
                        <a:pt x="201005" y="348308"/>
                      </a:moveTo>
                      <a:cubicBezTo>
                        <a:pt x="198463" y="348308"/>
                        <a:pt x="195922" y="347038"/>
                        <a:pt x="194650" y="344497"/>
                      </a:cubicBezTo>
                      <a:lnTo>
                        <a:pt x="173044" y="307228"/>
                      </a:lnTo>
                      <a:cubicBezTo>
                        <a:pt x="170925" y="303840"/>
                        <a:pt x="172196" y="299182"/>
                        <a:pt x="175585" y="297064"/>
                      </a:cubicBezTo>
                      <a:cubicBezTo>
                        <a:pt x="178975" y="294947"/>
                        <a:pt x="183635" y="296217"/>
                        <a:pt x="185753" y="299605"/>
                      </a:cubicBezTo>
                      <a:lnTo>
                        <a:pt x="207360" y="336450"/>
                      </a:lnTo>
                      <a:cubicBezTo>
                        <a:pt x="209479" y="339838"/>
                        <a:pt x="208208" y="344497"/>
                        <a:pt x="204818" y="346614"/>
                      </a:cubicBezTo>
                      <a:cubicBezTo>
                        <a:pt x="203124" y="347885"/>
                        <a:pt x="202277" y="348308"/>
                        <a:pt x="201005" y="348308"/>
                      </a:cubicBezTo>
                      <a:close/>
                      <a:moveTo>
                        <a:pt x="157792" y="274195"/>
                      </a:moveTo>
                      <a:cubicBezTo>
                        <a:pt x="155250" y="274195"/>
                        <a:pt x="152708" y="272924"/>
                        <a:pt x="151437" y="270384"/>
                      </a:cubicBezTo>
                      <a:lnTo>
                        <a:pt x="129830" y="233115"/>
                      </a:lnTo>
                      <a:cubicBezTo>
                        <a:pt x="127712" y="229727"/>
                        <a:pt x="128982" y="225069"/>
                        <a:pt x="132372" y="222951"/>
                      </a:cubicBezTo>
                      <a:cubicBezTo>
                        <a:pt x="135761" y="220834"/>
                        <a:pt x="140422" y="222104"/>
                        <a:pt x="142540" y="225492"/>
                      </a:cubicBezTo>
                      <a:lnTo>
                        <a:pt x="164147" y="262760"/>
                      </a:lnTo>
                      <a:cubicBezTo>
                        <a:pt x="166265" y="266149"/>
                        <a:pt x="164994" y="270807"/>
                        <a:pt x="161605" y="272924"/>
                      </a:cubicBezTo>
                      <a:cubicBezTo>
                        <a:pt x="160334" y="273772"/>
                        <a:pt x="159063" y="274195"/>
                        <a:pt x="157792" y="274195"/>
                      </a:cubicBezTo>
                      <a:close/>
                      <a:moveTo>
                        <a:pt x="115002" y="200082"/>
                      </a:moveTo>
                      <a:cubicBezTo>
                        <a:pt x="112460" y="200082"/>
                        <a:pt x="109917" y="198811"/>
                        <a:pt x="108647" y="196270"/>
                      </a:cubicBezTo>
                      <a:lnTo>
                        <a:pt x="87040" y="159002"/>
                      </a:lnTo>
                      <a:cubicBezTo>
                        <a:pt x="84921" y="155614"/>
                        <a:pt x="86192" y="150956"/>
                        <a:pt x="89582" y="148838"/>
                      </a:cubicBezTo>
                      <a:cubicBezTo>
                        <a:pt x="92971" y="146721"/>
                        <a:pt x="97631" y="147991"/>
                        <a:pt x="99750" y="151379"/>
                      </a:cubicBezTo>
                      <a:lnTo>
                        <a:pt x="121357" y="188647"/>
                      </a:lnTo>
                      <a:cubicBezTo>
                        <a:pt x="123475" y="192035"/>
                        <a:pt x="122204" y="196694"/>
                        <a:pt x="118815" y="198811"/>
                      </a:cubicBezTo>
                      <a:cubicBezTo>
                        <a:pt x="117543" y="199659"/>
                        <a:pt x="116272" y="200082"/>
                        <a:pt x="115002" y="200082"/>
                      </a:cubicBezTo>
                      <a:close/>
                      <a:moveTo>
                        <a:pt x="72212" y="125969"/>
                      </a:moveTo>
                      <a:cubicBezTo>
                        <a:pt x="69669" y="125969"/>
                        <a:pt x="67127" y="124698"/>
                        <a:pt x="65857" y="122157"/>
                      </a:cubicBezTo>
                      <a:lnTo>
                        <a:pt x="44249" y="84889"/>
                      </a:lnTo>
                      <a:cubicBezTo>
                        <a:pt x="42131" y="81501"/>
                        <a:pt x="43402" y="76843"/>
                        <a:pt x="46792" y="74725"/>
                      </a:cubicBezTo>
                      <a:cubicBezTo>
                        <a:pt x="50181" y="72608"/>
                        <a:pt x="54841" y="73878"/>
                        <a:pt x="56959" y="77266"/>
                      </a:cubicBezTo>
                      <a:lnTo>
                        <a:pt x="78567" y="114534"/>
                      </a:lnTo>
                      <a:cubicBezTo>
                        <a:pt x="80685" y="117922"/>
                        <a:pt x="79414" y="122581"/>
                        <a:pt x="76024" y="124698"/>
                      </a:cubicBezTo>
                      <a:cubicBezTo>
                        <a:pt x="74753" y="125545"/>
                        <a:pt x="73482" y="125969"/>
                        <a:pt x="72212" y="125969"/>
                      </a:cubicBezTo>
                      <a:close/>
                      <a:moveTo>
                        <a:pt x="28997" y="51856"/>
                      </a:moveTo>
                      <a:cubicBezTo>
                        <a:pt x="26455" y="51856"/>
                        <a:pt x="23914" y="50585"/>
                        <a:pt x="22642" y="48044"/>
                      </a:cubicBezTo>
                      <a:lnTo>
                        <a:pt x="1036" y="11199"/>
                      </a:lnTo>
                      <a:cubicBezTo>
                        <a:pt x="-1083" y="7811"/>
                        <a:pt x="188" y="3153"/>
                        <a:pt x="3577" y="1035"/>
                      </a:cubicBezTo>
                      <a:cubicBezTo>
                        <a:pt x="6967" y="-1082"/>
                        <a:pt x="11627" y="188"/>
                        <a:pt x="13746" y="3576"/>
                      </a:cubicBezTo>
                      <a:lnTo>
                        <a:pt x="35352" y="40845"/>
                      </a:lnTo>
                      <a:cubicBezTo>
                        <a:pt x="37471" y="44232"/>
                        <a:pt x="36200" y="48891"/>
                        <a:pt x="32810" y="51008"/>
                      </a:cubicBezTo>
                      <a:cubicBezTo>
                        <a:pt x="31539" y="51432"/>
                        <a:pt x="30269" y="51856"/>
                        <a:pt x="28997" y="51856"/>
                      </a:cubicBezTo>
                      <a:close/>
                    </a:path>
                  </a:pathLst>
                </a:custGeom>
                <a:grpFill/>
                <a:ln w="4233"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AE8D5CC5-EE55-1FF3-2F2C-A619CD2D9FC4}"/>
                    </a:ext>
                  </a:extLst>
                </p:cNvPr>
                <p:cNvSpPr/>
                <p:nvPr/>
              </p:nvSpPr>
              <p:spPr>
                <a:xfrm>
                  <a:off x="5277809" y="5727162"/>
                  <a:ext cx="207972" cy="348308"/>
                </a:xfrm>
                <a:custGeom>
                  <a:avLst/>
                  <a:gdLst>
                    <a:gd name="connsiteX0" fmla="*/ 7391 w 207972"/>
                    <a:gd name="connsiteY0" fmla="*/ 348308 h 348308"/>
                    <a:gd name="connsiteX1" fmla="*/ 3578 w 207972"/>
                    <a:gd name="connsiteY1" fmla="*/ 347461 h 348308"/>
                    <a:gd name="connsiteX2" fmla="*/ 1036 w 207972"/>
                    <a:gd name="connsiteY2" fmla="*/ 337297 h 348308"/>
                    <a:gd name="connsiteX3" fmla="*/ 22643 w 207972"/>
                    <a:gd name="connsiteY3" fmla="*/ 300029 h 348308"/>
                    <a:gd name="connsiteX4" fmla="*/ 32811 w 207972"/>
                    <a:gd name="connsiteY4" fmla="*/ 297488 h 348308"/>
                    <a:gd name="connsiteX5" fmla="*/ 35353 w 207972"/>
                    <a:gd name="connsiteY5" fmla="*/ 307652 h 348308"/>
                    <a:gd name="connsiteX6" fmla="*/ 13746 w 207972"/>
                    <a:gd name="connsiteY6" fmla="*/ 344920 h 348308"/>
                    <a:gd name="connsiteX7" fmla="*/ 7391 w 207972"/>
                    <a:gd name="connsiteY7" fmla="*/ 348308 h 348308"/>
                    <a:gd name="connsiteX8" fmla="*/ 50181 w 207972"/>
                    <a:gd name="connsiteY8" fmla="*/ 274195 h 348308"/>
                    <a:gd name="connsiteX9" fmla="*/ 46368 w 207972"/>
                    <a:gd name="connsiteY9" fmla="*/ 273348 h 348308"/>
                    <a:gd name="connsiteX10" fmla="*/ 43826 w 207972"/>
                    <a:gd name="connsiteY10" fmla="*/ 263184 h 348308"/>
                    <a:gd name="connsiteX11" fmla="*/ 65433 w 207972"/>
                    <a:gd name="connsiteY11" fmla="*/ 225916 h 348308"/>
                    <a:gd name="connsiteX12" fmla="*/ 75601 w 207972"/>
                    <a:gd name="connsiteY12" fmla="*/ 223375 h 348308"/>
                    <a:gd name="connsiteX13" fmla="*/ 78143 w 207972"/>
                    <a:gd name="connsiteY13" fmla="*/ 233539 h 348308"/>
                    <a:gd name="connsiteX14" fmla="*/ 56536 w 207972"/>
                    <a:gd name="connsiteY14" fmla="*/ 270807 h 348308"/>
                    <a:gd name="connsiteX15" fmla="*/ 50181 w 207972"/>
                    <a:gd name="connsiteY15" fmla="*/ 274195 h 348308"/>
                    <a:gd name="connsiteX16" fmla="*/ 92971 w 207972"/>
                    <a:gd name="connsiteY16" fmla="*/ 200082 h 348308"/>
                    <a:gd name="connsiteX17" fmla="*/ 89158 w 207972"/>
                    <a:gd name="connsiteY17" fmla="*/ 199235 h 348308"/>
                    <a:gd name="connsiteX18" fmla="*/ 86616 w 207972"/>
                    <a:gd name="connsiteY18" fmla="*/ 189071 h 348308"/>
                    <a:gd name="connsiteX19" fmla="*/ 108223 w 207972"/>
                    <a:gd name="connsiteY19" fmla="*/ 151803 h 348308"/>
                    <a:gd name="connsiteX20" fmla="*/ 118391 w 207972"/>
                    <a:gd name="connsiteY20" fmla="*/ 149262 h 348308"/>
                    <a:gd name="connsiteX21" fmla="*/ 120933 w 207972"/>
                    <a:gd name="connsiteY21" fmla="*/ 159426 h 348308"/>
                    <a:gd name="connsiteX22" fmla="*/ 99326 w 207972"/>
                    <a:gd name="connsiteY22" fmla="*/ 196694 h 348308"/>
                    <a:gd name="connsiteX23" fmla="*/ 92971 w 207972"/>
                    <a:gd name="connsiteY23" fmla="*/ 200082 h 348308"/>
                    <a:gd name="connsiteX24" fmla="*/ 136185 w 207972"/>
                    <a:gd name="connsiteY24" fmla="*/ 125969 h 348308"/>
                    <a:gd name="connsiteX25" fmla="*/ 132372 w 207972"/>
                    <a:gd name="connsiteY25" fmla="*/ 125122 h 348308"/>
                    <a:gd name="connsiteX26" fmla="*/ 129830 w 207972"/>
                    <a:gd name="connsiteY26" fmla="*/ 114958 h 348308"/>
                    <a:gd name="connsiteX27" fmla="*/ 151437 w 207972"/>
                    <a:gd name="connsiteY27" fmla="*/ 77689 h 348308"/>
                    <a:gd name="connsiteX28" fmla="*/ 161605 w 207972"/>
                    <a:gd name="connsiteY28" fmla="*/ 75148 h 348308"/>
                    <a:gd name="connsiteX29" fmla="*/ 164147 w 207972"/>
                    <a:gd name="connsiteY29" fmla="*/ 85313 h 348308"/>
                    <a:gd name="connsiteX30" fmla="*/ 142540 w 207972"/>
                    <a:gd name="connsiteY30" fmla="*/ 122581 h 348308"/>
                    <a:gd name="connsiteX31" fmla="*/ 136185 w 207972"/>
                    <a:gd name="connsiteY31" fmla="*/ 125969 h 348308"/>
                    <a:gd name="connsiteX32" fmla="*/ 178975 w 207972"/>
                    <a:gd name="connsiteY32" fmla="*/ 51856 h 348308"/>
                    <a:gd name="connsiteX33" fmla="*/ 175162 w 207972"/>
                    <a:gd name="connsiteY33" fmla="*/ 51008 h 348308"/>
                    <a:gd name="connsiteX34" fmla="*/ 172620 w 207972"/>
                    <a:gd name="connsiteY34" fmla="*/ 40845 h 348308"/>
                    <a:gd name="connsiteX35" fmla="*/ 194227 w 207972"/>
                    <a:gd name="connsiteY35" fmla="*/ 3576 h 348308"/>
                    <a:gd name="connsiteX36" fmla="*/ 204395 w 207972"/>
                    <a:gd name="connsiteY36" fmla="*/ 1035 h 348308"/>
                    <a:gd name="connsiteX37" fmla="*/ 206937 w 207972"/>
                    <a:gd name="connsiteY37" fmla="*/ 11199 h 348308"/>
                    <a:gd name="connsiteX38" fmla="*/ 185330 w 207972"/>
                    <a:gd name="connsiteY38" fmla="*/ 48044 h 348308"/>
                    <a:gd name="connsiteX39" fmla="*/ 178975 w 207972"/>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7972" h="348308">
                      <a:moveTo>
                        <a:pt x="7391" y="348308"/>
                      </a:moveTo>
                      <a:cubicBezTo>
                        <a:pt x="6120" y="348308"/>
                        <a:pt x="4849" y="347885"/>
                        <a:pt x="3578" y="347461"/>
                      </a:cubicBezTo>
                      <a:cubicBezTo>
                        <a:pt x="188" y="345343"/>
                        <a:pt x="-1083" y="341108"/>
                        <a:pt x="1036" y="337297"/>
                      </a:cubicBezTo>
                      <a:lnTo>
                        <a:pt x="22643" y="300029"/>
                      </a:lnTo>
                      <a:cubicBezTo>
                        <a:pt x="24761" y="296641"/>
                        <a:pt x="28998" y="295370"/>
                        <a:pt x="32811" y="297488"/>
                      </a:cubicBezTo>
                      <a:cubicBezTo>
                        <a:pt x="36200" y="299605"/>
                        <a:pt x="37471" y="304264"/>
                        <a:pt x="35353" y="307652"/>
                      </a:cubicBezTo>
                      <a:lnTo>
                        <a:pt x="13746" y="344920"/>
                      </a:lnTo>
                      <a:cubicBezTo>
                        <a:pt x="12051" y="347038"/>
                        <a:pt x="9933" y="348308"/>
                        <a:pt x="7391" y="348308"/>
                      </a:cubicBezTo>
                      <a:close/>
                      <a:moveTo>
                        <a:pt x="50181" y="274195"/>
                      </a:moveTo>
                      <a:cubicBezTo>
                        <a:pt x="48910" y="274195"/>
                        <a:pt x="47639" y="273772"/>
                        <a:pt x="46368" y="273348"/>
                      </a:cubicBezTo>
                      <a:cubicBezTo>
                        <a:pt x="42979" y="271230"/>
                        <a:pt x="41708" y="266995"/>
                        <a:pt x="43826" y="263184"/>
                      </a:cubicBezTo>
                      <a:lnTo>
                        <a:pt x="65433" y="225916"/>
                      </a:lnTo>
                      <a:cubicBezTo>
                        <a:pt x="67551" y="222527"/>
                        <a:pt x="71788" y="221257"/>
                        <a:pt x="75601" y="223375"/>
                      </a:cubicBezTo>
                      <a:cubicBezTo>
                        <a:pt x="78990" y="225492"/>
                        <a:pt x="80261" y="229727"/>
                        <a:pt x="78143" y="233539"/>
                      </a:cubicBezTo>
                      <a:lnTo>
                        <a:pt x="56536" y="270807"/>
                      </a:lnTo>
                      <a:cubicBezTo>
                        <a:pt x="55265" y="272924"/>
                        <a:pt x="52723" y="274195"/>
                        <a:pt x="50181" y="274195"/>
                      </a:cubicBezTo>
                      <a:close/>
                      <a:moveTo>
                        <a:pt x="92971" y="200082"/>
                      </a:moveTo>
                      <a:cubicBezTo>
                        <a:pt x="91700" y="200082"/>
                        <a:pt x="90429" y="199659"/>
                        <a:pt x="89158" y="199235"/>
                      </a:cubicBezTo>
                      <a:cubicBezTo>
                        <a:pt x="85769" y="197117"/>
                        <a:pt x="84498" y="192882"/>
                        <a:pt x="86616" y="189071"/>
                      </a:cubicBezTo>
                      <a:lnTo>
                        <a:pt x="108223" y="151803"/>
                      </a:lnTo>
                      <a:cubicBezTo>
                        <a:pt x="110341" y="148414"/>
                        <a:pt x="114578" y="147144"/>
                        <a:pt x="118391" y="149262"/>
                      </a:cubicBezTo>
                      <a:cubicBezTo>
                        <a:pt x="121780" y="151379"/>
                        <a:pt x="123051" y="155614"/>
                        <a:pt x="120933" y="159426"/>
                      </a:cubicBezTo>
                      <a:lnTo>
                        <a:pt x="99326" y="196694"/>
                      </a:lnTo>
                      <a:cubicBezTo>
                        <a:pt x="98055" y="198811"/>
                        <a:pt x="95513" y="200082"/>
                        <a:pt x="92971" y="200082"/>
                      </a:cubicBezTo>
                      <a:close/>
                      <a:moveTo>
                        <a:pt x="136185" y="125969"/>
                      </a:moveTo>
                      <a:cubicBezTo>
                        <a:pt x="134914" y="125969"/>
                        <a:pt x="133643" y="125545"/>
                        <a:pt x="132372" y="125122"/>
                      </a:cubicBezTo>
                      <a:cubicBezTo>
                        <a:pt x="128983" y="123004"/>
                        <a:pt x="127712" y="118769"/>
                        <a:pt x="129830" y="114958"/>
                      </a:cubicBezTo>
                      <a:lnTo>
                        <a:pt x="151437" y="77689"/>
                      </a:lnTo>
                      <a:cubicBezTo>
                        <a:pt x="153555" y="74301"/>
                        <a:pt x="157792" y="73031"/>
                        <a:pt x="161605" y="75148"/>
                      </a:cubicBezTo>
                      <a:cubicBezTo>
                        <a:pt x="164994" y="77266"/>
                        <a:pt x="166265" y="81501"/>
                        <a:pt x="164147" y="85313"/>
                      </a:cubicBezTo>
                      <a:lnTo>
                        <a:pt x="142540" y="122581"/>
                      </a:lnTo>
                      <a:cubicBezTo>
                        <a:pt x="140845" y="124698"/>
                        <a:pt x="138727" y="125969"/>
                        <a:pt x="136185" y="125969"/>
                      </a:cubicBezTo>
                      <a:close/>
                      <a:moveTo>
                        <a:pt x="178975" y="51856"/>
                      </a:moveTo>
                      <a:cubicBezTo>
                        <a:pt x="177704" y="51856"/>
                        <a:pt x="176433" y="51432"/>
                        <a:pt x="175162" y="51008"/>
                      </a:cubicBezTo>
                      <a:cubicBezTo>
                        <a:pt x="171773" y="48891"/>
                        <a:pt x="170502" y="44232"/>
                        <a:pt x="172620" y="40845"/>
                      </a:cubicBezTo>
                      <a:lnTo>
                        <a:pt x="194227" y="3576"/>
                      </a:lnTo>
                      <a:cubicBezTo>
                        <a:pt x="196345" y="188"/>
                        <a:pt x="200582" y="-1082"/>
                        <a:pt x="204395" y="1035"/>
                      </a:cubicBezTo>
                      <a:cubicBezTo>
                        <a:pt x="207784" y="3153"/>
                        <a:pt x="209055" y="7388"/>
                        <a:pt x="206937" y="11199"/>
                      </a:cubicBezTo>
                      <a:lnTo>
                        <a:pt x="185330" y="48044"/>
                      </a:lnTo>
                      <a:cubicBezTo>
                        <a:pt x="184059" y="50585"/>
                        <a:pt x="181517" y="51856"/>
                        <a:pt x="178975" y="51856"/>
                      </a:cubicBezTo>
                      <a:close/>
                    </a:path>
                  </a:pathLst>
                </a:custGeom>
                <a:grpFill/>
                <a:ln w="4233"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2873288-C413-70C5-B513-E64DB1E79EA9}"/>
                    </a:ext>
                  </a:extLst>
                </p:cNvPr>
                <p:cNvSpPr/>
                <p:nvPr/>
              </p:nvSpPr>
              <p:spPr>
                <a:xfrm>
                  <a:off x="5340276" y="6171182"/>
                  <a:ext cx="400363" cy="14399"/>
                </a:xfrm>
                <a:custGeom>
                  <a:avLst/>
                  <a:gdLst>
                    <a:gd name="connsiteX0" fmla="*/ 393161 w 400363"/>
                    <a:gd name="connsiteY0" fmla="*/ 14399 h 14399"/>
                    <a:gd name="connsiteX1" fmla="*/ 350371 w 400363"/>
                    <a:gd name="connsiteY1" fmla="*/ 14399 h 14399"/>
                    <a:gd name="connsiteX2" fmla="*/ 343169 w 400363"/>
                    <a:gd name="connsiteY2" fmla="*/ 7199 h 14399"/>
                    <a:gd name="connsiteX3" fmla="*/ 350371 w 400363"/>
                    <a:gd name="connsiteY3" fmla="*/ 0 h 14399"/>
                    <a:gd name="connsiteX4" fmla="*/ 393161 w 400363"/>
                    <a:gd name="connsiteY4" fmla="*/ 0 h 14399"/>
                    <a:gd name="connsiteX5" fmla="*/ 400364 w 400363"/>
                    <a:gd name="connsiteY5" fmla="*/ 7199 h 14399"/>
                    <a:gd name="connsiteX6" fmla="*/ 393161 w 400363"/>
                    <a:gd name="connsiteY6" fmla="*/ 14399 h 14399"/>
                    <a:gd name="connsiteX7" fmla="*/ 307157 w 400363"/>
                    <a:gd name="connsiteY7" fmla="*/ 14399 h 14399"/>
                    <a:gd name="connsiteX8" fmla="*/ 264367 w 400363"/>
                    <a:gd name="connsiteY8" fmla="*/ 14399 h 14399"/>
                    <a:gd name="connsiteX9" fmla="*/ 257165 w 400363"/>
                    <a:gd name="connsiteY9" fmla="*/ 7199 h 14399"/>
                    <a:gd name="connsiteX10" fmla="*/ 264367 w 400363"/>
                    <a:gd name="connsiteY10" fmla="*/ 0 h 14399"/>
                    <a:gd name="connsiteX11" fmla="*/ 307157 w 400363"/>
                    <a:gd name="connsiteY11" fmla="*/ 0 h 14399"/>
                    <a:gd name="connsiteX12" fmla="*/ 314360 w 400363"/>
                    <a:gd name="connsiteY12" fmla="*/ 7199 h 14399"/>
                    <a:gd name="connsiteX13" fmla="*/ 307157 w 400363"/>
                    <a:gd name="connsiteY13" fmla="*/ 14399 h 14399"/>
                    <a:gd name="connsiteX14" fmla="*/ 221577 w 400363"/>
                    <a:gd name="connsiteY14" fmla="*/ 14399 h 14399"/>
                    <a:gd name="connsiteX15" fmla="*/ 178787 w 400363"/>
                    <a:gd name="connsiteY15" fmla="*/ 14399 h 14399"/>
                    <a:gd name="connsiteX16" fmla="*/ 171584 w 400363"/>
                    <a:gd name="connsiteY16" fmla="*/ 7199 h 14399"/>
                    <a:gd name="connsiteX17" fmla="*/ 178787 w 400363"/>
                    <a:gd name="connsiteY17" fmla="*/ 0 h 14399"/>
                    <a:gd name="connsiteX18" fmla="*/ 221577 w 400363"/>
                    <a:gd name="connsiteY18" fmla="*/ 0 h 14399"/>
                    <a:gd name="connsiteX19" fmla="*/ 228779 w 400363"/>
                    <a:gd name="connsiteY19" fmla="*/ 7199 h 14399"/>
                    <a:gd name="connsiteX20" fmla="*/ 221577 w 400363"/>
                    <a:gd name="connsiteY20" fmla="*/ 14399 h 14399"/>
                    <a:gd name="connsiteX21" fmla="*/ 135997 w 400363"/>
                    <a:gd name="connsiteY21" fmla="*/ 14399 h 14399"/>
                    <a:gd name="connsiteX22" fmla="*/ 93206 w 400363"/>
                    <a:gd name="connsiteY22" fmla="*/ 14399 h 14399"/>
                    <a:gd name="connsiteX23" fmla="*/ 86004 w 400363"/>
                    <a:gd name="connsiteY23" fmla="*/ 7199 h 14399"/>
                    <a:gd name="connsiteX24" fmla="*/ 93206 w 400363"/>
                    <a:gd name="connsiteY24" fmla="*/ 0 h 14399"/>
                    <a:gd name="connsiteX25" fmla="*/ 135997 w 400363"/>
                    <a:gd name="connsiteY25" fmla="*/ 0 h 14399"/>
                    <a:gd name="connsiteX26" fmla="*/ 143199 w 400363"/>
                    <a:gd name="connsiteY26" fmla="*/ 7199 h 14399"/>
                    <a:gd name="connsiteX27" fmla="*/ 135997 w 400363"/>
                    <a:gd name="connsiteY27" fmla="*/ 14399 h 14399"/>
                    <a:gd name="connsiteX28" fmla="*/ 49992 w 400363"/>
                    <a:gd name="connsiteY28" fmla="*/ 14399 h 14399"/>
                    <a:gd name="connsiteX29" fmla="*/ 7202 w 400363"/>
                    <a:gd name="connsiteY29" fmla="*/ 14399 h 14399"/>
                    <a:gd name="connsiteX30" fmla="*/ 0 w 400363"/>
                    <a:gd name="connsiteY30" fmla="*/ 7199 h 14399"/>
                    <a:gd name="connsiteX31" fmla="*/ 7202 w 400363"/>
                    <a:gd name="connsiteY31" fmla="*/ 0 h 14399"/>
                    <a:gd name="connsiteX32" fmla="*/ 49992 w 400363"/>
                    <a:gd name="connsiteY32" fmla="*/ 0 h 14399"/>
                    <a:gd name="connsiteX33" fmla="*/ 57195 w 400363"/>
                    <a:gd name="connsiteY33" fmla="*/ 7199 h 14399"/>
                    <a:gd name="connsiteX34" fmla="*/ 49992 w 400363"/>
                    <a:gd name="connsiteY34" fmla="*/ 14399 h 1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00363" h="14399">
                      <a:moveTo>
                        <a:pt x="393161" y="14399"/>
                      </a:moveTo>
                      <a:lnTo>
                        <a:pt x="350371" y="14399"/>
                      </a:lnTo>
                      <a:cubicBezTo>
                        <a:pt x="346134" y="14399"/>
                        <a:pt x="343169" y="11011"/>
                        <a:pt x="343169" y="7199"/>
                      </a:cubicBezTo>
                      <a:cubicBezTo>
                        <a:pt x="343169" y="2964"/>
                        <a:pt x="346558" y="0"/>
                        <a:pt x="350371" y="0"/>
                      </a:cubicBezTo>
                      <a:lnTo>
                        <a:pt x="393161" y="0"/>
                      </a:lnTo>
                      <a:cubicBezTo>
                        <a:pt x="397398" y="0"/>
                        <a:pt x="400364" y="3388"/>
                        <a:pt x="400364" y="7199"/>
                      </a:cubicBezTo>
                      <a:cubicBezTo>
                        <a:pt x="400364" y="11011"/>
                        <a:pt x="396974" y="14399"/>
                        <a:pt x="393161" y="14399"/>
                      </a:cubicBezTo>
                      <a:close/>
                      <a:moveTo>
                        <a:pt x="307157" y="14399"/>
                      </a:moveTo>
                      <a:lnTo>
                        <a:pt x="264367" y="14399"/>
                      </a:lnTo>
                      <a:cubicBezTo>
                        <a:pt x="260130" y="14399"/>
                        <a:pt x="257165" y="11011"/>
                        <a:pt x="257165" y="7199"/>
                      </a:cubicBezTo>
                      <a:cubicBezTo>
                        <a:pt x="257165" y="2964"/>
                        <a:pt x="260554" y="0"/>
                        <a:pt x="264367" y="0"/>
                      </a:cubicBezTo>
                      <a:lnTo>
                        <a:pt x="307157" y="0"/>
                      </a:lnTo>
                      <a:cubicBezTo>
                        <a:pt x="311394" y="0"/>
                        <a:pt x="314360" y="3388"/>
                        <a:pt x="314360" y="7199"/>
                      </a:cubicBezTo>
                      <a:cubicBezTo>
                        <a:pt x="314783" y="11011"/>
                        <a:pt x="311394" y="14399"/>
                        <a:pt x="307157" y="14399"/>
                      </a:cubicBezTo>
                      <a:close/>
                      <a:moveTo>
                        <a:pt x="221577" y="14399"/>
                      </a:moveTo>
                      <a:lnTo>
                        <a:pt x="178787" y="14399"/>
                      </a:lnTo>
                      <a:cubicBezTo>
                        <a:pt x="174550" y="14399"/>
                        <a:pt x="171584" y="11011"/>
                        <a:pt x="171584" y="7199"/>
                      </a:cubicBezTo>
                      <a:cubicBezTo>
                        <a:pt x="171584" y="2964"/>
                        <a:pt x="174974" y="0"/>
                        <a:pt x="178787" y="0"/>
                      </a:cubicBezTo>
                      <a:lnTo>
                        <a:pt x="221577" y="0"/>
                      </a:lnTo>
                      <a:cubicBezTo>
                        <a:pt x="225813" y="0"/>
                        <a:pt x="228779" y="3388"/>
                        <a:pt x="228779" y="7199"/>
                      </a:cubicBezTo>
                      <a:cubicBezTo>
                        <a:pt x="228779" y="11011"/>
                        <a:pt x="225813" y="14399"/>
                        <a:pt x="221577" y="14399"/>
                      </a:cubicBezTo>
                      <a:close/>
                      <a:moveTo>
                        <a:pt x="135997" y="14399"/>
                      </a:moveTo>
                      <a:lnTo>
                        <a:pt x="93206" y="14399"/>
                      </a:lnTo>
                      <a:cubicBezTo>
                        <a:pt x="88970" y="14399"/>
                        <a:pt x="86004" y="11011"/>
                        <a:pt x="86004" y="7199"/>
                      </a:cubicBezTo>
                      <a:cubicBezTo>
                        <a:pt x="86004" y="2964"/>
                        <a:pt x="89393" y="0"/>
                        <a:pt x="93206" y="0"/>
                      </a:cubicBezTo>
                      <a:lnTo>
                        <a:pt x="135997" y="0"/>
                      </a:lnTo>
                      <a:cubicBezTo>
                        <a:pt x="140233" y="0"/>
                        <a:pt x="143199" y="3388"/>
                        <a:pt x="143199" y="7199"/>
                      </a:cubicBezTo>
                      <a:cubicBezTo>
                        <a:pt x="143199" y="11011"/>
                        <a:pt x="139809" y="14399"/>
                        <a:pt x="135997" y="14399"/>
                      </a:cubicBezTo>
                      <a:close/>
                      <a:moveTo>
                        <a:pt x="49992" y="14399"/>
                      </a:moveTo>
                      <a:lnTo>
                        <a:pt x="7202" y="14399"/>
                      </a:lnTo>
                      <a:cubicBezTo>
                        <a:pt x="2966" y="14399"/>
                        <a:pt x="0" y="11011"/>
                        <a:pt x="0" y="7199"/>
                      </a:cubicBezTo>
                      <a:cubicBezTo>
                        <a:pt x="0" y="2964"/>
                        <a:pt x="3389" y="0"/>
                        <a:pt x="7202" y="0"/>
                      </a:cubicBezTo>
                      <a:lnTo>
                        <a:pt x="49992" y="0"/>
                      </a:lnTo>
                      <a:cubicBezTo>
                        <a:pt x="54229" y="0"/>
                        <a:pt x="57195" y="3388"/>
                        <a:pt x="57195" y="7199"/>
                      </a:cubicBezTo>
                      <a:cubicBezTo>
                        <a:pt x="57619" y="11011"/>
                        <a:pt x="54229" y="14399"/>
                        <a:pt x="49992" y="14399"/>
                      </a:cubicBezTo>
                      <a:close/>
                    </a:path>
                  </a:pathLst>
                </a:custGeom>
                <a:grpFill/>
                <a:ln w="4233" cap="flat">
                  <a:noFill/>
                  <a:prstDash val="solid"/>
                  <a:miter/>
                </a:ln>
              </p:spPr>
              <p:txBody>
                <a:bodyPr rtlCol="0" anchor="ctr"/>
                <a:lstStyle/>
                <a:p>
                  <a:endParaRPr lang="en-US"/>
                </a:p>
              </p:txBody>
            </p:sp>
          </p:grpSp>
          <p:sp>
            <p:nvSpPr>
              <p:cNvPr id="73" name="Freeform 72">
                <a:extLst>
                  <a:ext uri="{FF2B5EF4-FFF2-40B4-BE49-F238E27FC236}">
                    <a16:creationId xmlns:a16="http://schemas.microsoft.com/office/drawing/2014/main" id="{88589C90-04EB-3AD6-A868-D3F77A96FB7D}"/>
                  </a:ext>
                </a:extLst>
              </p:cNvPr>
              <p:cNvSpPr/>
              <p:nvPr/>
            </p:nvSpPr>
            <p:spPr>
              <a:xfrm>
                <a:off x="5197376" y="5607922"/>
                <a:ext cx="687857" cy="614927"/>
              </a:xfrm>
              <a:custGeom>
                <a:avLst/>
                <a:gdLst>
                  <a:gd name="connsiteX0" fmla="*/ 609779 w 687857"/>
                  <a:gd name="connsiteY0" fmla="*/ 614927 h 614927"/>
                  <a:gd name="connsiteX1" fmla="*/ 77655 w 687857"/>
                  <a:gd name="connsiteY1" fmla="*/ 614927 h 614927"/>
                  <a:gd name="connsiteX2" fmla="*/ 9022 w 687857"/>
                  <a:gd name="connsiteY2" fmla="*/ 578929 h 614927"/>
                  <a:gd name="connsiteX3" fmla="*/ 12411 w 687857"/>
                  <a:gd name="connsiteY3" fmla="*/ 501428 h 614927"/>
                  <a:gd name="connsiteX4" fmla="*/ 278473 w 687857"/>
                  <a:gd name="connsiteY4" fmla="*/ 41504 h 614927"/>
                  <a:gd name="connsiteX5" fmla="*/ 344141 w 687857"/>
                  <a:gd name="connsiteY5" fmla="*/ 0 h 614927"/>
                  <a:gd name="connsiteX6" fmla="*/ 409385 w 687857"/>
                  <a:gd name="connsiteY6" fmla="*/ 41504 h 614927"/>
                  <a:gd name="connsiteX7" fmla="*/ 675447 w 687857"/>
                  <a:gd name="connsiteY7" fmla="*/ 501428 h 614927"/>
                  <a:gd name="connsiteX8" fmla="*/ 678836 w 687857"/>
                  <a:gd name="connsiteY8" fmla="*/ 578929 h 614927"/>
                  <a:gd name="connsiteX9" fmla="*/ 609779 w 687857"/>
                  <a:gd name="connsiteY9" fmla="*/ 614927 h 614927"/>
                  <a:gd name="connsiteX10" fmla="*/ 343717 w 687857"/>
                  <a:gd name="connsiteY10" fmla="*/ 14823 h 614927"/>
                  <a:gd name="connsiteX11" fmla="*/ 290759 w 687857"/>
                  <a:gd name="connsiteY11" fmla="*/ 49126 h 614927"/>
                  <a:gd name="connsiteX12" fmla="*/ 24697 w 687857"/>
                  <a:gd name="connsiteY12" fmla="*/ 509051 h 614927"/>
                  <a:gd name="connsiteX13" fmla="*/ 21308 w 687857"/>
                  <a:gd name="connsiteY13" fmla="*/ 571730 h 614927"/>
                  <a:gd name="connsiteX14" fmla="*/ 77232 w 687857"/>
                  <a:gd name="connsiteY14" fmla="*/ 600105 h 614927"/>
                  <a:gd name="connsiteX15" fmla="*/ 609779 w 687857"/>
                  <a:gd name="connsiteY15" fmla="*/ 600105 h 614927"/>
                  <a:gd name="connsiteX16" fmla="*/ 665702 w 687857"/>
                  <a:gd name="connsiteY16" fmla="*/ 571730 h 614927"/>
                  <a:gd name="connsiteX17" fmla="*/ 662313 w 687857"/>
                  <a:gd name="connsiteY17" fmla="*/ 509051 h 614927"/>
                  <a:gd name="connsiteX18" fmla="*/ 396251 w 687857"/>
                  <a:gd name="connsiteY18" fmla="*/ 49126 h 614927"/>
                  <a:gd name="connsiteX19" fmla="*/ 343717 w 687857"/>
                  <a:gd name="connsiteY19" fmla="*/ 14823 h 61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7857" h="614927">
                    <a:moveTo>
                      <a:pt x="609779" y="614927"/>
                    </a:moveTo>
                    <a:lnTo>
                      <a:pt x="77655" y="614927"/>
                    </a:lnTo>
                    <a:cubicBezTo>
                      <a:pt x="47152" y="614927"/>
                      <a:pt x="22155" y="601799"/>
                      <a:pt x="9022" y="578929"/>
                    </a:cubicBezTo>
                    <a:cubicBezTo>
                      <a:pt x="-4112" y="556061"/>
                      <a:pt x="-2841" y="527685"/>
                      <a:pt x="12411" y="501428"/>
                    </a:cubicBezTo>
                    <a:lnTo>
                      <a:pt x="278473" y="41504"/>
                    </a:lnTo>
                    <a:cubicBezTo>
                      <a:pt x="293725" y="15246"/>
                      <a:pt x="317450" y="0"/>
                      <a:pt x="344141" y="0"/>
                    </a:cubicBezTo>
                    <a:cubicBezTo>
                      <a:pt x="370408" y="0"/>
                      <a:pt x="394557" y="15246"/>
                      <a:pt x="409385" y="41504"/>
                    </a:cubicBezTo>
                    <a:lnTo>
                      <a:pt x="675447" y="501428"/>
                    </a:lnTo>
                    <a:cubicBezTo>
                      <a:pt x="690699" y="527685"/>
                      <a:pt x="691970" y="556061"/>
                      <a:pt x="678836" y="578929"/>
                    </a:cubicBezTo>
                    <a:cubicBezTo>
                      <a:pt x="665279" y="601799"/>
                      <a:pt x="640282" y="614927"/>
                      <a:pt x="609779" y="614927"/>
                    </a:cubicBezTo>
                    <a:close/>
                    <a:moveTo>
                      <a:pt x="343717" y="14823"/>
                    </a:moveTo>
                    <a:cubicBezTo>
                      <a:pt x="322534" y="14823"/>
                      <a:pt x="303469" y="27528"/>
                      <a:pt x="290759" y="49126"/>
                    </a:cubicBezTo>
                    <a:lnTo>
                      <a:pt x="24697" y="509051"/>
                    </a:lnTo>
                    <a:cubicBezTo>
                      <a:pt x="11987" y="530650"/>
                      <a:pt x="10716" y="553519"/>
                      <a:pt x="21308" y="571730"/>
                    </a:cubicBezTo>
                    <a:cubicBezTo>
                      <a:pt x="31899" y="589941"/>
                      <a:pt x="52236" y="600105"/>
                      <a:pt x="77232" y="600105"/>
                    </a:cubicBezTo>
                    <a:lnTo>
                      <a:pt x="609779" y="600105"/>
                    </a:lnTo>
                    <a:cubicBezTo>
                      <a:pt x="634775" y="600105"/>
                      <a:pt x="655111" y="589941"/>
                      <a:pt x="665702" y="571730"/>
                    </a:cubicBezTo>
                    <a:cubicBezTo>
                      <a:pt x="676294" y="553519"/>
                      <a:pt x="675023" y="530650"/>
                      <a:pt x="662313" y="509051"/>
                    </a:cubicBezTo>
                    <a:lnTo>
                      <a:pt x="396251" y="49126"/>
                    </a:lnTo>
                    <a:cubicBezTo>
                      <a:pt x="383965" y="27528"/>
                      <a:pt x="364900" y="14823"/>
                      <a:pt x="343717" y="14823"/>
                    </a:cubicBezTo>
                    <a:close/>
                  </a:path>
                </a:pathLst>
              </a:custGeom>
              <a:grpFill/>
              <a:ln w="4233" cap="flat">
                <a:noFill/>
                <a:prstDash val="solid"/>
                <a:miter/>
              </a:ln>
            </p:spPr>
            <p:txBody>
              <a:bodyPr rtlCol="0" anchor="ctr"/>
              <a:lstStyle/>
              <a:p>
                <a:endParaRPr lang="en-US" dirty="0"/>
              </a:p>
            </p:txBody>
          </p:sp>
          <p:sp>
            <p:nvSpPr>
              <p:cNvPr id="74" name="Freeform 73">
                <a:extLst>
                  <a:ext uri="{FF2B5EF4-FFF2-40B4-BE49-F238E27FC236}">
                    <a16:creationId xmlns:a16="http://schemas.microsoft.com/office/drawing/2014/main" id="{C2591A70-13CE-A560-C205-B15188E04228}"/>
                  </a:ext>
                </a:extLst>
              </p:cNvPr>
              <p:cNvSpPr/>
              <p:nvPr/>
            </p:nvSpPr>
            <p:spPr>
              <a:xfrm>
                <a:off x="5514402" y="5806969"/>
                <a:ext cx="53381" cy="308734"/>
              </a:xfrm>
              <a:custGeom>
                <a:avLst/>
                <a:gdLst>
                  <a:gd name="connsiteX0" fmla="*/ 26267 w 53381"/>
                  <a:gd name="connsiteY0" fmla="*/ 308734 h 308734"/>
                  <a:gd name="connsiteX1" fmla="*/ 0 w 53381"/>
                  <a:gd name="connsiteY1" fmla="*/ 280783 h 308734"/>
                  <a:gd name="connsiteX2" fmla="*/ 26691 w 53381"/>
                  <a:gd name="connsiteY2" fmla="*/ 252831 h 308734"/>
                  <a:gd name="connsiteX3" fmla="*/ 53382 w 53381"/>
                  <a:gd name="connsiteY3" fmla="*/ 280783 h 308734"/>
                  <a:gd name="connsiteX4" fmla="*/ 26691 w 53381"/>
                  <a:gd name="connsiteY4" fmla="*/ 308734 h 308734"/>
                  <a:gd name="connsiteX5" fmla="*/ 26267 w 53381"/>
                  <a:gd name="connsiteY5" fmla="*/ 308734 h 308734"/>
                  <a:gd name="connsiteX6" fmla="*/ 11439 w 53381"/>
                  <a:gd name="connsiteY6" fmla="*/ 216410 h 308734"/>
                  <a:gd name="connsiteX7" fmla="*/ 5084 w 53381"/>
                  <a:gd name="connsiteY7" fmla="*/ 0 h 308734"/>
                  <a:gd name="connsiteX8" fmla="*/ 48298 w 53381"/>
                  <a:gd name="connsiteY8" fmla="*/ 0 h 308734"/>
                  <a:gd name="connsiteX9" fmla="*/ 41943 w 53381"/>
                  <a:gd name="connsiteY9" fmla="*/ 216410 h 308734"/>
                  <a:gd name="connsiteX10" fmla="*/ 11439 w 53381"/>
                  <a:gd name="connsiteY10" fmla="*/ 216410 h 30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81" h="308734">
                    <a:moveTo>
                      <a:pt x="26267" y="308734"/>
                    </a:moveTo>
                    <a:cubicBezTo>
                      <a:pt x="11015" y="308734"/>
                      <a:pt x="0" y="296453"/>
                      <a:pt x="0" y="280783"/>
                    </a:cubicBezTo>
                    <a:cubicBezTo>
                      <a:pt x="0" y="264690"/>
                      <a:pt x="11439" y="252831"/>
                      <a:pt x="26691" y="252831"/>
                    </a:cubicBezTo>
                    <a:cubicBezTo>
                      <a:pt x="42790" y="252831"/>
                      <a:pt x="53382" y="264690"/>
                      <a:pt x="53382" y="280783"/>
                    </a:cubicBezTo>
                    <a:cubicBezTo>
                      <a:pt x="53382" y="296453"/>
                      <a:pt x="43214" y="308734"/>
                      <a:pt x="26691" y="308734"/>
                    </a:cubicBezTo>
                    <a:lnTo>
                      <a:pt x="26267" y="308734"/>
                    </a:lnTo>
                    <a:close/>
                    <a:moveTo>
                      <a:pt x="11439" y="216410"/>
                    </a:moveTo>
                    <a:lnTo>
                      <a:pt x="5084" y="0"/>
                    </a:lnTo>
                    <a:lnTo>
                      <a:pt x="48298" y="0"/>
                    </a:lnTo>
                    <a:lnTo>
                      <a:pt x="41943" y="216410"/>
                    </a:lnTo>
                    <a:lnTo>
                      <a:pt x="11439" y="216410"/>
                    </a:lnTo>
                    <a:close/>
                  </a:path>
                </a:pathLst>
              </a:custGeom>
              <a:grpFill/>
              <a:ln w="4233"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5176B65F-72C8-ACC1-B769-E301C7E27EC5}"/>
                  </a:ext>
                </a:extLst>
              </p:cNvPr>
              <p:cNvSpPr/>
              <p:nvPr/>
            </p:nvSpPr>
            <p:spPr>
              <a:xfrm>
                <a:off x="5503811" y="6208451"/>
                <a:ext cx="74600" cy="99946"/>
              </a:xfrm>
              <a:custGeom>
                <a:avLst/>
                <a:gdLst>
                  <a:gd name="connsiteX0" fmla="*/ 67363 w 74600"/>
                  <a:gd name="connsiteY0" fmla="*/ 99947 h 99946"/>
                  <a:gd name="connsiteX1" fmla="*/ 7202 w 74600"/>
                  <a:gd name="connsiteY1" fmla="*/ 99947 h 99946"/>
                  <a:gd name="connsiteX2" fmla="*/ 0 w 74600"/>
                  <a:gd name="connsiteY2" fmla="*/ 92747 h 99946"/>
                  <a:gd name="connsiteX3" fmla="*/ 0 w 74600"/>
                  <a:gd name="connsiteY3" fmla="*/ 7199 h 99946"/>
                  <a:gd name="connsiteX4" fmla="*/ 7202 w 74600"/>
                  <a:gd name="connsiteY4" fmla="*/ 0 h 99946"/>
                  <a:gd name="connsiteX5" fmla="*/ 67363 w 74600"/>
                  <a:gd name="connsiteY5" fmla="*/ 0 h 99946"/>
                  <a:gd name="connsiteX6" fmla="*/ 74565 w 74600"/>
                  <a:gd name="connsiteY6" fmla="*/ 7199 h 99946"/>
                  <a:gd name="connsiteX7" fmla="*/ 74565 w 74600"/>
                  <a:gd name="connsiteY7" fmla="*/ 92747 h 99946"/>
                  <a:gd name="connsiteX8" fmla="*/ 67363 w 74600"/>
                  <a:gd name="connsiteY8" fmla="*/ 99947 h 99946"/>
                  <a:gd name="connsiteX9" fmla="*/ 14404 w 74600"/>
                  <a:gd name="connsiteY9" fmla="*/ 85124 h 99946"/>
                  <a:gd name="connsiteX10" fmla="*/ 60160 w 74600"/>
                  <a:gd name="connsiteY10" fmla="*/ 85124 h 99946"/>
                  <a:gd name="connsiteX11" fmla="*/ 60160 w 74600"/>
                  <a:gd name="connsiteY11" fmla="*/ 14399 h 99946"/>
                  <a:gd name="connsiteX12" fmla="*/ 14404 w 74600"/>
                  <a:gd name="connsiteY12" fmla="*/ 14399 h 99946"/>
                  <a:gd name="connsiteX13" fmla="*/ 14404 w 74600"/>
                  <a:gd name="connsiteY13" fmla="*/ 85124 h 9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600" h="99946">
                    <a:moveTo>
                      <a:pt x="67363" y="99947"/>
                    </a:moveTo>
                    <a:lnTo>
                      <a:pt x="7202" y="99947"/>
                    </a:lnTo>
                    <a:cubicBezTo>
                      <a:pt x="2965" y="99947"/>
                      <a:pt x="0" y="96559"/>
                      <a:pt x="0" y="92747"/>
                    </a:cubicBezTo>
                    <a:lnTo>
                      <a:pt x="0" y="7199"/>
                    </a:lnTo>
                    <a:cubicBezTo>
                      <a:pt x="0" y="3388"/>
                      <a:pt x="3389" y="0"/>
                      <a:pt x="7202" y="0"/>
                    </a:cubicBezTo>
                    <a:lnTo>
                      <a:pt x="67363" y="0"/>
                    </a:lnTo>
                    <a:cubicBezTo>
                      <a:pt x="71600" y="0"/>
                      <a:pt x="74565" y="3388"/>
                      <a:pt x="74565" y="7199"/>
                    </a:cubicBezTo>
                    <a:lnTo>
                      <a:pt x="74565" y="92747"/>
                    </a:lnTo>
                    <a:cubicBezTo>
                      <a:pt x="74989" y="96559"/>
                      <a:pt x="71600" y="99947"/>
                      <a:pt x="67363" y="99947"/>
                    </a:cubicBezTo>
                    <a:close/>
                    <a:moveTo>
                      <a:pt x="14404" y="85124"/>
                    </a:moveTo>
                    <a:lnTo>
                      <a:pt x="60160" y="85124"/>
                    </a:lnTo>
                    <a:lnTo>
                      <a:pt x="60160" y="14399"/>
                    </a:lnTo>
                    <a:lnTo>
                      <a:pt x="14404" y="14399"/>
                    </a:lnTo>
                    <a:lnTo>
                      <a:pt x="14404" y="85124"/>
                    </a:lnTo>
                    <a:close/>
                  </a:path>
                </a:pathLst>
              </a:custGeom>
              <a:grpFill/>
              <a:ln w="4233" cap="flat">
                <a:noFill/>
                <a:prstDash val="solid"/>
                <a:miter/>
              </a:ln>
            </p:spPr>
            <p:txBody>
              <a:bodyPr rtlCol="0" anchor="ctr"/>
              <a:lstStyle/>
              <a:p>
                <a:endParaRPr lang="en-US"/>
              </a:p>
            </p:txBody>
          </p:sp>
        </p:grpSp>
      </p:grpSp>
      <p:sp>
        <p:nvSpPr>
          <p:cNvPr id="12" name="Text Placeholder 16">
            <a:extLst>
              <a:ext uri="{FF2B5EF4-FFF2-40B4-BE49-F238E27FC236}">
                <a16:creationId xmlns:a16="http://schemas.microsoft.com/office/drawing/2014/main" id="{F297D0C9-C9AD-D821-8F9A-DDEBC0E6B6CC}"/>
              </a:ext>
            </a:extLst>
          </p:cNvPr>
          <p:cNvSpPr>
            <a:spLocks noGrp="1"/>
          </p:cNvSpPr>
          <p:nvPr/>
        </p:nvSpPr>
        <p:spPr>
          <a:xfrm>
            <a:off x="760180" y="6612393"/>
            <a:ext cx="3098107" cy="1151636"/>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en-US" sz="1800" b="0">
                <a:effectLst/>
                <a:ea typeface="Times New Roman" panose="02020603050405020304" pitchFamily="18" charset="0"/>
                <a:cs typeface="Calibri" panose="020F0502020204030204" pitchFamily="34" charset="0"/>
              </a:rPr>
              <a:t>3.3 Hvad er forskellen? </a:t>
            </a:r>
          </a:p>
          <a:p>
            <a:pPr>
              <a:spcBef>
                <a:spcPts val="0"/>
              </a:spcBef>
            </a:pPr>
            <a:r>
              <a:rPr lang="en-US" sz="1800" b="0">
                <a:effectLst/>
                <a:ea typeface="Times New Roman" panose="02020603050405020304" pitchFamily="18" charset="0"/>
                <a:cs typeface="Calibri" panose="020F0502020204030204" pitchFamily="34" charset="0"/>
              </a:rPr>
              <a:t>Mellem Bitcoin og Blockchain?</a:t>
            </a:r>
          </a:p>
          <a:p>
            <a:pPr>
              <a:spcBef>
                <a:spcPts val="0"/>
              </a:spcBef>
            </a:pPr>
            <a:endParaRPr lang="en-US" sz="1800" b="0" dirty="0"/>
          </a:p>
        </p:txBody>
      </p:sp>
      <p:sp>
        <p:nvSpPr>
          <p:cNvPr id="14" name="Text Placeholder 17">
            <a:extLst>
              <a:ext uri="{FF2B5EF4-FFF2-40B4-BE49-F238E27FC236}">
                <a16:creationId xmlns:a16="http://schemas.microsoft.com/office/drawing/2014/main" id="{1FA75C7C-CEC1-74D6-EDBB-B819D33FF2D2}"/>
              </a:ext>
            </a:extLst>
          </p:cNvPr>
          <p:cNvSpPr txBox="1">
            <a:spLocks/>
          </p:cNvSpPr>
          <p:nvPr/>
        </p:nvSpPr>
        <p:spPr>
          <a:xfrm>
            <a:off x="791269" y="7911492"/>
            <a:ext cx="2988570" cy="263355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900"/>
              </a:spcAft>
            </a:pPr>
            <a:r>
              <a:rPr lang="en-US" sz="1100">
                <a:solidFill>
                  <a:srgbClr val="000000"/>
                </a:solidFill>
                <a:effectLst/>
                <a:latin typeface="Calibri" panose="020F0502020204030204" pitchFamily="34" charset="0"/>
                <a:ea typeface="Times New Roman" panose="02020603050405020304" pitchFamily="18" charset="0"/>
              </a:rPr>
              <a:t>Bitcoin og blockchain kan bruges i flæng, men det er to forskellige ting. Da Bitcoin var en tidlig anvendelse af blockchain-teknologien, begyndte folk uforvarende at bruge Bitcoin til at betyde blockchain, hvilket skabte denne fejlbetegnelse. Som det blev vist i et tidligere kapitel, har blockchain-teknologien mange anvendelsesmuligheder uden for Bitcoin. Bitcoin er en digital valuta, der fungerer uden centraliseret kontrol og bruger blockchain-teknologi som den underliggende infrastruktur.</a:t>
            </a:r>
          </a:p>
        </p:txBody>
      </p:sp>
      <p:pic>
        <p:nvPicPr>
          <p:cNvPr id="15" name="Picture 14">
            <a:extLst>
              <a:ext uri="{FF2B5EF4-FFF2-40B4-BE49-F238E27FC236}">
                <a16:creationId xmlns:a16="http://schemas.microsoft.com/office/drawing/2014/main" id="{A6079070-340A-0E01-9809-9088A324D91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6312309"/>
            <a:ext cx="3555848" cy="4379503"/>
          </a:xfrm>
          <a:prstGeom prst="rect">
            <a:avLst/>
          </a:prstGeom>
        </p:spPr>
      </p:pic>
    </p:spTree>
    <p:extLst>
      <p:ext uri="{BB962C8B-B14F-4D97-AF65-F5344CB8AC3E}">
        <p14:creationId xmlns:p14="http://schemas.microsoft.com/office/powerpoint/2010/main" val="40364565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04</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a:t>PENGES HISTORIE </a:t>
            </a:r>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t>19</a:t>
            </a:fld>
            <a:endParaRPr lang="en-US" dirty="0"/>
          </a:p>
        </p:txBody>
      </p:sp>
    </p:spTree>
    <p:extLst>
      <p:ext uri="{BB962C8B-B14F-4D97-AF65-F5344CB8AC3E}">
        <p14:creationId xmlns:p14="http://schemas.microsoft.com/office/powerpoint/2010/main" val="937435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51937" y="4525106"/>
            <a:ext cx="648000" cy="348400"/>
          </a:xfrm>
        </p:spPr>
        <p:txBody>
          <a:bodyPr/>
          <a:lstStyle/>
          <a:p>
            <a:r>
              <a:rPr lang="en-US" dirty="0">
                <a:solidFill>
                  <a:srgbClr val="8E2F91"/>
                </a:solidFill>
              </a:rPr>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34903" y="4525106"/>
            <a:ext cx="3974396" cy="348400"/>
          </a:xfrm>
        </p:spPr>
        <p:txBody>
          <a:bodyPr/>
          <a:lstStyle/>
          <a:p>
            <a:r>
              <a:rPr lang="en-US" b="1" dirty="0"/>
              <a:t>MODUL 1 </a:t>
            </a:r>
            <a:r>
              <a:rPr lang="en-US" dirty="0"/>
              <a:t>Introduktion til blockchain-teknologi og kryptovaluta Curriculum</a:t>
            </a:r>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51937" y="5030245"/>
            <a:ext cx="648000" cy="348400"/>
          </a:xfrm>
        </p:spPr>
        <p:txBody>
          <a:bodyPr/>
          <a:lstStyle/>
          <a:p>
            <a:r>
              <a:rPr lang="en-US" dirty="0">
                <a:solidFill>
                  <a:srgbClr val="8E2F91"/>
                </a:solidFill>
              </a:rPr>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34903" y="5026609"/>
            <a:ext cx="3544003" cy="349200"/>
          </a:xfrm>
        </p:spPr>
        <p:txBody>
          <a:bodyPr/>
          <a:lstStyle/>
          <a:p>
            <a:r>
              <a:rPr lang="en-US" b="1" dirty="0"/>
              <a:t>MODUL 2 </a:t>
            </a:r>
            <a:r>
              <a:rPr lang="en-US" dirty="0"/>
              <a:t>Tillid i erhvervslivet</a:t>
            </a:r>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51937" y="5535384"/>
            <a:ext cx="648000" cy="348400"/>
          </a:xfrm>
        </p:spPr>
        <p:txBody>
          <a:bodyPr/>
          <a:lstStyle/>
          <a:p>
            <a:r>
              <a:rPr lang="en-US" dirty="0">
                <a:solidFill>
                  <a:srgbClr val="8E2F91"/>
                </a:solidFill>
              </a:rPr>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34903" y="5533115"/>
            <a:ext cx="3544003" cy="348400"/>
          </a:xfrm>
        </p:spPr>
        <p:txBody>
          <a:bodyPr/>
          <a:lstStyle/>
          <a:p>
            <a:r>
              <a:rPr lang="en-US" b="1" dirty="0"/>
              <a:t>MODUL 3 </a:t>
            </a:r>
            <a:r>
              <a:rPr lang="en-US" dirty="0"/>
              <a:t>Kryptovalutaer</a:t>
            </a:r>
          </a:p>
        </p:txBody>
      </p:sp>
      <p:sp>
        <p:nvSpPr>
          <p:cNvPr id="21" name="Text Placeholder 20">
            <a:extLst>
              <a:ext uri="{FF2B5EF4-FFF2-40B4-BE49-F238E27FC236}">
                <a16:creationId xmlns:a16="http://schemas.microsoft.com/office/drawing/2014/main" id="{94C574ED-534B-454E-A03F-5462C2E1720B}"/>
              </a:ext>
            </a:extLst>
          </p:cNvPr>
          <p:cNvSpPr>
            <a:spLocks noGrp="1"/>
          </p:cNvSpPr>
          <p:nvPr>
            <p:ph type="body" sz="quarter" idx="17"/>
          </p:nvPr>
        </p:nvSpPr>
        <p:spPr>
          <a:xfrm>
            <a:off x="1451937" y="6040523"/>
            <a:ext cx="648000" cy="348400"/>
          </a:xfrm>
        </p:spPr>
        <p:txBody>
          <a:bodyPr/>
          <a:lstStyle/>
          <a:p>
            <a:r>
              <a:rPr lang="en-US" dirty="0">
                <a:solidFill>
                  <a:srgbClr val="8E2F91"/>
                </a:solidFill>
              </a:rPr>
              <a:t>04</a:t>
            </a:r>
          </a:p>
        </p:txBody>
      </p:sp>
      <p:sp>
        <p:nvSpPr>
          <p:cNvPr id="23" name="Text Placeholder 22">
            <a:extLst>
              <a:ext uri="{FF2B5EF4-FFF2-40B4-BE49-F238E27FC236}">
                <a16:creationId xmlns:a16="http://schemas.microsoft.com/office/drawing/2014/main" id="{3D041218-DE1A-9A4A-8340-38A286157EB5}"/>
              </a:ext>
            </a:extLst>
          </p:cNvPr>
          <p:cNvSpPr>
            <a:spLocks noGrp="1"/>
          </p:cNvSpPr>
          <p:nvPr>
            <p:ph type="body" sz="quarter" idx="20"/>
          </p:nvPr>
        </p:nvSpPr>
        <p:spPr>
          <a:xfrm>
            <a:off x="2234903" y="6038821"/>
            <a:ext cx="3544003" cy="348400"/>
          </a:xfrm>
        </p:spPr>
        <p:txBody>
          <a:bodyPr/>
          <a:lstStyle/>
          <a:p>
            <a:r>
              <a:rPr lang="en-US" b="1" dirty="0"/>
              <a:t>MODUL 4 </a:t>
            </a:r>
            <a:r>
              <a:rPr lang="en-US" dirty="0"/>
              <a:t>Regulering og politik</a:t>
            </a:r>
          </a:p>
        </p:txBody>
      </p:sp>
      <p:sp>
        <p:nvSpPr>
          <p:cNvPr id="24" name="Text Placeholder 23">
            <a:extLst>
              <a:ext uri="{FF2B5EF4-FFF2-40B4-BE49-F238E27FC236}">
                <a16:creationId xmlns:a16="http://schemas.microsoft.com/office/drawing/2014/main" id="{8630F413-1112-9143-8D1B-ED534D26F4ED}"/>
              </a:ext>
            </a:extLst>
          </p:cNvPr>
          <p:cNvSpPr>
            <a:spLocks noGrp="1"/>
          </p:cNvSpPr>
          <p:nvPr>
            <p:ph type="body" sz="quarter" idx="21"/>
          </p:nvPr>
        </p:nvSpPr>
        <p:spPr>
          <a:xfrm>
            <a:off x="1451937" y="7050800"/>
            <a:ext cx="648000" cy="348400"/>
          </a:xfrm>
        </p:spPr>
        <p:txBody>
          <a:bodyPr/>
          <a:lstStyle/>
          <a:p>
            <a:r>
              <a:rPr lang="en-US" dirty="0">
                <a:solidFill>
                  <a:srgbClr val="8E2F91"/>
                </a:solidFill>
              </a:rPr>
              <a:t>06</a:t>
            </a:r>
          </a:p>
        </p:txBody>
      </p:sp>
      <p:sp>
        <p:nvSpPr>
          <p:cNvPr id="25" name="Text Placeholder 24">
            <a:extLst>
              <a:ext uri="{FF2B5EF4-FFF2-40B4-BE49-F238E27FC236}">
                <a16:creationId xmlns:a16="http://schemas.microsoft.com/office/drawing/2014/main" id="{BB782CB8-0C49-BB4B-B107-6874500A87E2}"/>
              </a:ext>
            </a:extLst>
          </p:cNvPr>
          <p:cNvSpPr>
            <a:spLocks noGrp="1"/>
          </p:cNvSpPr>
          <p:nvPr>
            <p:ph type="body" sz="quarter" idx="22"/>
          </p:nvPr>
        </p:nvSpPr>
        <p:spPr>
          <a:xfrm>
            <a:off x="2234903" y="7050233"/>
            <a:ext cx="3544003" cy="348400"/>
          </a:xfrm>
        </p:spPr>
        <p:txBody>
          <a:bodyPr/>
          <a:lstStyle/>
          <a:p>
            <a:r>
              <a:rPr lang="en-US" b="1" dirty="0"/>
              <a:t>MODUL 6 </a:t>
            </a:r>
            <a:r>
              <a:rPr lang="en-US" dirty="0"/>
              <a:t>Anvendelse af finansielle tjenesteydelser</a:t>
            </a:r>
          </a:p>
        </p:txBody>
      </p:sp>
      <p:sp>
        <p:nvSpPr>
          <p:cNvPr id="28" name="Text Placeholder 27">
            <a:extLst>
              <a:ext uri="{FF2B5EF4-FFF2-40B4-BE49-F238E27FC236}">
                <a16:creationId xmlns:a16="http://schemas.microsoft.com/office/drawing/2014/main" id="{6C5D0AA1-E66D-B441-919D-E2D89E021A42}"/>
              </a:ext>
            </a:extLst>
          </p:cNvPr>
          <p:cNvSpPr>
            <a:spLocks noGrp="1"/>
          </p:cNvSpPr>
          <p:nvPr>
            <p:ph type="body" sz="quarter" idx="51"/>
          </p:nvPr>
        </p:nvSpPr>
        <p:spPr>
          <a:xfrm>
            <a:off x="1451937" y="7555937"/>
            <a:ext cx="648000" cy="348400"/>
          </a:xfrm>
        </p:spPr>
        <p:txBody>
          <a:bodyPr/>
          <a:lstStyle/>
          <a:p>
            <a:r>
              <a:rPr lang="en-US" dirty="0">
                <a:solidFill>
                  <a:srgbClr val="8E2F91"/>
                </a:solidFill>
              </a:rPr>
              <a:t>07</a:t>
            </a:r>
          </a:p>
        </p:txBody>
      </p:sp>
      <p:sp>
        <p:nvSpPr>
          <p:cNvPr id="29" name="Text Placeholder 28">
            <a:extLst>
              <a:ext uri="{FF2B5EF4-FFF2-40B4-BE49-F238E27FC236}">
                <a16:creationId xmlns:a16="http://schemas.microsoft.com/office/drawing/2014/main" id="{81DCD9ED-1EBF-2740-93BB-AC4128BCBFDA}"/>
              </a:ext>
            </a:extLst>
          </p:cNvPr>
          <p:cNvSpPr>
            <a:spLocks noGrp="1"/>
          </p:cNvSpPr>
          <p:nvPr>
            <p:ph type="body" sz="quarter" idx="52"/>
          </p:nvPr>
        </p:nvSpPr>
        <p:spPr>
          <a:xfrm>
            <a:off x="2234903" y="7555937"/>
            <a:ext cx="3544003" cy="348400"/>
          </a:xfrm>
        </p:spPr>
        <p:txBody>
          <a:bodyPr/>
          <a:lstStyle/>
          <a:p>
            <a:r>
              <a:rPr lang="en-US" b="1" dirty="0"/>
              <a:t>MODUL 7 </a:t>
            </a:r>
            <a:r>
              <a:rPr lang="en-US" dirty="0"/>
              <a:t>Anvendelser i industrien</a:t>
            </a:r>
          </a:p>
        </p:txBody>
      </p:sp>
      <p:sp>
        <p:nvSpPr>
          <p:cNvPr id="26" name="Text Placeholder 25">
            <a:extLst>
              <a:ext uri="{FF2B5EF4-FFF2-40B4-BE49-F238E27FC236}">
                <a16:creationId xmlns:a16="http://schemas.microsoft.com/office/drawing/2014/main" id="{19E80E33-87D8-354A-826D-3D8145490D2E}"/>
              </a:ext>
            </a:extLst>
          </p:cNvPr>
          <p:cNvSpPr>
            <a:spLocks noGrp="1"/>
          </p:cNvSpPr>
          <p:nvPr>
            <p:ph type="body" sz="quarter" idx="47"/>
          </p:nvPr>
        </p:nvSpPr>
        <p:spPr>
          <a:xfrm>
            <a:off x="2492238" y="2833642"/>
            <a:ext cx="4667603" cy="1410987"/>
          </a:xfrm>
        </p:spPr>
        <p:txBody>
          <a:bodyPr/>
          <a:lstStyle/>
          <a:p>
            <a:r>
              <a:rPr lang="en-US" dirty="0"/>
              <a:t>indhold</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15576" y="4646096"/>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04</a:t>
            </a:r>
          </a:p>
        </p:txBody>
      </p:sp>
      <p:cxnSp>
        <p:nvCxnSpPr>
          <p:cNvPr id="4" name="Straight Connector 3">
            <a:extLst>
              <a:ext uri="{FF2B5EF4-FFF2-40B4-BE49-F238E27FC236}">
                <a16:creationId xmlns:a16="http://schemas.microsoft.com/office/drawing/2014/main" id="{5395D201-739F-CCEB-8A21-7F390B67CA70}"/>
              </a:ext>
            </a:extLst>
          </p:cNvPr>
          <p:cNvCxnSpPr/>
          <p:nvPr/>
        </p:nvCxnSpPr>
        <p:spPr>
          <a:xfrm>
            <a:off x="4374775" y="4863545"/>
            <a:ext cx="2115671"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15576" y="5037253"/>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35</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4460240" y="5264862"/>
            <a:ext cx="2030206"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5576" y="5546285"/>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58</a:t>
            </a:r>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4460240" y="5771354"/>
            <a:ext cx="2041092"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
        <p:nvSpPr>
          <p:cNvPr id="8" name="Text Placeholder 18">
            <a:extLst>
              <a:ext uri="{FF2B5EF4-FFF2-40B4-BE49-F238E27FC236}">
                <a16:creationId xmlns:a16="http://schemas.microsoft.com/office/drawing/2014/main" id="{64CEFC5F-65C0-8182-2AF5-24BBE25CE24F}"/>
              </a:ext>
            </a:extLst>
          </p:cNvPr>
          <p:cNvSpPr txBox="1">
            <a:spLocks/>
          </p:cNvSpPr>
          <p:nvPr/>
        </p:nvSpPr>
        <p:spPr>
          <a:xfrm>
            <a:off x="6415576" y="605531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86</a:t>
            </a:r>
          </a:p>
        </p:txBody>
      </p:sp>
      <p:cxnSp>
        <p:nvCxnSpPr>
          <p:cNvPr id="9" name="Straight Connector 8">
            <a:extLst>
              <a:ext uri="{FF2B5EF4-FFF2-40B4-BE49-F238E27FC236}">
                <a16:creationId xmlns:a16="http://schemas.microsoft.com/office/drawing/2014/main" id="{40664BD2-C35D-B2F5-FA61-A2EEA26F0862}"/>
              </a:ext>
            </a:extLst>
          </p:cNvPr>
          <p:cNvCxnSpPr>
            <a:cxnSpLocks/>
          </p:cNvCxnSpPr>
          <p:nvPr/>
        </p:nvCxnSpPr>
        <p:spPr>
          <a:xfrm>
            <a:off x="4653280" y="6277846"/>
            <a:ext cx="1848052"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
        <p:nvSpPr>
          <p:cNvPr id="12" name="Text Placeholder 18">
            <a:extLst>
              <a:ext uri="{FF2B5EF4-FFF2-40B4-BE49-F238E27FC236}">
                <a16:creationId xmlns:a16="http://schemas.microsoft.com/office/drawing/2014/main" id="{45D9BA4B-793F-E331-0EAB-DD563B2940E2}"/>
              </a:ext>
            </a:extLst>
          </p:cNvPr>
          <p:cNvSpPr txBox="1">
            <a:spLocks/>
          </p:cNvSpPr>
          <p:nvPr/>
        </p:nvSpPr>
        <p:spPr>
          <a:xfrm>
            <a:off x="6415576" y="7086863"/>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116</a:t>
            </a:r>
          </a:p>
        </p:txBody>
      </p:sp>
      <p:cxnSp>
        <p:nvCxnSpPr>
          <p:cNvPr id="13" name="Straight Connector 12">
            <a:extLst>
              <a:ext uri="{FF2B5EF4-FFF2-40B4-BE49-F238E27FC236}">
                <a16:creationId xmlns:a16="http://schemas.microsoft.com/office/drawing/2014/main" id="{46E69304-22B8-8C48-EBDA-AE9222EFFE50}"/>
              </a:ext>
            </a:extLst>
          </p:cNvPr>
          <p:cNvCxnSpPr>
            <a:cxnSpLocks/>
          </p:cNvCxnSpPr>
          <p:nvPr/>
        </p:nvCxnSpPr>
        <p:spPr>
          <a:xfrm>
            <a:off x="5351489" y="7306852"/>
            <a:ext cx="1153244"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
        <p:nvSpPr>
          <p:cNvPr id="33" name="Text Placeholder 18">
            <a:extLst>
              <a:ext uri="{FF2B5EF4-FFF2-40B4-BE49-F238E27FC236}">
                <a16:creationId xmlns:a16="http://schemas.microsoft.com/office/drawing/2014/main" id="{56EB370A-CC63-E472-5DC7-A15D1F296A2F}"/>
              </a:ext>
            </a:extLst>
          </p:cNvPr>
          <p:cNvSpPr txBox="1">
            <a:spLocks/>
          </p:cNvSpPr>
          <p:nvPr/>
        </p:nvSpPr>
        <p:spPr>
          <a:xfrm>
            <a:off x="6415576" y="7552353"/>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141</a:t>
            </a:r>
          </a:p>
        </p:txBody>
      </p:sp>
      <p:cxnSp>
        <p:nvCxnSpPr>
          <p:cNvPr id="34" name="Straight Connector 33">
            <a:extLst>
              <a:ext uri="{FF2B5EF4-FFF2-40B4-BE49-F238E27FC236}">
                <a16:creationId xmlns:a16="http://schemas.microsoft.com/office/drawing/2014/main" id="{255E7D98-B954-5178-E85E-4334330B2140}"/>
              </a:ext>
            </a:extLst>
          </p:cNvPr>
          <p:cNvCxnSpPr>
            <a:cxnSpLocks/>
          </p:cNvCxnSpPr>
          <p:nvPr/>
        </p:nvCxnSpPr>
        <p:spPr>
          <a:xfrm>
            <a:off x="4796852" y="7769802"/>
            <a:ext cx="1707881"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
        <p:nvSpPr>
          <p:cNvPr id="11" name="Text Placeholder 23">
            <a:extLst>
              <a:ext uri="{FF2B5EF4-FFF2-40B4-BE49-F238E27FC236}">
                <a16:creationId xmlns:a16="http://schemas.microsoft.com/office/drawing/2014/main" id="{92F4A629-B827-C438-31C1-ABA719206D45}"/>
              </a:ext>
            </a:extLst>
          </p:cNvPr>
          <p:cNvSpPr txBox="1">
            <a:spLocks/>
          </p:cNvSpPr>
          <p:nvPr/>
        </p:nvSpPr>
        <p:spPr>
          <a:xfrm>
            <a:off x="1451937" y="6545662"/>
            <a:ext cx="648000" cy="348400"/>
          </a:xfrm>
          <a:prstGeom prst="rect">
            <a:avLst/>
          </a:prstGeom>
        </p:spPr>
        <p:txBody>
          <a:bodyPr anchor="ctr">
            <a:noAutofit/>
          </a:bodyPr>
          <a:lstStyle>
            <a:lvl1pPr marL="0" indent="0" algn="ctr" defTabSz="2073036" rtl="0" eaLnBrk="1" latinLnBrk="0" hangingPunct="1">
              <a:lnSpc>
                <a:spcPct val="100000"/>
              </a:lnSpc>
              <a:spcBef>
                <a:spcPts val="2267"/>
              </a:spcBef>
              <a:buFont typeface="Arial" panose="020B0604020202020204" pitchFamily="34" charset="0"/>
              <a:buNone/>
              <a:defRPr sz="2000" b="1" i="0" kern="120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8E2F91"/>
                </a:solidFill>
              </a:rPr>
              <a:t>05</a:t>
            </a:r>
          </a:p>
        </p:txBody>
      </p:sp>
      <p:sp>
        <p:nvSpPr>
          <p:cNvPr id="14" name="Text Placeholder 24">
            <a:extLst>
              <a:ext uri="{FF2B5EF4-FFF2-40B4-BE49-F238E27FC236}">
                <a16:creationId xmlns:a16="http://schemas.microsoft.com/office/drawing/2014/main" id="{EF8D30B2-8B8A-BC65-7978-E1409F31EAF2}"/>
              </a:ext>
            </a:extLst>
          </p:cNvPr>
          <p:cNvSpPr txBox="1">
            <a:spLocks/>
          </p:cNvSpPr>
          <p:nvPr/>
        </p:nvSpPr>
        <p:spPr>
          <a:xfrm>
            <a:off x="2234903" y="6544527"/>
            <a:ext cx="3544003" cy="348400"/>
          </a:xfrm>
          <a:prstGeom prst="rect">
            <a:avLst/>
          </a:prstGeom>
        </p:spPr>
        <p:txBody>
          <a:bodyPr anchor="ctr">
            <a:noAutofit/>
          </a:bodyPr>
          <a:lstStyle>
            <a:lvl1pPr marL="0" indent="0" algn="l" defTabSz="2073036" rtl="0" eaLnBrk="1" latinLnBrk="0" hangingPunct="1">
              <a:lnSpc>
                <a:spcPct val="100000"/>
              </a:lnSpc>
              <a:spcBef>
                <a:spcPts val="2267"/>
              </a:spcBef>
              <a:buFont typeface="Arial" panose="020B0604020202020204" pitchFamily="34" charset="0"/>
              <a:buNone/>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t>MODUL 5 </a:t>
            </a:r>
            <a:r>
              <a:rPr lang="en-US" dirty="0"/>
              <a:t>Grundlæggende principper for kodning og programmering</a:t>
            </a:r>
          </a:p>
        </p:txBody>
      </p:sp>
      <p:sp>
        <p:nvSpPr>
          <p:cNvPr id="15" name="Text Placeholder 18">
            <a:extLst>
              <a:ext uri="{FF2B5EF4-FFF2-40B4-BE49-F238E27FC236}">
                <a16:creationId xmlns:a16="http://schemas.microsoft.com/office/drawing/2014/main" id="{A13F7D42-574E-0FDD-1331-985403915FE2}"/>
              </a:ext>
            </a:extLst>
          </p:cNvPr>
          <p:cNvSpPr txBox="1">
            <a:spLocks/>
          </p:cNvSpPr>
          <p:nvPr/>
        </p:nvSpPr>
        <p:spPr>
          <a:xfrm>
            <a:off x="6415576" y="6665948"/>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110</a:t>
            </a:r>
          </a:p>
        </p:txBody>
      </p:sp>
      <p:cxnSp>
        <p:nvCxnSpPr>
          <p:cNvPr id="16" name="Straight Connector 15">
            <a:extLst>
              <a:ext uri="{FF2B5EF4-FFF2-40B4-BE49-F238E27FC236}">
                <a16:creationId xmlns:a16="http://schemas.microsoft.com/office/drawing/2014/main" id="{2CFB572B-FC1A-E831-A1C8-C0F5F043C09E}"/>
              </a:ext>
            </a:extLst>
          </p:cNvPr>
          <p:cNvCxnSpPr>
            <a:cxnSpLocks/>
          </p:cNvCxnSpPr>
          <p:nvPr/>
        </p:nvCxnSpPr>
        <p:spPr>
          <a:xfrm>
            <a:off x="3454400" y="6885937"/>
            <a:ext cx="3035819"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95835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20</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443045"/>
            <a:ext cx="6036131" cy="876442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Penge er lige så gamle som civilisationen, selv i de mest primitive samfund blev nyttige og værdifulde genstande brugt som betalingsmiddel. Naturlige penge eller varepenge er fællesbetegnelser for disse tidlige former for penge. I løbet af historien blev en lang række forskellige ting brugt som penge. Det drejer sig bl.a. om mad, husdyr, våben, smykker, tøj og også sneglehuse. Det mest udbredte betalingsmiddel i rum og tid er således kohornsneglen, som ofte fejlagtigt kaldes "kohornsskallen". Kohornsnegle, det mest succesrige betalingsmiddel i verdenshistorien til dato, blev brugt i store dele af Afrika og Asien. Fund i Kina tyder endog på, at cowrie-skallen blev brugt som penge der allerede i det 2. årtusinde f.Kr. Normalt blev disse pengetyper brugt som byttepenge, hvilket betyder, at man skulle bytte en vare, som man ejede, med en anden vare, som man ønskede, hvilket gjorde byttepenge til et groft skønsspil.</a:t>
            </a:r>
          </a:p>
          <a:p>
            <a:pPr algn="just"/>
            <a:r>
              <a:rPr lang="en-US" sz="1100" dirty="0">
                <a:solidFill>
                  <a:schemeClr val="tx1"/>
                </a:solidFill>
                <a:latin typeface="Calibri" panose="020F0502020204030204" pitchFamily="34" charset="0"/>
                <a:cs typeface="Calibri" panose="020F0502020204030204" pitchFamily="34" charset="0"/>
              </a:rPr>
              <a:t> </a:t>
            </a:r>
          </a:p>
          <a:p>
            <a:pPr algn="just"/>
            <a:r>
              <a:rPr lang="en-US" sz="1100" dirty="0">
                <a:solidFill>
                  <a:schemeClr val="tx1"/>
                </a:solidFill>
                <a:latin typeface="Calibri" panose="020F0502020204030204" pitchFamily="34" charset="0"/>
                <a:cs typeface="Calibri" panose="020F0502020204030204" pitchFamily="34" charset="0"/>
              </a:rPr>
              <a:t>Disse penge i naturalier eller varepenge blev i takt med den stigende handel erstattet af mønter, som udelukkende havde pengefunktion. De første mønter blev præget i kongeriget Lykien i det 7. århundrede f.Kr. Det var formløse klumper af elektroner, en naturligt forekommende guld-sølvlegering. Møntning gjorde handelen meget lettere, og derfor spredte den nye kulturelle betalingsteknik sig fra Lilleasien til Europa i antikken. Langsomt blev der også præget mønter i Grækenland og Rom. De antikke herskere begyndte at præge deres portrætter på mønterne, som således ikke blot var et betalingsmiddel, men også billedbærere. Med Romerrigets ophør i det 5. århundrede e.Kr. sluttede også den antikke møntudmøntning, og i senantikken og den tidlige middelalder gik møntcirkulationen i hele Europa stærkt tilbage. Først i højmiddelalderen, i det 12. århundrede, fandt overgangen fra en naturlig økonomi til en monetær økonomi sted igen i Italien, og dermed dukkede mønter op igen. Der var dog ikke længere et ensartet møntsystem som i Romerriget. I det Hellige Romerske Rige af den tyske nation, som var præget af små stater, cirkulerede der således mange forskellige valutaer. I slutningen af middelalderen satte den rhinsk florin sig endelig igennem som en slags reserve.</a:t>
            </a:r>
          </a:p>
          <a:p>
            <a:pPr algn="just"/>
            <a:br>
              <a:rPr lang="en-US" sz="1100" dirty="0">
                <a:solidFill>
                  <a:schemeClr val="tx1"/>
                </a:solidFill>
                <a:latin typeface="Calibri" panose="020F0502020204030204" pitchFamily="34" charset="0"/>
                <a:cs typeface="Calibri" panose="020F0502020204030204" pitchFamily="34" charset="0"/>
              </a:rPr>
            </a:br>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Papirpenge, som vi kender dem i dag, blev først etableret relativt sent. Alligevel har papirpenge været anvendt som betalingsmiddel i hele historien, f.eks. i Kina i det 10. århundrede e.Kr. I Europa blev det indført langt senere. Først da Bank of England i Storbritannien indførte det, lykkedes det at skabe varig tillid i offentligheden til papirpenge. I 1833 erklærede den engelske regering pengesedler for lovligt betalingsmiddel og blev dermed en pioner. På grund af den hastigt voksende økonomi i industrialiseringens tidsalder var pengeforsyningen af afgørende betydning. Dette førte til en gradvis bevægelse væk fra ædelmetalvalutaer. Mønter blev til småpenge.</a:t>
            </a: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9712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t>4.1 Pengenes historie</a:t>
            </a:r>
            <a:endParaRPr lang="en-LB" sz="1800" b="0"/>
          </a:p>
          <a:p>
            <a:pPr>
              <a:spcBef>
                <a:spcPts val="0"/>
              </a:spcBef>
            </a:pPr>
            <a:endParaRPr lang="en-US" sz="1800" b="0"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534901"/>
            <a:ext cx="3555848" cy="5156912"/>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3288618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773113"/>
            <a:ext cx="6051578" cy="283792"/>
          </a:xfrm>
        </p:spPr>
        <p:txBody>
          <a:bodyPr numCol="1"/>
          <a:lstStyle/>
          <a:p>
            <a:r>
              <a:rPr lang="en-US" dirty="0"/>
              <a:t>Penge, uanset deres form, defineres ofte ud fra tre funktioner eller tjenester:</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21</a:t>
            </a:fld>
            <a:endParaRPr lang="en-US" dirty="0"/>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925619"/>
            <a:ext cx="6051578" cy="207282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Penge kan være et hvilket som helst gode, der er almindeligt anvendt og accepteret i transaktioner, som indebærer overførsel af varer og tjenesteydelser fra en person til en anden. I dagens verden findes der to traditionelle former for penge, nemlig fiatpenge og penge fra forretningsbanker. Fiatpenge i form af sedler og mønter får deres værdi, fordi regeringen erklærer fiatpenge for lovligt betalingsmiddel, hvilket kræver, at alle købmænd og handlende i landet accepterer dem som et middel til at afvikle gæld. Fiatpenge har pr. definition en iboende værdi, som er betydeligt lavere. Deres værdi er afledt af udbuds- og efterspørgselskræfter. Det er den form for valuta, som vi er mest fortrolige med. </a:t>
            </a:r>
          </a:p>
          <a:p>
            <a:endParaRPr lang="en-US" dirty="0">
              <a:solidFill>
                <a:srgbClr val="000000"/>
              </a:solidFill>
            </a:endParaRPr>
          </a:p>
          <a:p>
            <a:r>
              <a:rPr lang="en-US" dirty="0">
                <a:solidFill>
                  <a:srgbClr val="000000"/>
                </a:solidFill>
              </a:rPr>
              <a:t>En anden form for penge er kommercielle bankpenge, som kan beskrives som fordringer på finansielle institutioner, der kan bruges til at købe varer eller tjenesteydelser. Fælles for alle disse pengetyper er de grundlæggende karakteristika ved penge:</a:t>
            </a:r>
          </a:p>
          <a:p>
            <a:endParaRPr lang="en-US" dirty="0">
              <a:solidFill>
                <a:srgbClr val="000000"/>
              </a:solidFill>
            </a:endParaRPr>
          </a:p>
        </p:txBody>
      </p:sp>
      <p:sp>
        <p:nvSpPr>
          <p:cNvPr id="24" name="Text Placeholder 17">
            <a:extLst>
              <a:ext uri="{FF2B5EF4-FFF2-40B4-BE49-F238E27FC236}">
                <a16:creationId xmlns:a16="http://schemas.microsoft.com/office/drawing/2014/main" id="{9FB453C0-0766-C27C-51E1-313B61B01E92}"/>
              </a:ext>
            </a:extLst>
          </p:cNvPr>
          <p:cNvSpPr txBox="1">
            <a:spLocks/>
          </p:cNvSpPr>
          <p:nvPr/>
        </p:nvSpPr>
        <p:spPr>
          <a:xfrm>
            <a:off x="992432" y="7645239"/>
            <a:ext cx="1047383" cy="26535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Holdbarhe</a:t>
            </a:r>
            <a:r>
              <a:rPr lang="en-LB">
                <a:effectLst/>
              </a:rPr>
              <a:t>d </a:t>
            </a:r>
            <a:endParaRPr lang="en-US" dirty="0">
              <a:solidFill>
                <a:srgbClr val="000000"/>
              </a:solidFill>
            </a:endParaRPr>
          </a:p>
        </p:txBody>
      </p:sp>
      <p:sp>
        <p:nvSpPr>
          <p:cNvPr id="26" name="TextBox 25">
            <a:extLst>
              <a:ext uri="{FF2B5EF4-FFF2-40B4-BE49-F238E27FC236}">
                <a16:creationId xmlns:a16="http://schemas.microsoft.com/office/drawing/2014/main" id="{AC22CA96-DE0C-9C95-3255-57D0F071A36D}"/>
              </a:ext>
            </a:extLst>
          </p:cNvPr>
          <p:cNvSpPr txBox="1"/>
          <p:nvPr/>
        </p:nvSpPr>
        <p:spPr>
          <a:xfrm>
            <a:off x="428272" y="721434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4" name="Text Placeholder 17">
            <a:extLst>
              <a:ext uri="{FF2B5EF4-FFF2-40B4-BE49-F238E27FC236}">
                <a16:creationId xmlns:a16="http://schemas.microsoft.com/office/drawing/2014/main" id="{D2754FCA-FF86-238D-1749-E58AD706A4BE}"/>
              </a:ext>
            </a:extLst>
          </p:cNvPr>
          <p:cNvSpPr txBox="1">
            <a:spLocks/>
          </p:cNvSpPr>
          <p:nvPr/>
        </p:nvSpPr>
        <p:spPr>
          <a:xfrm>
            <a:off x="1005879" y="1301770"/>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Opbevaring af værdi: </a:t>
            </a:r>
          </a:p>
          <a:p>
            <a:pPr algn="l"/>
            <a:r>
              <a:rPr lang="en-US"/>
              <a:t>værdien opretholdes eller øges over en længere periode</a:t>
            </a:r>
            <a:r>
              <a:rPr lang="en-LB"/>
              <a:t>. </a:t>
            </a:r>
          </a:p>
          <a:p>
            <a:pPr algn="l"/>
            <a:endParaRPr lang="en-US" dirty="0"/>
          </a:p>
        </p:txBody>
      </p:sp>
      <p:sp>
        <p:nvSpPr>
          <p:cNvPr id="6" name="Text Placeholder 17">
            <a:extLst>
              <a:ext uri="{FF2B5EF4-FFF2-40B4-BE49-F238E27FC236}">
                <a16:creationId xmlns:a16="http://schemas.microsoft.com/office/drawing/2014/main" id="{FBDCDDB9-DFE7-B835-A19E-D97BF3C79F23}"/>
              </a:ext>
            </a:extLst>
          </p:cNvPr>
          <p:cNvSpPr txBox="1">
            <a:spLocks/>
          </p:cNvSpPr>
          <p:nvPr/>
        </p:nvSpPr>
        <p:spPr>
          <a:xfrm>
            <a:off x="1005879" y="2229617"/>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Regnskabsenhed: </a:t>
            </a:r>
          </a:p>
          <a:p>
            <a:pPr algn="l"/>
            <a:r>
              <a:rPr lang="en-US"/>
              <a:t>der giver et fælles mål for værdien af de varer og tjenesteydelser, der udveksles, og som skal være fungible, delbare og tællelige. </a:t>
            </a:r>
            <a:endParaRPr lang="en-US" dirty="0"/>
          </a:p>
        </p:txBody>
      </p:sp>
      <p:sp>
        <p:nvSpPr>
          <p:cNvPr id="7" name="TextBox 6">
            <a:extLst>
              <a:ext uri="{FF2B5EF4-FFF2-40B4-BE49-F238E27FC236}">
                <a16:creationId xmlns:a16="http://schemas.microsoft.com/office/drawing/2014/main" id="{7BFB4372-F404-04F5-3F64-8973AA680173}"/>
              </a:ext>
            </a:extLst>
          </p:cNvPr>
          <p:cNvSpPr txBox="1"/>
          <p:nvPr/>
        </p:nvSpPr>
        <p:spPr>
          <a:xfrm>
            <a:off x="450035" y="1065415"/>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8" name="TextBox 7">
            <a:extLst>
              <a:ext uri="{FF2B5EF4-FFF2-40B4-BE49-F238E27FC236}">
                <a16:creationId xmlns:a16="http://schemas.microsoft.com/office/drawing/2014/main" id="{53CBAA30-98D4-175D-5B66-8C194C377D9C}"/>
              </a:ext>
            </a:extLst>
          </p:cNvPr>
          <p:cNvSpPr txBox="1"/>
          <p:nvPr/>
        </p:nvSpPr>
        <p:spPr>
          <a:xfrm>
            <a:off x="450035" y="207458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9" name="TextBox 8">
            <a:extLst>
              <a:ext uri="{FF2B5EF4-FFF2-40B4-BE49-F238E27FC236}">
                <a16:creationId xmlns:a16="http://schemas.microsoft.com/office/drawing/2014/main" id="{5ADF7230-6E5B-52EE-6313-B9EC72DD335F}"/>
              </a:ext>
            </a:extLst>
          </p:cNvPr>
          <p:cNvSpPr txBox="1"/>
          <p:nvPr/>
        </p:nvSpPr>
        <p:spPr>
          <a:xfrm>
            <a:off x="450035" y="308375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16" name="Text Placeholder 17">
            <a:extLst>
              <a:ext uri="{FF2B5EF4-FFF2-40B4-BE49-F238E27FC236}">
                <a16:creationId xmlns:a16="http://schemas.microsoft.com/office/drawing/2014/main" id="{8343F65E-40CA-32B8-DC05-CE7363860642}"/>
              </a:ext>
            </a:extLst>
          </p:cNvPr>
          <p:cNvSpPr txBox="1">
            <a:spLocks/>
          </p:cNvSpPr>
          <p:nvPr/>
        </p:nvSpPr>
        <p:spPr>
          <a:xfrm>
            <a:off x="1005879" y="3278487"/>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Vekselmiddel: </a:t>
            </a:r>
          </a:p>
          <a:p>
            <a:pPr algn="l"/>
            <a:r>
              <a:rPr lang="en-US"/>
              <a:t>er et formidlende instrument eller system, der anvendes til at lette handelen med varer mellem parterne. </a:t>
            </a:r>
            <a:endParaRPr lang="en-US" dirty="0"/>
          </a:p>
        </p:txBody>
      </p:sp>
      <p:cxnSp>
        <p:nvCxnSpPr>
          <p:cNvPr id="21" name="Straight Connector 20">
            <a:extLst>
              <a:ext uri="{FF2B5EF4-FFF2-40B4-BE49-F238E27FC236}">
                <a16:creationId xmlns:a16="http://schemas.microsoft.com/office/drawing/2014/main" id="{9922FF04-3AB4-3B53-771A-670BE093A12C}"/>
              </a:ext>
            </a:extLst>
          </p:cNvPr>
          <p:cNvCxnSpPr>
            <a:cxnSpLocks/>
          </p:cNvCxnSpPr>
          <p:nvPr/>
        </p:nvCxnSpPr>
        <p:spPr>
          <a:xfrm>
            <a:off x="0" y="8310282"/>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22" name="Text Placeholder 17">
            <a:extLst>
              <a:ext uri="{FF2B5EF4-FFF2-40B4-BE49-F238E27FC236}">
                <a16:creationId xmlns:a16="http://schemas.microsoft.com/office/drawing/2014/main" id="{0C764CBB-102A-13FB-D295-E66B67549F56}"/>
              </a:ext>
            </a:extLst>
          </p:cNvPr>
          <p:cNvSpPr txBox="1">
            <a:spLocks/>
          </p:cNvSpPr>
          <p:nvPr/>
        </p:nvSpPr>
        <p:spPr>
          <a:xfrm>
            <a:off x="2059233" y="8747209"/>
            <a:ext cx="1047383" cy="26535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Bærbarhed </a:t>
            </a:r>
            <a:endParaRPr lang="en-US" dirty="0">
              <a:solidFill>
                <a:srgbClr val="000000"/>
              </a:solidFill>
            </a:endParaRPr>
          </a:p>
        </p:txBody>
      </p:sp>
      <p:sp>
        <p:nvSpPr>
          <p:cNvPr id="23" name="TextBox 22">
            <a:extLst>
              <a:ext uri="{FF2B5EF4-FFF2-40B4-BE49-F238E27FC236}">
                <a16:creationId xmlns:a16="http://schemas.microsoft.com/office/drawing/2014/main" id="{0F9AA829-2ECA-628E-E894-0028DD096C7C}"/>
              </a:ext>
            </a:extLst>
          </p:cNvPr>
          <p:cNvSpPr txBox="1"/>
          <p:nvPr/>
        </p:nvSpPr>
        <p:spPr>
          <a:xfrm>
            <a:off x="1495073" y="831631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30" name="Text Placeholder 17">
            <a:extLst>
              <a:ext uri="{FF2B5EF4-FFF2-40B4-BE49-F238E27FC236}">
                <a16:creationId xmlns:a16="http://schemas.microsoft.com/office/drawing/2014/main" id="{2E0E8AC3-9AE1-D2A7-B457-4304A8116B96}"/>
              </a:ext>
            </a:extLst>
          </p:cNvPr>
          <p:cNvSpPr txBox="1">
            <a:spLocks/>
          </p:cNvSpPr>
          <p:nvPr/>
        </p:nvSpPr>
        <p:spPr>
          <a:xfrm>
            <a:off x="3137757" y="7656963"/>
            <a:ext cx="1047383" cy="26535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Likviditet </a:t>
            </a:r>
            <a:endParaRPr lang="en-US" dirty="0">
              <a:solidFill>
                <a:srgbClr val="000000"/>
              </a:solidFill>
            </a:endParaRPr>
          </a:p>
        </p:txBody>
      </p:sp>
      <p:sp>
        <p:nvSpPr>
          <p:cNvPr id="31" name="TextBox 30">
            <a:extLst>
              <a:ext uri="{FF2B5EF4-FFF2-40B4-BE49-F238E27FC236}">
                <a16:creationId xmlns:a16="http://schemas.microsoft.com/office/drawing/2014/main" id="{5218DFA1-9F4A-42E0-D12E-83FFF4BEE7D8}"/>
              </a:ext>
            </a:extLst>
          </p:cNvPr>
          <p:cNvSpPr txBox="1"/>
          <p:nvPr/>
        </p:nvSpPr>
        <p:spPr>
          <a:xfrm>
            <a:off x="2573597" y="7226066"/>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32" name="Text Placeholder 17">
            <a:extLst>
              <a:ext uri="{FF2B5EF4-FFF2-40B4-BE49-F238E27FC236}">
                <a16:creationId xmlns:a16="http://schemas.microsoft.com/office/drawing/2014/main" id="{DD64B735-7127-048D-FD1A-31B23576E22F}"/>
              </a:ext>
            </a:extLst>
          </p:cNvPr>
          <p:cNvSpPr txBox="1">
            <a:spLocks/>
          </p:cNvSpPr>
          <p:nvPr/>
        </p:nvSpPr>
        <p:spPr>
          <a:xfrm>
            <a:off x="4028716" y="8730080"/>
            <a:ext cx="1311532" cy="2707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En regningsenhed </a:t>
            </a:r>
            <a:endParaRPr lang="en-US" dirty="0">
              <a:solidFill>
                <a:srgbClr val="000000"/>
              </a:solidFill>
            </a:endParaRPr>
          </a:p>
        </p:txBody>
      </p:sp>
      <p:sp>
        <p:nvSpPr>
          <p:cNvPr id="33" name="TextBox 32">
            <a:extLst>
              <a:ext uri="{FF2B5EF4-FFF2-40B4-BE49-F238E27FC236}">
                <a16:creationId xmlns:a16="http://schemas.microsoft.com/office/drawing/2014/main" id="{54420155-0969-DCC6-CD47-AC45DA5946A2}"/>
              </a:ext>
            </a:extLst>
          </p:cNvPr>
          <p:cNvSpPr txBox="1"/>
          <p:nvPr/>
        </p:nvSpPr>
        <p:spPr>
          <a:xfrm>
            <a:off x="3464556" y="830458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34" name="Text Placeholder 17">
            <a:extLst>
              <a:ext uri="{FF2B5EF4-FFF2-40B4-BE49-F238E27FC236}">
                <a16:creationId xmlns:a16="http://schemas.microsoft.com/office/drawing/2014/main" id="{84261466-5A71-8BFC-53A5-848FF2C9BABD}"/>
              </a:ext>
            </a:extLst>
          </p:cNvPr>
          <p:cNvSpPr txBox="1">
            <a:spLocks/>
          </p:cNvSpPr>
          <p:nvPr/>
        </p:nvSpPr>
        <p:spPr>
          <a:xfrm>
            <a:off x="5072070" y="7656964"/>
            <a:ext cx="1495173"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Status som lovligt betalingsmiddel </a:t>
            </a:r>
            <a:endParaRPr lang="en-US" dirty="0">
              <a:solidFill>
                <a:srgbClr val="000000"/>
              </a:solidFill>
            </a:endParaRPr>
          </a:p>
        </p:txBody>
      </p:sp>
      <p:sp>
        <p:nvSpPr>
          <p:cNvPr id="35" name="TextBox 34">
            <a:extLst>
              <a:ext uri="{FF2B5EF4-FFF2-40B4-BE49-F238E27FC236}">
                <a16:creationId xmlns:a16="http://schemas.microsoft.com/office/drawing/2014/main" id="{0AA9B4E6-E4C1-EA89-DBCE-B45E627BE77B}"/>
              </a:ext>
            </a:extLst>
          </p:cNvPr>
          <p:cNvSpPr txBox="1"/>
          <p:nvPr/>
        </p:nvSpPr>
        <p:spPr>
          <a:xfrm>
            <a:off x="4507910" y="723778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5</a:t>
            </a:r>
          </a:p>
        </p:txBody>
      </p:sp>
      <p:sp>
        <p:nvSpPr>
          <p:cNvPr id="36" name="Text Placeholder 17">
            <a:extLst>
              <a:ext uri="{FF2B5EF4-FFF2-40B4-BE49-F238E27FC236}">
                <a16:creationId xmlns:a16="http://schemas.microsoft.com/office/drawing/2014/main" id="{6023BF65-2E06-A5BE-9DFA-C04BC47AAE66}"/>
              </a:ext>
            </a:extLst>
          </p:cNvPr>
          <p:cNvSpPr txBox="1">
            <a:spLocks/>
          </p:cNvSpPr>
          <p:nvPr/>
        </p:nvSpPr>
        <p:spPr>
          <a:xfrm>
            <a:off x="5998192" y="8723763"/>
            <a:ext cx="1047383" cy="26535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Modstandsdygtighed over for forfalskning </a:t>
            </a:r>
            <a:endParaRPr lang="en-US" dirty="0">
              <a:solidFill>
                <a:srgbClr val="000000"/>
              </a:solidFill>
            </a:endParaRPr>
          </a:p>
        </p:txBody>
      </p:sp>
      <p:sp>
        <p:nvSpPr>
          <p:cNvPr id="37" name="TextBox 36">
            <a:extLst>
              <a:ext uri="{FF2B5EF4-FFF2-40B4-BE49-F238E27FC236}">
                <a16:creationId xmlns:a16="http://schemas.microsoft.com/office/drawing/2014/main" id="{D641DE04-21A2-6D3F-01A8-303780430B26}"/>
              </a:ext>
            </a:extLst>
          </p:cNvPr>
          <p:cNvSpPr txBox="1"/>
          <p:nvPr/>
        </p:nvSpPr>
        <p:spPr>
          <a:xfrm>
            <a:off x="5434032" y="8292866"/>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6</a:t>
            </a:r>
          </a:p>
        </p:txBody>
      </p:sp>
      <p:grpSp>
        <p:nvGrpSpPr>
          <p:cNvPr id="40" name="Group 39">
            <a:extLst>
              <a:ext uri="{FF2B5EF4-FFF2-40B4-BE49-F238E27FC236}">
                <a16:creationId xmlns:a16="http://schemas.microsoft.com/office/drawing/2014/main" id="{D76A6421-7F90-703A-1DB1-F0DC68D022B9}"/>
              </a:ext>
            </a:extLst>
          </p:cNvPr>
          <p:cNvGrpSpPr/>
          <p:nvPr/>
        </p:nvGrpSpPr>
        <p:grpSpPr>
          <a:xfrm flipH="1">
            <a:off x="5196257" y="2515600"/>
            <a:ext cx="2590078" cy="2250924"/>
            <a:chOff x="-220413" y="5470274"/>
            <a:chExt cx="2590078" cy="2250924"/>
          </a:xfrm>
        </p:grpSpPr>
        <p:sp>
          <p:nvSpPr>
            <p:cNvPr id="41" name="Freeform 40">
              <a:extLst>
                <a:ext uri="{FF2B5EF4-FFF2-40B4-BE49-F238E27FC236}">
                  <a16:creationId xmlns:a16="http://schemas.microsoft.com/office/drawing/2014/main" id="{4285C4DC-FB5E-605C-08C0-44638C7DBB7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33CE85D6-881E-38FC-7109-C7DFFD9E7C8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6D9C1C0A-C57C-2DAE-BDE5-F2FE4D3329C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5112FA03-02D1-9F34-C8B9-45E8663AC59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C1E4E147-8223-DEE0-BF7D-8DD45C43868B}"/>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FDE6BFB7-1CF6-33BB-CF00-DF846E422E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9AB1FD8D-2F84-B34A-5BAD-E0A3C9D5A00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3C14E39B-91CB-3A78-B012-E6380D86543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1BF1524B-319C-09E2-CF8B-B9D24D9B58D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EF65AD6B-7C38-EFD8-913F-9259E56D18A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028EC28F-1B95-B6D2-952F-9AB407B2E0D9}"/>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939FB456-3562-011C-578A-053BC5BE6CF3}"/>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128572DB-0462-9DCE-5AE8-42DDE899B57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FEF0ED05-F716-1313-641E-DC28B682E44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D0389EC-F293-F7B9-46ED-ABECFCF46E1F}"/>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4186DEC2-F83D-8EFD-5525-A2706E6CD476}"/>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0CDA33A0-BE37-9089-DEC8-F37D485BDA4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2532967E-F49D-970E-C996-1069B77C678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7667728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22</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3049153"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ea typeface="Times New Roman" panose="02020603050405020304" pitchFamily="18" charset="0"/>
                <a:cs typeface="Calibri" panose="020F0502020204030204" pitchFamily="34" charset="0"/>
              </a:rPr>
              <a:t>4.2 Introduktion til Bitcoin og Bitcoin Blockchain</a:t>
            </a:r>
          </a:p>
          <a:p>
            <a:pPr>
              <a:spcBef>
                <a:spcPts val="0"/>
              </a:spcBef>
            </a:pPr>
            <a:endParaRPr lang="en-US" sz="1800" b="0"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55650" y="1865326"/>
            <a:ext cx="6042253" cy="190179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cs typeface="+mn-cs"/>
              </a:rPr>
              <a:t>Bitcoin</a:t>
            </a:r>
          </a:p>
          <a:p>
            <a:r>
              <a:rPr lang="en-US">
                <a:solidFill>
                  <a:srgbClr val="000000"/>
                </a:solidFill>
                <a:cs typeface="+mn-cs"/>
              </a:rPr>
              <a:t>For at forstå Bitcoin er det afgørende at læse Bitcoin whitepaper, da Bitcoin er det vigtigste kryptoaktiv målt på markedskapitalisering. Bemærk, at du ikke behøver at forstå de teknologiske dele i detaljer på dette tidspunkt. Det er meningen, at læsning af whitepapers skal give et overblik på højt niveau over intentionerne med Bitcoin og teknologiens mekanik.</a:t>
            </a:r>
          </a:p>
          <a:p>
            <a:pPr algn="l"/>
            <a:br>
              <a:rPr lang="en-US">
                <a:solidFill>
                  <a:srgbClr val="000000"/>
                </a:solidFill>
                <a:cs typeface="+mn-cs"/>
              </a:rPr>
            </a:br>
            <a:r>
              <a:rPr lang="en-US">
                <a:solidFill>
                  <a:srgbClr val="000000"/>
                </a:solidFill>
                <a:cs typeface="+mn-cs"/>
              </a:rPr>
              <a:t>Få adgang til whitepaper </a:t>
            </a:r>
            <a:r>
              <a:rPr lang="en-US">
                <a:solidFill>
                  <a:srgbClr val="F79037"/>
                </a:solidFill>
                <a:cs typeface="+mn-cs"/>
                <a:hlinkClick r:id="rId2">
                  <a:extLst>
                    <a:ext uri="{A12FA001-AC4F-418D-AE19-62706E023703}">
                      <ahyp:hlinkClr xmlns:ahyp="http://schemas.microsoft.com/office/drawing/2018/hyperlinkcolor" val="tx"/>
                    </a:ext>
                  </a:extLst>
                </a:hlinkClick>
              </a:rPr>
              <a:t>her</a:t>
            </a:r>
            <a:r>
              <a:rPr lang="en-US">
                <a:solidFill>
                  <a:srgbClr val="000000"/>
                </a:solidFill>
                <a:cs typeface="+mn-cs"/>
              </a:rPr>
              <a:t>.</a:t>
            </a:r>
            <a:br>
              <a:rPr lang="en-US">
                <a:solidFill>
                  <a:srgbClr val="000000"/>
                </a:solidFill>
                <a:cs typeface="+mn-cs"/>
              </a:rPr>
            </a:br>
            <a:br>
              <a:rPr lang="en-US">
                <a:solidFill>
                  <a:srgbClr val="000000"/>
                </a:solidFill>
                <a:cs typeface="+mn-cs"/>
              </a:rPr>
            </a:br>
            <a:r>
              <a:rPr lang="en-US">
                <a:solidFill>
                  <a:srgbClr val="000000"/>
                </a:solidFill>
                <a:cs typeface="+mn-cs"/>
              </a:rPr>
              <a:t>Når du har læst det, kan du teste din forståelse </a:t>
            </a:r>
          </a:p>
          <a:p>
            <a:pPr algn="l"/>
            <a:r>
              <a:rPr lang="en-US">
                <a:solidFill>
                  <a:srgbClr val="000000"/>
                </a:solidFill>
                <a:cs typeface="+mn-cs"/>
              </a:rPr>
              <a:t>med denne </a:t>
            </a:r>
            <a:r>
              <a:rPr lang="en-US">
                <a:solidFill>
                  <a:srgbClr val="F79037"/>
                </a:solidFill>
                <a:cs typeface="+mn-cs"/>
                <a:hlinkClick r:id="rId3">
                  <a:extLst>
                    <a:ext uri="{A12FA001-AC4F-418D-AE19-62706E023703}">
                      <ahyp:hlinkClr xmlns:ahyp="http://schemas.microsoft.com/office/drawing/2018/hyperlinkcolor" val="tx"/>
                    </a:ext>
                  </a:extLst>
                </a:hlinkClick>
              </a:rPr>
              <a:t>quiz</a:t>
            </a:r>
            <a:r>
              <a:rPr lang="en-US">
                <a:solidFill>
                  <a:srgbClr val="000000"/>
                </a:solidFill>
                <a:cs typeface="+mn-cs"/>
              </a:rPr>
              <a:t>. </a:t>
            </a:r>
            <a:endParaRPr lang="en-US" dirty="0">
              <a:solidFill>
                <a:srgbClr val="000000"/>
              </a:solidFill>
            </a:endParaRPr>
          </a:p>
        </p:txBody>
      </p:sp>
      <p:grpSp>
        <p:nvGrpSpPr>
          <p:cNvPr id="102" name="object 15">
            <a:extLst>
              <a:ext uri="{FF2B5EF4-FFF2-40B4-BE49-F238E27FC236}">
                <a16:creationId xmlns:a16="http://schemas.microsoft.com/office/drawing/2014/main" id="{C1F5B402-56F6-457B-8820-E6A15EABC5F4}"/>
              </a:ext>
            </a:extLst>
          </p:cNvPr>
          <p:cNvGrpSpPr/>
          <p:nvPr/>
        </p:nvGrpSpPr>
        <p:grpSpPr>
          <a:xfrm>
            <a:off x="616165" y="3822990"/>
            <a:ext cx="3047022" cy="1729173"/>
            <a:chOff x="485139" y="4586859"/>
            <a:chExt cx="3134043" cy="1778557"/>
          </a:xfrm>
        </p:grpSpPr>
        <p:pic>
          <p:nvPicPr>
            <p:cNvPr id="103" name="object 16">
              <a:extLst>
                <a:ext uri="{FF2B5EF4-FFF2-40B4-BE49-F238E27FC236}">
                  <a16:creationId xmlns:a16="http://schemas.microsoft.com/office/drawing/2014/main" id="{5744B18D-A99D-C9A9-F029-61FACB65E6CB}"/>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4" name="object 17">
              <a:extLst>
                <a:ext uri="{FF2B5EF4-FFF2-40B4-BE49-F238E27FC236}">
                  <a16:creationId xmlns:a16="http://schemas.microsoft.com/office/drawing/2014/main" id="{7331B1A0-1C1A-0879-FD9C-A3A7DE4E2C6B}"/>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05" name="object 18">
              <a:extLst>
                <a:ext uri="{FF2B5EF4-FFF2-40B4-BE49-F238E27FC236}">
                  <a16:creationId xmlns:a16="http://schemas.microsoft.com/office/drawing/2014/main" id="{B2F7947C-0921-C436-766B-A396D5A81D4B}"/>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06" name="object 19">
              <a:extLst>
                <a:ext uri="{FF2B5EF4-FFF2-40B4-BE49-F238E27FC236}">
                  <a16:creationId xmlns:a16="http://schemas.microsoft.com/office/drawing/2014/main" id="{BD4ED52F-7091-8659-3EB6-28786389F2C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07" name="object 20">
              <a:extLst>
                <a:ext uri="{FF2B5EF4-FFF2-40B4-BE49-F238E27FC236}">
                  <a16:creationId xmlns:a16="http://schemas.microsoft.com/office/drawing/2014/main" id="{1D18523D-2FC8-AAC3-411E-F42BFA5A93FD}"/>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08" name="Picture 107">
            <a:extLst>
              <a:ext uri="{FF2B5EF4-FFF2-40B4-BE49-F238E27FC236}">
                <a16:creationId xmlns:a16="http://schemas.microsoft.com/office/drawing/2014/main" id="{D4C01974-6D3C-E818-C000-CBF2C23A0184}"/>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994857" y="3908579"/>
            <a:ext cx="2319372" cy="1498655"/>
          </a:xfrm>
          <a:prstGeom prst="rect">
            <a:avLst/>
          </a:prstGeom>
        </p:spPr>
      </p:pic>
      <p:grpSp>
        <p:nvGrpSpPr>
          <p:cNvPr id="109" name="Group 108">
            <a:extLst>
              <a:ext uri="{FF2B5EF4-FFF2-40B4-BE49-F238E27FC236}">
                <a16:creationId xmlns:a16="http://schemas.microsoft.com/office/drawing/2014/main" id="{B095E3E5-12B9-F639-5797-EBEF6D37E198}"/>
              </a:ext>
            </a:extLst>
          </p:cNvPr>
          <p:cNvGrpSpPr/>
          <p:nvPr/>
        </p:nvGrpSpPr>
        <p:grpSpPr>
          <a:xfrm>
            <a:off x="354168" y="3819026"/>
            <a:ext cx="824852" cy="742396"/>
            <a:chOff x="7615126" y="6464727"/>
            <a:chExt cx="824852" cy="742396"/>
          </a:xfrm>
        </p:grpSpPr>
        <p:sp>
          <p:nvSpPr>
            <p:cNvPr id="110" name="Oval 109">
              <a:extLst>
                <a:ext uri="{FF2B5EF4-FFF2-40B4-BE49-F238E27FC236}">
                  <a16:creationId xmlns:a16="http://schemas.microsoft.com/office/drawing/2014/main" id="{B7A1EFA6-FDC2-18AF-5915-E83E29E23D04}"/>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Text Placeholder 1">
              <a:extLst>
                <a:ext uri="{FF2B5EF4-FFF2-40B4-BE49-F238E27FC236}">
                  <a16:creationId xmlns:a16="http://schemas.microsoft.com/office/drawing/2014/main" id="{D4A5EEA1-019C-5500-9381-C20C23EDA0E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grpSp>
        <p:nvGrpSpPr>
          <p:cNvPr id="112" name="object 15">
            <a:extLst>
              <a:ext uri="{FF2B5EF4-FFF2-40B4-BE49-F238E27FC236}">
                <a16:creationId xmlns:a16="http://schemas.microsoft.com/office/drawing/2014/main" id="{12CCABBE-E14E-DBB7-0C9A-4CEB1409C427}"/>
              </a:ext>
            </a:extLst>
          </p:cNvPr>
          <p:cNvGrpSpPr/>
          <p:nvPr/>
        </p:nvGrpSpPr>
        <p:grpSpPr>
          <a:xfrm>
            <a:off x="3830012" y="3822990"/>
            <a:ext cx="3047022" cy="1729173"/>
            <a:chOff x="485139" y="4586859"/>
            <a:chExt cx="3134043" cy="1778557"/>
          </a:xfrm>
        </p:grpSpPr>
        <p:pic>
          <p:nvPicPr>
            <p:cNvPr id="113" name="object 16">
              <a:extLst>
                <a:ext uri="{FF2B5EF4-FFF2-40B4-BE49-F238E27FC236}">
                  <a16:creationId xmlns:a16="http://schemas.microsoft.com/office/drawing/2014/main" id="{E1EC243A-F7BB-1A3E-9351-09146B8F484E}"/>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14" name="object 17">
              <a:extLst>
                <a:ext uri="{FF2B5EF4-FFF2-40B4-BE49-F238E27FC236}">
                  <a16:creationId xmlns:a16="http://schemas.microsoft.com/office/drawing/2014/main" id="{56174230-1BEB-C620-F4BA-4DF7B6BA71FB}"/>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5" name="object 18">
              <a:extLst>
                <a:ext uri="{FF2B5EF4-FFF2-40B4-BE49-F238E27FC236}">
                  <a16:creationId xmlns:a16="http://schemas.microsoft.com/office/drawing/2014/main" id="{8BA4C2D6-4A2F-5120-7C05-FA12E1782A23}"/>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16" name="object 19">
              <a:extLst>
                <a:ext uri="{FF2B5EF4-FFF2-40B4-BE49-F238E27FC236}">
                  <a16:creationId xmlns:a16="http://schemas.microsoft.com/office/drawing/2014/main" id="{CAE8F34F-AED7-B8C1-C142-6ED4F8E50160}"/>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17" name="object 20">
              <a:extLst>
                <a:ext uri="{FF2B5EF4-FFF2-40B4-BE49-F238E27FC236}">
                  <a16:creationId xmlns:a16="http://schemas.microsoft.com/office/drawing/2014/main" id="{4A08D951-0819-F753-DFC4-08D0C65E8E92}"/>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18" name="Picture 117">
            <a:extLst>
              <a:ext uri="{FF2B5EF4-FFF2-40B4-BE49-F238E27FC236}">
                <a16:creationId xmlns:a16="http://schemas.microsoft.com/office/drawing/2014/main" id="{5AB4127A-8771-1F2B-C470-A04FD797B13D}"/>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4208704" y="3908579"/>
            <a:ext cx="2319372" cy="1498655"/>
          </a:xfrm>
          <a:prstGeom prst="rect">
            <a:avLst/>
          </a:prstGeom>
        </p:spPr>
      </p:pic>
      <p:grpSp>
        <p:nvGrpSpPr>
          <p:cNvPr id="119" name="Group 118">
            <a:extLst>
              <a:ext uri="{FF2B5EF4-FFF2-40B4-BE49-F238E27FC236}">
                <a16:creationId xmlns:a16="http://schemas.microsoft.com/office/drawing/2014/main" id="{71873FE6-5B2E-644F-4724-2B584D039B75}"/>
              </a:ext>
            </a:extLst>
          </p:cNvPr>
          <p:cNvGrpSpPr/>
          <p:nvPr/>
        </p:nvGrpSpPr>
        <p:grpSpPr>
          <a:xfrm>
            <a:off x="3568015" y="3819026"/>
            <a:ext cx="824852" cy="742396"/>
            <a:chOff x="7615126" y="6464727"/>
            <a:chExt cx="824852" cy="742396"/>
          </a:xfrm>
        </p:grpSpPr>
        <p:sp>
          <p:nvSpPr>
            <p:cNvPr id="120" name="Oval 119">
              <a:extLst>
                <a:ext uri="{FF2B5EF4-FFF2-40B4-BE49-F238E27FC236}">
                  <a16:creationId xmlns:a16="http://schemas.microsoft.com/office/drawing/2014/main" id="{20BCFDA4-9B93-C64D-970E-23B7892D1032}"/>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Text Placeholder 1">
              <a:extLst>
                <a:ext uri="{FF2B5EF4-FFF2-40B4-BE49-F238E27FC236}">
                  <a16:creationId xmlns:a16="http://schemas.microsoft.com/office/drawing/2014/main" id="{E2B35DF7-287C-971B-EF1C-9554567D184A}"/>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sp>
        <p:nvSpPr>
          <p:cNvPr id="122" name="Text Placeholder 17">
            <a:extLst>
              <a:ext uri="{FF2B5EF4-FFF2-40B4-BE49-F238E27FC236}">
                <a16:creationId xmlns:a16="http://schemas.microsoft.com/office/drawing/2014/main" id="{3AA1151F-3E65-91D2-A9B8-0D4DC10C3453}"/>
              </a:ext>
            </a:extLst>
          </p:cNvPr>
          <p:cNvSpPr txBox="1">
            <a:spLocks/>
          </p:cNvSpPr>
          <p:nvPr/>
        </p:nvSpPr>
        <p:spPr>
          <a:xfrm>
            <a:off x="755651" y="5898776"/>
            <a:ext cx="3024188" cy="261769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cs typeface="+mn-cs"/>
              </a:rPr>
              <a:t>Bitcoin tegnebøger</a:t>
            </a:r>
          </a:p>
          <a:p>
            <a:pPr algn="l"/>
            <a:r>
              <a:rPr lang="en-US">
                <a:solidFill>
                  <a:srgbClr val="000000"/>
                </a:solidFill>
                <a:cs typeface="+mn-cs"/>
              </a:rPr>
              <a:t>Hvad er Bitcoin-wallets, og hvilke slags wallets findes der? For at få et overblik over dette emne kan du lytte til Generation Blockchain Podcast Episode "Bitcoin Wallets". </a:t>
            </a:r>
          </a:p>
          <a:p>
            <a:pPr algn="l"/>
            <a:br>
              <a:rPr lang="en-US">
                <a:solidFill>
                  <a:srgbClr val="000000"/>
                </a:solidFill>
                <a:cs typeface="+mn-cs"/>
              </a:rPr>
            </a:br>
            <a:r>
              <a:rPr lang="en-US">
                <a:solidFill>
                  <a:srgbClr val="F79037"/>
                </a:solidFill>
                <a:cs typeface="+mn-cs"/>
                <a:hlinkClick r:id="rId10">
                  <a:extLst>
                    <a:ext uri="{A12FA001-AC4F-418D-AE19-62706E023703}">
                      <ahyp:hlinkClr xmlns:ahyp="http://schemas.microsoft.com/office/drawing/2018/hyperlinkcolor" val="tx"/>
                    </a:ext>
                  </a:extLst>
                </a:hlinkClick>
              </a:rPr>
              <a:t>Generation Blockchain Podcast Episode </a:t>
            </a:r>
          </a:p>
          <a:p>
            <a:pPr algn="l"/>
            <a:r>
              <a:rPr lang="en-US">
                <a:solidFill>
                  <a:srgbClr val="F79037"/>
                </a:solidFill>
                <a:cs typeface="+mn-cs"/>
                <a:hlinkClick r:id="rId10">
                  <a:extLst>
                    <a:ext uri="{A12FA001-AC4F-418D-AE19-62706E023703}">
                      <ahyp:hlinkClr xmlns:ahyp="http://schemas.microsoft.com/office/drawing/2018/hyperlinkcolor" val="tx"/>
                    </a:ext>
                  </a:extLst>
                </a:hlinkClick>
              </a:rPr>
              <a:t>"Bitcoin tegnebøger" </a:t>
            </a:r>
            <a:endParaRPr lang="en-US">
              <a:solidFill>
                <a:srgbClr val="F79037"/>
              </a:solidFill>
              <a:cs typeface="+mn-cs"/>
            </a:endParaRPr>
          </a:p>
          <a:p>
            <a:pPr algn="l"/>
            <a:br>
              <a:rPr lang="en-US">
                <a:solidFill>
                  <a:srgbClr val="000000"/>
                </a:solidFill>
                <a:cs typeface="+mn-cs"/>
              </a:rPr>
            </a:br>
            <a:r>
              <a:rPr lang="en-US">
                <a:solidFill>
                  <a:srgbClr val="000000"/>
                </a:solidFill>
                <a:cs typeface="+mn-cs"/>
              </a:rPr>
              <a:t>Eksempel på en offentlig Bitcoin-nøgle:</a:t>
            </a:r>
          </a:p>
          <a:p>
            <a:pPr algn="l"/>
            <a:r>
              <a:rPr lang="en-US">
                <a:solidFill>
                  <a:srgbClr val="000000"/>
                </a:solidFill>
                <a:cs typeface="+mn-cs"/>
              </a:rPr>
              <a:t>Bc1qxy2kgdygjrsqtzqtzq2n0yrf2493p83kkfjhx0wlh</a:t>
            </a:r>
          </a:p>
          <a:p>
            <a:pPr algn="l"/>
            <a:endParaRPr lang="en-US">
              <a:solidFill>
                <a:srgbClr val="000000"/>
              </a:solidFill>
              <a:cs typeface="+mn-cs"/>
            </a:endParaRPr>
          </a:p>
          <a:p>
            <a:pPr algn="l"/>
            <a:r>
              <a:rPr lang="en-US">
                <a:solidFill>
                  <a:srgbClr val="F79037"/>
                </a:solidFill>
                <a:cs typeface="+mn-cs"/>
              </a:rPr>
              <a:t>SEND IKKE BITCOINS TIL DENNE ADRESSE, BITCOINS SENDT TIL DENNE ADRESSE VIL VÆRE UIGENKALDELIGT TABT! </a:t>
            </a:r>
          </a:p>
          <a:p>
            <a:pPr algn="l"/>
            <a:endParaRPr lang="en-LB">
              <a:solidFill>
                <a:srgbClr val="000000"/>
              </a:solidFill>
              <a:cs typeface="+mn-cs"/>
            </a:endParaRPr>
          </a:p>
          <a:p>
            <a:r>
              <a:rPr lang="en-US" dirty="0">
                <a:solidFill>
                  <a:srgbClr val="000000"/>
                </a:solidFill>
              </a:rPr>
              <a:t> </a:t>
            </a:r>
          </a:p>
          <a:p>
            <a:endParaRPr lang="en-US" dirty="0">
              <a:solidFill>
                <a:srgbClr val="000000"/>
              </a:solidFill>
            </a:endParaRPr>
          </a:p>
        </p:txBody>
      </p:sp>
      <p:sp>
        <p:nvSpPr>
          <p:cNvPr id="125" name="Freeform 124">
            <a:extLst>
              <a:ext uri="{FF2B5EF4-FFF2-40B4-BE49-F238E27FC236}">
                <a16:creationId xmlns:a16="http://schemas.microsoft.com/office/drawing/2014/main" id="{714AE4C9-B468-E760-2FD3-160BC54F4139}"/>
              </a:ext>
            </a:extLst>
          </p:cNvPr>
          <p:cNvSpPr/>
          <p:nvPr/>
        </p:nvSpPr>
        <p:spPr>
          <a:xfrm>
            <a:off x="714753" y="7979059"/>
            <a:ext cx="81793" cy="473058"/>
          </a:xfrm>
          <a:custGeom>
            <a:avLst/>
            <a:gdLst>
              <a:gd name="connsiteX0" fmla="*/ 26267 w 53381"/>
              <a:gd name="connsiteY0" fmla="*/ 308734 h 308734"/>
              <a:gd name="connsiteX1" fmla="*/ 0 w 53381"/>
              <a:gd name="connsiteY1" fmla="*/ 280783 h 308734"/>
              <a:gd name="connsiteX2" fmla="*/ 26691 w 53381"/>
              <a:gd name="connsiteY2" fmla="*/ 252831 h 308734"/>
              <a:gd name="connsiteX3" fmla="*/ 53382 w 53381"/>
              <a:gd name="connsiteY3" fmla="*/ 280783 h 308734"/>
              <a:gd name="connsiteX4" fmla="*/ 26691 w 53381"/>
              <a:gd name="connsiteY4" fmla="*/ 308734 h 308734"/>
              <a:gd name="connsiteX5" fmla="*/ 26267 w 53381"/>
              <a:gd name="connsiteY5" fmla="*/ 308734 h 308734"/>
              <a:gd name="connsiteX6" fmla="*/ 11439 w 53381"/>
              <a:gd name="connsiteY6" fmla="*/ 216410 h 308734"/>
              <a:gd name="connsiteX7" fmla="*/ 5084 w 53381"/>
              <a:gd name="connsiteY7" fmla="*/ 0 h 308734"/>
              <a:gd name="connsiteX8" fmla="*/ 48298 w 53381"/>
              <a:gd name="connsiteY8" fmla="*/ 0 h 308734"/>
              <a:gd name="connsiteX9" fmla="*/ 41943 w 53381"/>
              <a:gd name="connsiteY9" fmla="*/ 216410 h 308734"/>
              <a:gd name="connsiteX10" fmla="*/ 11439 w 53381"/>
              <a:gd name="connsiteY10" fmla="*/ 216410 h 30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81" h="308734">
                <a:moveTo>
                  <a:pt x="26267" y="308734"/>
                </a:moveTo>
                <a:cubicBezTo>
                  <a:pt x="11015" y="308734"/>
                  <a:pt x="0" y="296453"/>
                  <a:pt x="0" y="280783"/>
                </a:cubicBezTo>
                <a:cubicBezTo>
                  <a:pt x="0" y="264690"/>
                  <a:pt x="11439" y="252831"/>
                  <a:pt x="26691" y="252831"/>
                </a:cubicBezTo>
                <a:cubicBezTo>
                  <a:pt x="42790" y="252831"/>
                  <a:pt x="53382" y="264690"/>
                  <a:pt x="53382" y="280783"/>
                </a:cubicBezTo>
                <a:cubicBezTo>
                  <a:pt x="53382" y="296453"/>
                  <a:pt x="43214" y="308734"/>
                  <a:pt x="26691" y="308734"/>
                </a:cubicBezTo>
                <a:lnTo>
                  <a:pt x="26267" y="308734"/>
                </a:lnTo>
                <a:close/>
                <a:moveTo>
                  <a:pt x="11439" y="216410"/>
                </a:moveTo>
                <a:lnTo>
                  <a:pt x="5084" y="0"/>
                </a:lnTo>
                <a:lnTo>
                  <a:pt x="48298" y="0"/>
                </a:lnTo>
                <a:lnTo>
                  <a:pt x="41943" y="216410"/>
                </a:lnTo>
                <a:lnTo>
                  <a:pt x="11439" y="216410"/>
                </a:lnTo>
                <a:close/>
              </a:path>
            </a:pathLst>
          </a:custGeom>
          <a:solidFill>
            <a:srgbClr val="DD1470"/>
          </a:solidFill>
          <a:ln w="4233" cap="flat">
            <a:noFill/>
            <a:prstDash val="solid"/>
            <a:miter/>
          </a:ln>
        </p:spPr>
        <p:txBody>
          <a:bodyPr rtlCol="0" anchor="ctr"/>
          <a:lstStyle/>
          <a:p>
            <a:endParaRPr lang="en-US"/>
          </a:p>
        </p:txBody>
      </p:sp>
      <p:cxnSp>
        <p:nvCxnSpPr>
          <p:cNvPr id="126" name="Straight Connector 125">
            <a:extLst>
              <a:ext uri="{FF2B5EF4-FFF2-40B4-BE49-F238E27FC236}">
                <a16:creationId xmlns:a16="http://schemas.microsoft.com/office/drawing/2014/main" id="{3CED4199-8E41-4117-5DCC-DAE484C57EC8}"/>
              </a:ext>
            </a:extLst>
          </p:cNvPr>
          <p:cNvCxnSpPr>
            <a:cxnSpLocks/>
          </p:cNvCxnSpPr>
          <p:nvPr/>
        </p:nvCxnSpPr>
        <p:spPr>
          <a:xfrm>
            <a:off x="3422333" y="7032469"/>
            <a:ext cx="1570892"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grpSp>
        <p:nvGrpSpPr>
          <p:cNvPr id="142" name="Group 141">
            <a:extLst>
              <a:ext uri="{FF2B5EF4-FFF2-40B4-BE49-F238E27FC236}">
                <a16:creationId xmlns:a16="http://schemas.microsoft.com/office/drawing/2014/main" id="{4640AE1A-CC74-7F43-038B-720602A2CBC3}"/>
              </a:ext>
            </a:extLst>
          </p:cNvPr>
          <p:cNvGrpSpPr/>
          <p:nvPr/>
        </p:nvGrpSpPr>
        <p:grpSpPr>
          <a:xfrm>
            <a:off x="5143607" y="6368480"/>
            <a:ext cx="847095" cy="1129232"/>
            <a:chOff x="1778162" y="2675755"/>
            <a:chExt cx="4006677" cy="5341157"/>
          </a:xfrm>
        </p:grpSpPr>
        <p:sp>
          <p:nvSpPr>
            <p:cNvPr id="139" name="Freeform 138">
              <a:extLst>
                <a:ext uri="{FF2B5EF4-FFF2-40B4-BE49-F238E27FC236}">
                  <a16:creationId xmlns:a16="http://schemas.microsoft.com/office/drawing/2014/main" id="{88FB7C42-4599-EF25-B292-1945FE4B69CC}"/>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C8326D"/>
            </a:solidFill>
            <a:ln w="9510" cap="flat">
              <a:noFill/>
              <a:prstDash val="solid"/>
              <a:miter/>
            </a:ln>
          </p:spPr>
          <p:txBody>
            <a:bodyPr rtlCol="0" anchor="ctr"/>
            <a:lstStyle/>
            <a:p>
              <a:endParaRPr lang="en-GB"/>
            </a:p>
          </p:txBody>
        </p:sp>
        <p:sp>
          <p:nvSpPr>
            <p:cNvPr id="140" name="Freeform 139">
              <a:extLst>
                <a:ext uri="{FF2B5EF4-FFF2-40B4-BE49-F238E27FC236}">
                  <a16:creationId xmlns:a16="http://schemas.microsoft.com/office/drawing/2014/main" id="{3ED99699-AD8C-CE06-3867-0DF5F337CDBC}"/>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solidFill>
              <a:srgbClr val="E38046"/>
            </a:solidFill>
            <a:ln w="9510" cap="flat">
              <a:noFill/>
              <a:prstDash val="solid"/>
              <a:miter/>
            </a:ln>
          </p:spPr>
          <p:txBody>
            <a:bodyPr rtlCol="0" anchor="ctr"/>
            <a:lstStyle/>
            <a:p>
              <a:endParaRPr lang="en-GB"/>
            </a:p>
          </p:txBody>
        </p:sp>
        <p:sp>
          <p:nvSpPr>
            <p:cNvPr id="141" name="Freeform 140">
              <a:extLst>
                <a:ext uri="{FF2B5EF4-FFF2-40B4-BE49-F238E27FC236}">
                  <a16:creationId xmlns:a16="http://schemas.microsoft.com/office/drawing/2014/main" id="{B72571F2-916F-0270-E766-F8EC4B3053BA}"/>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E38046"/>
            </a:solidFill>
            <a:ln w="9510" cap="flat">
              <a:noFill/>
              <a:prstDash val="solid"/>
              <a:miter/>
            </a:ln>
          </p:spPr>
          <p:txBody>
            <a:bodyPr rtlCol="0" anchor="ctr"/>
            <a:lstStyle/>
            <a:p>
              <a:endParaRPr lang="en-GB"/>
            </a:p>
          </p:txBody>
        </p:sp>
      </p:grpSp>
      <p:sp>
        <p:nvSpPr>
          <p:cNvPr id="150" name="Text Placeholder 17">
            <a:extLst>
              <a:ext uri="{FF2B5EF4-FFF2-40B4-BE49-F238E27FC236}">
                <a16:creationId xmlns:a16="http://schemas.microsoft.com/office/drawing/2014/main" id="{F062FA56-5B47-692C-C1B8-CBE8F5748C8F}"/>
              </a:ext>
            </a:extLst>
          </p:cNvPr>
          <p:cNvSpPr txBox="1">
            <a:spLocks/>
          </p:cNvSpPr>
          <p:nvPr/>
        </p:nvSpPr>
        <p:spPr>
          <a:xfrm>
            <a:off x="755650" y="8623314"/>
            <a:ext cx="6042253" cy="190179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cs typeface="+mn-cs"/>
              </a:rPr>
              <a:t>Bitcoin-netværk</a:t>
            </a:r>
          </a:p>
          <a:p>
            <a:r>
              <a:rPr lang="en-US">
                <a:solidFill>
                  <a:srgbClr val="000000"/>
                </a:solidFill>
                <a:cs typeface="+mn-cs"/>
              </a:rPr>
              <a:t>En offentlig hovedbog registrerer alle Bitcoin-transaktioner, og servere rundt om i verden har kopier af denne hovedbog. Serverne er som banker. Selv om hver bank kun kender til de penge, som dens kunder udveksler, har Bitcoin-servere kendskab til hver eneste Bitcoin-transaktion i verden. Enhver computer kan oprette en node. Det er som at åbne sin egen Bitcoin-bank i stedet for en bankkonto. Bemærk, at det at oprette en node ikke svarer til at være minearbejder.</a:t>
            </a:r>
          </a:p>
        </p:txBody>
      </p:sp>
    </p:spTree>
    <p:extLst>
      <p:ext uri="{BB962C8B-B14F-4D97-AF65-F5344CB8AC3E}">
        <p14:creationId xmlns:p14="http://schemas.microsoft.com/office/powerpoint/2010/main" val="30622093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248C136-3A70-3B33-C3EA-EACD67B0F611}"/>
              </a:ext>
            </a:extLst>
          </p:cNvPr>
          <p:cNvSpPr/>
          <p:nvPr/>
        </p:nvSpPr>
        <p:spPr>
          <a:xfrm flipV="1">
            <a:off x="511317" y="-1"/>
            <a:ext cx="3194309" cy="10171750"/>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773113"/>
            <a:ext cx="2693750" cy="8385260"/>
          </a:xfrm>
        </p:spPr>
        <p:txBody>
          <a:bodyPr/>
          <a:lstStyle/>
          <a:p>
            <a:pPr algn="just"/>
            <a:r>
              <a:rPr lang="en-US" b="1" dirty="0">
                <a:solidFill>
                  <a:srgbClr val="F79037"/>
                </a:solidFill>
              </a:rPr>
              <a:t>Bitcoin-minedrift</a:t>
            </a:r>
          </a:p>
          <a:p>
            <a:pPr algn="just"/>
            <a:r>
              <a:rPr lang="en-US" dirty="0"/>
              <a:t>Døgnet rundt og uden nedetid overfører folk Bitcoins via Bitcoin-netværket. På det offentlige Bitcoin-netværk udvinder medlemmerne kryptovaluta ved at løse komplekse matematiske kryptoberegninger for at skabe nye blokke. Bitcoin-mining er processen med at levere computerkraft til transaktionsbehandling, sikring og synkronisering af den aktuelle blockchain-status for alle brugere på netværket. Mining er en type decentraliseret Bitcoin-datacenter med minearbejdere over hele verden. Denne proces kaldes minedrift, som minder om guldminedrift. I modsætning til guldminedrift er der en belønning for nyttige tjenester i Bitcoin-minedrift. Udbetalingen af de respektive Bitcoin-aktier er baseret på den leverede beregningskapacitet. I 2022 er blokbelønningen for minearbejdere 6,25 BTC pr. ny blok. Minearbejdere konkurrerer med hinanden om at løse beregningen for den næste blok hurtigst. Blokken fra den minearbejder, der formår at løse den kryptografiske beregning først, bliver i sidste ende registreret i den næste blok i blockchainen. De andre minearbejderes blokke er ugyldige og kan ikke føjes til kæden. Bloktiden, som definerer den tid det tager at udvinde en blok for Bitcoin, er i gennemsnit 10 minutter. Alle minearbejdere begynder at løse puslespillet samtidig. Den tid, det tager at løse puslespillet, afhænger af den aktuelle sværhedsgrad. Hvis relativt flere minearbejdere forsøger at løse puslespillet på samme tid, vil det i gennemsnit blive løst hurtigere i et kort stykke tid, indtil sværhedsgraden tilpasser sig det samlede antal minearbejdere, hvilket udligner bloktiden på 10 minutter. Nye Bitcoins udvindes ikke på baggrund af efterspørgslen, det samlede antal Bitcoin er fastsat siden starten (på 21 millioner) og kan ikke oppustes med monetære værktøjer. Traditionelle fiat-valutasystemer, regeringer eller centralbanker trykker flere penge, når der er behov for det. Bitcoin udvindes i stedet selv eller i skyen (cloud mining). Systemet sender hver ny transaktion offentligt ud til netværket, hvilket betyder, at knuderne i netværket deler transaktioner med andre knuder. En ny blok fungerer som den endelige regnskabsbog for Bitcoin. </a:t>
            </a: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23</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932165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06258D-8E82-4558-B16C-32B481BD506D}"/>
              </a:ext>
            </a:extLst>
          </p:cNvPr>
          <p:cNvSpPr>
            <a:spLocks noGrp="1"/>
          </p:cNvSpPr>
          <p:nvPr>
            <p:ph type="body" sz="quarter" idx="13"/>
          </p:nvPr>
        </p:nvSpPr>
        <p:spPr/>
        <p:txBody>
          <a:bodyPr/>
          <a:lstStyle/>
          <a:p>
            <a:r>
              <a:rPr lang="en-GB"/>
              <a:t>05</a:t>
            </a:r>
          </a:p>
        </p:txBody>
      </p:sp>
      <p:sp>
        <p:nvSpPr>
          <p:cNvPr id="3" name="Text Placeholder 2">
            <a:extLst>
              <a:ext uri="{FF2B5EF4-FFF2-40B4-BE49-F238E27FC236}">
                <a16:creationId xmlns:a16="http://schemas.microsoft.com/office/drawing/2014/main" id="{AB899E3E-6030-F94C-A6D9-8BE75E4AEB9A}"/>
              </a:ext>
            </a:extLst>
          </p:cNvPr>
          <p:cNvSpPr>
            <a:spLocks noGrp="1"/>
          </p:cNvSpPr>
          <p:nvPr>
            <p:ph type="body" sz="quarter" idx="14"/>
          </p:nvPr>
        </p:nvSpPr>
        <p:spPr/>
        <p:txBody>
          <a:bodyPr/>
          <a:lstStyle/>
          <a:p>
            <a:r>
              <a:rPr lang="en-US"/>
              <a:t>INFRASTRUKTUR FOR BLOCKCHAIN-TEKNOLOGI</a:t>
            </a:r>
            <a:endParaRPr lang="en-LB"/>
          </a:p>
        </p:txBody>
      </p:sp>
      <p:sp>
        <p:nvSpPr>
          <p:cNvPr id="4" name="Slide Number Placeholder 3">
            <a:extLst>
              <a:ext uri="{FF2B5EF4-FFF2-40B4-BE49-F238E27FC236}">
                <a16:creationId xmlns:a16="http://schemas.microsoft.com/office/drawing/2014/main" id="{86603A77-D5D7-CC60-2888-D7DCED60961E}"/>
              </a:ext>
            </a:extLst>
          </p:cNvPr>
          <p:cNvSpPr>
            <a:spLocks noGrp="1"/>
          </p:cNvSpPr>
          <p:nvPr>
            <p:ph type="sldNum" sz="quarter" idx="4"/>
          </p:nvPr>
        </p:nvSpPr>
        <p:spPr/>
        <p:txBody>
          <a:bodyPr/>
          <a:lstStyle/>
          <a:p>
            <a:fld id="{CB2079F2-58AF-ED44-82D7-E04B2F6FD686}" type="slidenum">
              <a:rPr lang="en-US" smtClean="0"/>
              <a:t>24</a:t>
            </a:fld>
            <a:endParaRPr lang="en-US" dirty="0"/>
          </a:p>
        </p:txBody>
      </p:sp>
    </p:spTree>
    <p:extLst>
      <p:ext uri="{BB962C8B-B14F-4D97-AF65-F5344CB8AC3E}">
        <p14:creationId xmlns:p14="http://schemas.microsoft.com/office/powerpoint/2010/main" val="4872795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25</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685998"/>
            <a:ext cx="6143488" cy="423060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pPr algn="just"/>
            <a:r>
              <a:rPr lang="en-US">
                <a:effectLst/>
                <a:ea typeface="Times New Roman" panose="02020603050405020304" pitchFamily="18" charset="0"/>
              </a:rPr>
              <a:t>Noderne, som er et netværk af computere, kører en blockchain og udgør dens centrale infrastruktur. Nødder i netværket udveksler oplysninger om nye indgående transaktioner og dannelsen af blokke. Det er vigtigt at bemærke, at der findes forskellige typer knudepunkter. En fuld knude er en knude, der opbevarer en fuld kopi af blockchainen og har offlinefunktioner, mens en light-node ikke opbevarer en kopi af blockchainen og er mere begrænset i sine funktioner (dvs. den downloader kun blokhovedet i stedet for den komplette blok). Før en light-node kan være en del af et blockchain-netværk (dvs. for at sende eller validere transaktioner), skal den være forbundet med en fuld node. I denne forstand svarer blockchain-netværket til den infrastruktur, der understøtter din telefon.</a:t>
            </a:r>
          </a:p>
          <a:p>
            <a:pPr algn="just"/>
            <a:endParaRPr lang="en-LB">
              <a:effectLst/>
              <a:ea typeface="Times New Roman" panose="02020603050405020304" pitchFamily="18" charset="0"/>
            </a:endParaRPr>
          </a:p>
          <a:p>
            <a:pPr algn="just"/>
            <a:r>
              <a:rPr lang="en-US">
                <a:effectLst/>
                <a:ea typeface="Times New Roman" panose="02020603050405020304" pitchFamily="18" charset="0"/>
              </a:rPr>
              <a:t> </a:t>
            </a:r>
            <a:endParaRPr lang="en-LB">
              <a:effectLst/>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r>
              <a:rPr lang="en-US">
                <a:effectLst/>
                <a:ea typeface="Times New Roman" panose="02020603050405020304" pitchFamily="18" charset="0"/>
              </a:rPr>
              <a:t>Fulde knudepunkter kan sammenlignes med den mobilmast, som din telefon (dvs. lysknudepunktet) er forbundet til. Alle antennestationerne (dvs. de fulde knudepunkter) er forbundet med hinanden og udgør kommunikationsnetværksinfrastrukturen. Hvis du vil foretage et opkald med din telefon, skal du først oprette forbindelse til en mobilmast, før du kan interagere med en anden mobiltelefon. På samme måde er de fulde knuder i det distribuerede netværk i en blockchain oppe og køre det meste af tiden og udgør det distribuerede netværk. De vedligeholder også en kopi af hele blockchainen. Du bruger sandsynligvis en light node, hvis du bruger en wallet på din telefon eller computer. I dette tilfælde skal du først oprette forbindelse til en fuld node, før du kan interagere med blockchainen. Deltagerne i et netværk beslutter sig for at køre en fuld node, hvis de ønsker at bidrage til netværkets stabilitet og sikkerhed, men for at bruge kryptovalutaer er det ikke en nødvendighed.</a:t>
            </a:r>
            <a:endParaRPr lang="en-LB">
              <a:effectLst/>
              <a:ea typeface="Times New Roman" panose="02020603050405020304" pitchFamily="18" charset="0"/>
            </a:endParaRPr>
          </a:p>
          <a:p>
            <a:endParaRPr lang="en-US" dirty="0"/>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2563853"/>
            <a:ext cx="3049154" cy="1797030"/>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Blockchainen dokumenterer alle pengeoverførsler, der foretages inden for et bestemt netværk (f.eks. Bitcoin-netværket). Dette sikrer, at ingen kan bruge det samme sæt af deres penge to gange. Herigennem er det lykkedes blockchains at løse det såkaldte double spend-problem i den digitale verden. I stedet for at sende kopier af en original genstand eller et aktiv ud, gør blockchains det muligt for digitale ting kun at eksistere ét sted på et bestemt tidspunkt. Digitale penge og aktiver ville ikke være funktionsdygtige, hvis en kopi af disse penge eller aktiver kunne sendes to gange.</a:t>
            </a:r>
          </a:p>
        </p:txBody>
      </p:sp>
      <p:sp>
        <p:nvSpPr>
          <p:cNvPr id="50" name="Text Placeholder 16">
            <a:extLst>
              <a:ext uri="{FF2B5EF4-FFF2-40B4-BE49-F238E27FC236}">
                <a16:creationId xmlns:a16="http://schemas.microsoft.com/office/drawing/2014/main" id="{DD696A88-DDBA-4B1F-C9A1-50B696893A95}"/>
              </a:ext>
            </a:extLst>
          </p:cNvPr>
          <p:cNvSpPr>
            <a:spLocks noGrp="1"/>
          </p:cNvSpPr>
          <p:nvPr/>
        </p:nvSpPr>
        <p:spPr>
          <a:xfrm>
            <a:off x="968744" y="5912049"/>
            <a:ext cx="2811094" cy="45402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latin typeface="Calibri" panose="020F0502020204030204" pitchFamily="34" charset="0"/>
                <a:ea typeface="Times New Roman" panose="02020603050405020304" pitchFamily="18" charset="0"/>
              </a:rPr>
              <a:t>5.2 Nodes</a:t>
            </a:r>
            <a:endParaRPr lang="en-LB" sz="1800" b="0">
              <a:effectLst/>
              <a:latin typeface="Times New Roman" panose="02020603050405020304" pitchFamily="18" charset="0"/>
              <a:ea typeface="Times New Roman" panose="02020603050405020304" pitchFamily="18" charset="0"/>
            </a:endParaRPr>
          </a:p>
        </p:txBody>
      </p:sp>
      <p:sp>
        <p:nvSpPr>
          <p:cNvPr id="51" name="Text Placeholder 16">
            <a:extLst>
              <a:ext uri="{FF2B5EF4-FFF2-40B4-BE49-F238E27FC236}">
                <a16:creationId xmlns:a16="http://schemas.microsoft.com/office/drawing/2014/main" id="{F067E0D0-F0BC-C144-BF71-01F743D751A5}"/>
              </a:ext>
            </a:extLst>
          </p:cNvPr>
          <p:cNvSpPr>
            <a:spLocks noGrp="1"/>
          </p:cNvSpPr>
          <p:nvPr/>
        </p:nvSpPr>
        <p:spPr>
          <a:xfrm>
            <a:off x="730685" y="1955821"/>
            <a:ext cx="3049154" cy="40569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latin typeface="Calibri" panose="020F0502020204030204" pitchFamily="34" charset="0"/>
                <a:ea typeface="Times New Roman" panose="02020603050405020304" pitchFamily="18" charset="0"/>
              </a:rPr>
              <a:t>5.1 Blockchain-teknologi</a:t>
            </a:r>
            <a:endParaRPr lang="en-LB" sz="1800" b="0">
              <a:effectLst/>
              <a:latin typeface="Times New Roman" panose="02020603050405020304" pitchFamily="18" charset="0"/>
              <a:ea typeface="Times New Roman" panose="02020603050405020304" pitchFamily="18" charset="0"/>
            </a:endParaRPr>
          </a:p>
        </p:txBody>
      </p:sp>
      <p:grpSp>
        <p:nvGrpSpPr>
          <p:cNvPr id="14" name="Group 13">
            <a:extLst>
              <a:ext uri="{FF2B5EF4-FFF2-40B4-BE49-F238E27FC236}">
                <a16:creationId xmlns:a16="http://schemas.microsoft.com/office/drawing/2014/main" id="{21FFEE46-EF71-375E-94A8-8E4B04814856}"/>
              </a:ext>
            </a:extLst>
          </p:cNvPr>
          <p:cNvGrpSpPr/>
          <p:nvPr/>
        </p:nvGrpSpPr>
        <p:grpSpPr>
          <a:xfrm>
            <a:off x="6346354" y="435340"/>
            <a:ext cx="1380420" cy="1309652"/>
            <a:chOff x="6346354" y="435340"/>
            <a:chExt cx="1380420" cy="1309652"/>
          </a:xfrm>
        </p:grpSpPr>
        <p:sp>
          <p:nvSpPr>
            <p:cNvPr id="13" name="Freeform 12">
              <a:extLst>
                <a:ext uri="{FF2B5EF4-FFF2-40B4-BE49-F238E27FC236}">
                  <a16:creationId xmlns:a16="http://schemas.microsoft.com/office/drawing/2014/main" id="{E6411E39-E802-05E4-6CEE-3D407B31779A}"/>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ED684C90-B970-D885-83A8-A93F2CBF9786}"/>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9D1D953-B878-7CB2-670A-BD9D23F56681}"/>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28295FE-1651-C946-585C-1D047541CF45}"/>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3C6ACED-8F0A-16B1-64D9-71A0EC4EBC6C}"/>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29A61C2-8332-6FF3-8A25-D98CB5A9CB05}"/>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Text Placeholder 17">
            <a:extLst>
              <a:ext uri="{FF2B5EF4-FFF2-40B4-BE49-F238E27FC236}">
                <a16:creationId xmlns:a16="http://schemas.microsoft.com/office/drawing/2014/main" id="{E5B2C2CC-B7EA-A348-56F2-D6F7F89F7607}"/>
              </a:ext>
            </a:extLst>
          </p:cNvPr>
          <p:cNvSpPr txBox="1">
            <a:spLocks/>
          </p:cNvSpPr>
          <p:nvPr/>
        </p:nvSpPr>
        <p:spPr>
          <a:xfrm>
            <a:off x="750199" y="769601"/>
            <a:ext cx="3049154" cy="908583"/>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Dit første kontaktpunkt med blockchain-teknologiens infrastruktur vil være at lære i dybden om elementerne og deltagerne i den (dvs. minearbejdere, knudepunkter, hash-funktioner, kryptografi med offentlige nøgler, digitale signaturer og adresser).</a:t>
            </a:r>
          </a:p>
        </p:txBody>
      </p:sp>
    </p:spTree>
    <p:extLst>
      <p:ext uri="{BB962C8B-B14F-4D97-AF65-F5344CB8AC3E}">
        <p14:creationId xmlns:p14="http://schemas.microsoft.com/office/powerpoint/2010/main" val="15764749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26</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443045"/>
            <a:ext cx="6036131" cy="876442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Alle minearbejdere er en knude i blockchain-netværket, men du behøver ikke at være minearbejder for at drive en knude. Minearbejdere støtter netværket ved at videresende oplysninger og vedligeholde en kopi af blockchainen, ligesom alle andre knudepunkter. I modsætning til ikke-miner-noder er miners ansvarlige for at skabe nye blokke i kæden af blokke. Hver blok i en blockchain er en kollektiv beslutning om historien på et givet tidspunkt. For at finde en kollektiv beslutning finder netværket en konsensus om, hvilke transaktioner der skal indgå i den næste blok og i hvilken rækkefølge. Ikke alle foreslåede blokke fra minearbejdere er ens. En af grundene hertil er, at det tager forskelligt lang tid for nye transaktioner at sprede sig over hele netværket, hvilket medfører, at der samles forskellige transaktionspuljer med ubekræftede transaktioner.</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I Ethereum kaldes minearbejdere for validatorer, da Ethereum skiftede fra Proof-of-Work-algoritmen til Proof-of-Stake-algoritmen. En validator er i bund og grund en vælger for en ny blok. Jo flere stemmer en blok får, jo større er sandsynligheden for, at den bliver valgt.</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br>
              <a:rPr lang="en-US" sz="1100">
                <a:effectLst/>
                <a:latin typeface="Calibri" panose="020F0502020204030204" pitchFamily="34" charset="0"/>
                <a:ea typeface="Times New Roman" panose="02020603050405020304" pitchFamily="18" charset="0"/>
                <a:cs typeface="Calibri" panose="020F0502020204030204" pitchFamily="34" charset="0"/>
              </a:rPr>
            </a:br>
            <a:r>
              <a:rPr lang="en-US" sz="1100">
                <a:effectLst/>
                <a:latin typeface="Calibri" panose="020F0502020204030204" pitchFamily="34" charset="0"/>
                <a:ea typeface="Times New Roman" panose="02020603050405020304" pitchFamily="18" charset="0"/>
                <a:cs typeface="Calibri" panose="020F0502020204030204" pitchFamily="34" charset="0"/>
              </a:rPr>
              <a:t>Grunden til at minearbejdere har en interesse i at handle ærligt og i netværkets interesse er, at de har et incitament til at opføre sig i overensstemmelse med reglerne i blockchainen. Hvis der indsættes en ugyldig transaktion i en blok, har denne blok ingen chance for at blive den vindende blok på grund af dens fejlagtige dataindtastning. Den minearbejder, der løser puslespillet først, belønnes med blokbelønningen og/eller det transaktionsgebyr, som enhver, der sender en transaktion via Bitcoin- og Ethereum-blockchainen, skal betale for at få transaktionen med i en af de næste blokke. Den sandsynlige chance for at modtage blokbelønningen og transaktionsgebyrerne skaber et incitament for enkeltpersoner til at købe og drive den dyre hardware, der er nødvendig for at løse det kryptografiske puslespil. Den første minearbejder, der løser en blok, modtager en belønning i den valuta, som han/hun er ved at udvinde. Den vindende minearbejder får lov til at sende sig selv en transaktion med nogle få mønter (afhængigt af blockchainen og kryptovalutaen), som ikke eksisterede før. </a:t>
            </a: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Minearbejdere modtager det sidste parti af transaktionsdata, som derefter køres gennem en kryptografisk </a:t>
            </a: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algoritme. Under denne proces genereres en hash, en streng af tal og bogstaver, som ikke afslører nogen transaktionsdata, og som bruges til at verificere gyldigheden. Hash-koden sikrer, at den tilsvarende blok ikke har været udsat for ændringer. Hvis blot ét tal er forkert eller ikke er på plads, genererer de tilsvarende data en anden hash. Hash-koden fra den foregående blok integreres i den næste blok, så hvis der er blevet ændret noget i den foregående blok, vil den genererede hash-koden ændre sig. Hash-værdien skal også være under en målværdi, der er fastsat af hash-algoritmen. Hvis den genererede hashværdi er for stor, genereres den igen, indtil den er under den angivne målværdi.</a:t>
            </a:r>
          </a:p>
          <a:p>
            <a:pPr algn="just"/>
            <a:endParaRPr lang="en-LB"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9712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t>5.3 Minearbejdere og validatorer</a:t>
            </a:r>
          </a:p>
          <a:p>
            <a:pPr>
              <a:spcBef>
                <a:spcPts val="0"/>
              </a:spcBef>
            </a:pPr>
            <a:endParaRPr lang="en-US" sz="1800" b="0"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534901"/>
            <a:ext cx="3555848" cy="5156912"/>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655495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472214"/>
          </a:xfrm>
        </p:spPr>
        <p:txBody>
          <a:bodyPr numCol="2"/>
          <a:lstStyle/>
          <a:p>
            <a:r>
              <a:rPr lang="en-US" dirty="0"/>
              <a:t>Dataverifikation er en vigtig komponent, når man opbygger en datastruktur på et decentraliseret netværk. Kun ved hjælp af verifikation kan deltagerne skelne mellem gyldige data og ugyldige oplysninger. I blockchain-systemer er hash-funktioner den matematiske envejsfunktion, der anvendes som middel til at verificere data i blockchains på forskellige stadier af en dataverifikation (dvs. ved oprettelse af en adresse, bevis for ejerskab, bevis for selve blockchainens integritet). </a:t>
            </a:r>
          </a:p>
          <a:p>
            <a:br>
              <a:rPr lang="en-US" dirty="0"/>
            </a:br>
            <a:r>
              <a:rPr lang="en-US" dirty="0"/>
              <a:t>Alle hash-funktioner tager input af variabel længde og producerer et output af fast længde kaldet hash-værdien. Has-funktioner er irreversible envejsfunktioner. Du kan ikke oversætte din hash tilbage til de data, som du har indtastet for at modtage hashværdien, som det blev vist i blockchain-demovideoen. Hash-funktioner er pseudo-tilfældig (dvs. de producerer tilsyneladende tilfældige output fra to ens input). Sandsynligheden for, at en hashfunktion producerer det samme output for to eller flere forskellige input, er meget usandsynlig. De er imidlertid deterministiske, hvilket betyder, at de altid producerer det samme output fra et bestemt input. I denne forstand svarer en hashværdi til et fingeraftryk af data. Man kan verificere filers integritet og opdage ændringer ved at sammenligne deres hashes. Input kan være enhver type data (f.eks. lyd, video, billede), men er ikke begrænset til tal.</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27</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latin typeface="Calibri" panose="020F0502020204030204" pitchFamily="34" charset="0"/>
                <a:ea typeface="Times New Roman" panose="02020603050405020304" pitchFamily="18" charset="0"/>
              </a:rPr>
              <a:t>5.4 Hash-funktioner</a:t>
            </a:r>
            <a:endParaRPr lang="en-LB" sz="1800" b="0">
              <a:effectLst/>
              <a:latin typeface="Times New Roman" panose="02020603050405020304" pitchFamily="18" charset="0"/>
              <a:ea typeface="Times New Roman" panose="02020603050405020304" pitchFamily="18" charset="0"/>
            </a:endParaRP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31792" y="8319740"/>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 5: Generiske hash-typer (Kilde: </a:t>
            </a: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Hashcat, </a:t>
            </a: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besøgt den 15.11.2022)</a:t>
            </a: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8761417"/>
            <a:ext cx="6051578" cy="47221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Som figuren viser, er der forskellige hash-funktioner, der har forskellige resultater med fast længde, og som anvendes af forskellige blockchains. En af de mest almindeligt anvendte hashfunktioner er den såkaldte SHA256 (Secure Hash Algorithm 256 bit). 256 står for den faste længde af hashværdien. Der findes mange hashfunktioner, hvoraf de fleste angiver deres faste længde i deres navn.</a:t>
            </a:r>
          </a:p>
        </p:txBody>
      </p:sp>
      <p:pic>
        <p:nvPicPr>
          <p:cNvPr id="5" name="Picture 4">
            <a:extLst>
              <a:ext uri="{FF2B5EF4-FFF2-40B4-BE49-F238E27FC236}">
                <a16:creationId xmlns:a16="http://schemas.microsoft.com/office/drawing/2014/main" id="{E6989371-2F68-D83A-3486-96629E66327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1507" y="5115352"/>
            <a:ext cx="6616700" cy="2946400"/>
          </a:xfrm>
          <a:prstGeom prst="rect">
            <a:avLst/>
          </a:prstGeom>
        </p:spPr>
      </p:pic>
    </p:spTree>
    <p:extLst>
      <p:ext uri="{BB962C8B-B14F-4D97-AF65-F5344CB8AC3E}">
        <p14:creationId xmlns:p14="http://schemas.microsoft.com/office/powerpoint/2010/main" val="36561620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1FC5AF-83A9-BB58-29E3-7EF9B3AA9ECD}"/>
              </a:ext>
            </a:extLst>
          </p:cNvPr>
          <p:cNvSpPr/>
          <p:nvPr/>
        </p:nvSpPr>
        <p:spPr>
          <a:xfrm>
            <a:off x="6056243" y="0"/>
            <a:ext cx="1503432" cy="28094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28</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4131811"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spcBef>
                <a:spcPts val="1100"/>
              </a:spcBef>
            </a:pPr>
            <a:r>
              <a:rPr lang="en-US" sz="1800" b="0"/>
              <a:t>5.5 Kryptografi med offentlig nøgle</a:t>
            </a:r>
            <a:endParaRPr lang="en-LB" sz="1800" b="0"/>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293067"/>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900"/>
              </a:spcAft>
            </a:pPr>
            <a:r>
              <a:rPr lang="en-US" sz="1100">
                <a:solidFill>
                  <a:srgbClr val="000000"/>
                </a:solidFill>
                <a:effectLst/>
                <a:latin typeface="Calibri" panose="020F0502020204030204" pitchFamily="34" charset="0"/>
                <a:ea typeface="Times New Roman" panose="02020603050405020304" pitchFamily="18" charset="0"/>
              </a:rPr>
              <a:t>Public-Key-kryptografi (også kendt som asymmetrisk kryptografi) giver indehavere af kryptovaluta adgang til deres midler. Det giver en måde at bevise ejerskab på. I symmetrisk kryptografi krypterer og dekrypterer du en meddelelse med den samme nøgle fra begge ender. Det fungerer på samme måde som en hængelås, hvor man bruger den samme nøgle til at åbne (dekryptere) og lukke (kryptere) hængelåsen. Asymmetrisk kryptering skyldes den egenskab, at nøglerne altid kommer parvis og anvendes komplementært. En af nøglerne krypterer noget, og den anden dekrypterer det. Nøglerne kaldes offentlig nøgle og privat nøgle, også udgiftsnøgle eller hemmelig nøgle. Dine nøgler oversættes til din identitet i blockchainen. Du modtager penge med din offentlige nøgle og sender penge med din private nøgle.</a:t>
            </a: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61772" y="2889917"/>
            <a:ext cx="6036131" cy="405871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Nøgler og identitet</a:t>
            </a:r>
          </a:p>
          <a:p>
            <a:r>
              <a:rPr lang="en-US" dirty="0">
                <a:solidFill>
                  <a:srgbClr val="000000"/>
                </a:solidFill>
              </a:rPr>
              <a:t>Ideen med kryptovalutaer er, at du modtager penge med din offentlige nøgle og bruger dem med din private nøgle. Nøglerne kaldes med vilje for offentlige og private, da du kan dele din offentlige nøgle med alle. Du skal bruge din private nøgle for at bruge dine midler. Den, der har adgang til dine nøgler, kan få adgang til dine midler. En offentlig nøgle svarer til din adresse. Du kan give den til folk, der ønsker at sende dig et brev eller en pakke. Din private nøgle er ligesom nøglen til din postkasse. Kun denne nøgle giver dig adgang til din post, og normalt er det kun dig, der har adgang til den. Dine nøgler er nødvendige for både at sende og modtage transaktioner. En transaktion er på teknisk plan en meddelelse til alle knudepunkter i netværket. Oplysningerne i meddelelsen krypteres derefter via de private nøgler, som kaldes for at underskrive en transaktion digitalt. Denne proces foregår ikke manuelt, i stedet findes der tegnebøger, der udfører disse trin for brugeren. Wallets er i stand til at generere og administrere nøgler samt kryptere og dekryptere.</a:t>
            </a:r>
          </a:p>
          <a:p>
            <a:endParaRPr lang="en-US" dirty="0">
              <a:solidFill>
                <a:srgbClr val="000000"/>
              </a:solidFill>
            </a:endParaRPr>
          </a:p>
          <a:p>
            <a:r>
              <a:rPr lang="en-US" b="1" dirty="0">
                <a:solidFill>
                  <a:srgbClr val="F79037"/>
                </a:solidFill>
              </a:rPr>
              <a:t>Generering af nøgler og adresser</a:t>
            </a:r>
          </a:p>
          <a:p>
            <a:r>
              <a:rPr lang="en-US" dirty="0">
                <a:solidFill>
                  <a:srgbClr val="000000"/>
                </a:solidFill>
              </a:rPr>
              <a:t>Penge eller data, der sendes til en offentlig nøgle, kan kun tilgås af dem, der er i besiddelse af den tilsvarende private nøgle. Den offentlige nøgle er afledt af den private nøgle ved hjælp af elliptisk kurve-kryptografi (ECC). ECC er den mest almindelige </a:t>
            </a:r>
          </a:p>
          <a:p>
            <a:endParaRPr lang="en-US" dirty="0">
              <a:solidFill>
                <a:srgbClr val="000000"/>
              </a:solidFill>
            </a:endParaRPr>
          </a:p>
          <a:p>
            <a:endParaRPr lang="en-US" dirty="0">
              <a:solidFill>
                <a:srgbClr val="000000"/>
              </a:solidFill>
            </a:endParaRPr>
          </a:p>
          <a:p>
            <a:r>
              <a:rPr lang="en-US" dirty="0">
                <a:solidFill>
                  <a:srgbClr val="000000"/>
                </a:solidFill>
              </a:rPr>
              <a:t>anvendes som den mest anvendte kryptografiske ordning med offentlige nøgler i kryptovalutaer, men der findes også andre kryptografiske ordninger. Kryptografi anvender envejsfunktioner, og multiplikation på en elliptisk kurve er en anden envejsfunktion af betydning. Derfor kan afledningen af en offentlig nøgle fra en privat nøgle ikke omvendes.</a:t>
            </a:r>
          </a:p>
          <a:p>
            <a:r>
              <a:rPr lang="en-US" dirty="0">
                <a:solidFill>
                  <a:srgbClr val="000000"/>
                </a:solidFill>
              </a:rPr>
              <a:t> </a:t>
            </a:r>
          </a:p>
          <a:p>
            <a:r>
              <a:rPr lang="en-US" b="1" dirty="0">
                <a:solidFill>
                  <a:srgbClr val="F79037"/>
                </a:solidFill>
              </a:rPr>
              <a:t>Digitale signaturer</a:t>
            </a:r>
          </a:p>
          <a:p>
            <a:r>
              <a:rPr lang="en-US" dirty="0">
                <a:solidFill>
                  <a:srgbClr val="000000"/>
                </a:solidFill>
              </a:rPr>
              <a:t>En transaktion kan kun valideres, hvis den har en gyldig digital signatur. Den private nøgle, der er knyttet til den adresse, der opbevarer pengene, skal underskrive en transaktion. Når en transaktion udsendes til netværket, verificerer alle fulde knudepunkter og minearbejdere den på grundlag af meddelelsen, den offentlige nøgle eller adresse og signaturen. En signatur kan kun være gyldig eller ugyldig ved afslutningen af verifikationen.</a:t>
            </a:r>
          </a:p>
          <a:p>
            <a:r>
              <a:rPr lang="en-US" dirty="0">
                <a:solidFill>
                  <a:srgbClr val="000000"/>
                </a:solidFill>
              </a:rPr>
              <a:t> </a:t>
            </a:r>
          </a:p>
          <a:p>
            <a:r>
              <a:rPr lang="en-US" b="1" dirty="0">
                <a:solidFill>
                  <a:srgbClr val="F79037"/>
                </a:solidFill>
              </a:rPr>
              <a:t>Peer-to-Peer-netværk</a:t>
            </a:r>
          </a:p>
          <a:p>
            <a:r>
              <a:rPr lang="en-US" dirty="0">
                <a:solidFill>
                  <a:srgbClr val="000000"/>
                </a:solidFill>
              </a:rPr>
              <a:t>I et P2P-netværk har alle deltagere den samme rolle. Hver af dem optræder som klient (dvs. anmoder om data) og som server (dvs. leverer data). Fordelen ved et P2P-netværk er, at hvis en maskine bliver utilgængelig, fortsætter de maskiner, der stadig er forbundet til netværket, med at levere tjenester. Denne systemarkitektur gør blockchain-netværk modstandsdygtige over for single-points-of-failure.</a:t>
            </a:r>
          </a:p>
          <a:p>
            <a:endParaRPr lang="en-US" dirty="0">
              <a:solidFill>
                <a:srgbClr val="000000"/>
              </a:solidFill>
            </a:endParaRPr>
          </a:p>
          <a:p>
            <a:endParaRPr lang="en-US" dirty="0">
              <a:solidFill>
                <a:srgbClr val="000000"/>
              </a:solidFill>
            </a:endParaRPr>
          </a:p>
        </p:txBody>
      </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8150087"/>
            <a:ext cx="7559675" cy="254172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4230892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5.6 Konsensus-mekanismer</a:t>
            </a:r>
            <a:endParaRPr lang="en-US"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1452336"/>
            <a:ext cx="2693750" cy="7706037"/>
          </a:xfrm>
        </p:spPr>
        <p:txBody>
          <a:bodyPr/>
          <a:lstStyle/>
          <a:p>
            <a:pPr algn="just">
              <a:spcBef>
                <a:spcPts val="200"/>
              </a:spcBef>
            </a:pPr>
            <a:r>
              <a:rPr lang="en-US" b="1">
                <a:solidFill>
                  <a:srgbClr val="F79037"/>
                </a:solidFill>
              </a:rPr>
              <a:t>Minedrift og konsensus</a:t>
            </a:r>
            <a:endParaRPr lang="en-LB" b="1">
              <a:solidFill>
                <a:srgbClr val="F79037"/>
              </a:solidFill>
            </a:endParaRPr>
          </a:p>
          <a:p>
            <a:pPr algn="just"/>
            <a:r>
              <a:rPr lang="en-US"/>
              <a:t>Enhver blockchain skal vælge en mekanisme, der sikrer, at alle deltagere er enige om en enkelt sandhed om dataene. Tænk på det som en standardiseret måde at få alle politikerne i et parlament til at blive enige om en udtalelse så hurtigt som muligt. Da politikerne sandsynligvis har brug for at diskutere den, gør alle deltagere i et blockchain-netværk det også ved at kommunikere med hinanden gennem netværket. Kommunikationsprotokollerne er implementeret i den software, der udføres på alle deltagende enheder. Kommunikationen handler dog ikke om en politisk holdning, men om blockchainens datastatus, f.eks. transaktionshistorikken for en valuta som Bitcoin. For at løse dette problem i blockchain-netværk anvendes en konsensusmekanisme.</a:t>
            </a:r>
          </a:p>
          <a:p>
            <a:pPr algn="just"/>
            <a:endParaRPr lang="en-US"/>
          </a:p>
          <a:p>
            <a:pPr algn="just"/>
            <a:r>
              <a:rPr lang="en-US" b="1">
                <a:solidFill>
                  <a:srgbClr val="F79037"/>
                </a:solidFill>
              </a:rPr>
              <a:t>Problemet med de byzantinske generaler</a:t>
            </a:r>
          </a:p>
          <a:p>
            <a:pPr algn="just"/>
            <a:r>
              <a:rPr lang="en-US"/>
              <a:t>De forskellige konsensusmekanismer løser et gammelt problem, der kaldes det byzantinske generalproblem. Det oprindelige dilemma er følgende:</a:t>
            </a:r>
          </a:p>
          <a:p>
            <a:pPr algn="just"/>
            <a:endParaRPr lang="en-US"/>
          </a:p>
          <a:p>
            <a:pPr algn="just"/>
            <a:r>
              <a:rPr lang="en-US"/>
              <a:t>En dronning er fanget i sit slot med sine 500 soldater, fordi slottet er belejret af fem hære, hver med 100 soldater. Hver hær har slået lejr i nærheden af slottet og er under uafhængig kommando af en general fra hver hær. Generalerne skal kommunikere med hinanden for at nå til enighed om en angrebsstrategi. Deres tillid til hinanden er dog begrænset, fordi de har mistanke om, at nogle af dem er forrædere. Hvis generalerne ville sende en besked med taktik og timing for angrebet via et bud fra lejr til lejr, kunne generaler, der er loyale over for dronningen, let foretage ændringer i beskeden og dermed videregive falske oplysninger til den næste lejr.</a:t>
            </a:r>
          </a:p>
          <a:p>
            <a:pPr algn="just"/>
            <a:endParaRPr lang="en-LB"/>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29</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1611630"/>
            <a:ext cx="2693750" cy="3733483"/>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effectLst/>
                <a:ea typeface="Times New Roman" panose="02020603050405020304" pitchFamily="18" charset="0"/>
              </a:rPr>
              <a:t>Derfor er ændring af skriftlige meddelelser ikke et sikkert kommunikationsmiddel. Spredningen af misinformation kan føre til, at de ondsindede generaler vinder, da forskellige lejre ikke angriber samtidig eller slet ikke angriber. I det 21. århundrede eksisterer det grundlæggende problem stadig: Hvordan kan man være sikker på, at et budskab er autentisk og ikke har været udsat for ændringer og ondsindet aktivitet?</a:t>
            </a:r>
            <a:endParaRPr lang="en-LB">
              <a:solidFill>
                <a:srgbClr val="000000"/>
              </a:solidFill>
              <a:effectLst/>
              <a:ea typeface="Times New Roman" panose="02020603050405020304" pitchFamily="18" charset="0"/>
            </a:endParaRPr>
          </a:p>
          <a:p>
            <a:pPr algn="just"/>
            <a:endParaRPr lang="en-US">
              <a:solidFill>
                <a:srgbClr val="000000"/>
              </a:solidFill>
              <a:effectLst/>
              <a:ea typeface="Times New Roman" panose="02020603050405020304" pitchFamily="18" charset="0"/>
            </a:endParaRPr>
          </a:p>
          <a:p>
            <a:pPr algn="just"/>
            <a:r>
              <a:rPr lang="en-US">
                <a:solidFill>
                  <a:srgbClr val="000000"/>
                </a:solidFill>
                <a:effectLst/>
                <a:ea typeface="Times New Roman" panose="02020603050405020304" pitchFamily="18" charset="0"/>
              </a:rPr>
              <a:t>Autenticitet henviser til sikkerheden for, at modparterne ikke har forfalsket opkald og e-mails eller udgivet sig for at være en anden person. Forfalskning betyder, at meddelelser forvanskes, slettes eller ses af ondsindede parter.</a:t>
            </a:r>
          </a:p>
          <a:p>
            <a:pPr algn="just"/>
            <a:r>
              <a:rPr lang="en-US">
                <a:solidFill>
                  <a:srgbClr val="000000"/>
                </a:solidFill>
                <a:effectLst/>
                <a:ea typeface="Times New Roman" panose="02020603050405020304" pitchFamily="18" charset="0"/>
              </a:rPr>
              <a:t> </a:t>
            </a:r>
            <a:endParaRPr lang="en-LB">
              <a:solidFill>
                <a:srgbClr val="000000"/>
              </a:solidFill>
              <a:effectLst/>
              <a:ea typeface="Times New Roman" panose="02020603050405020304" pitchFamily="18" charset="0"/>
            </a:endParaRPr>
          </a:p>
          <a:p>
            <a:pPr algn="just"/>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5111646"/>
            <a:ext cx="3555848" cy="5580167"/>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83295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3</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6512628"/>
            <a:ext cx="6832572" cy="357978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7559675" cy="3105011"/>
          </a:xfrm>
          <a:prstGeom prst="rect">
            <a:avLst/>
          </a:prstGeom>
        </p:spPr>
      </p:pic>
      <p:sp>
        <p:nvSpPr>
          <p:cNvPr id="28" name="Text Placeholder 16">
            <a:extLst>
              <a:ext uri="{FF2B5EF4-FFF2-40B4-BE49-F238E27FC236}">
                <a16:creationId xmlns:a16="http://schemas.microsoft.com/office/drawing/2014/main" id="{A38D377D-12BE-DC45-84C1-4F97A60561AB}"/>
              </a:ext>
            </a:extLst>
          </p:cNvPr>
          <p:cNvSpPr>
            <a:spLocks noGrp="1"/>
          </p:cNvSpPr>
          <p:nvPr/>
        </p:nvSpPr>
        <p:spPr>
          <a:xfrm>
            <a:off x="742427" y="3384973"/>
            <a:ext cx="6051577" cy="90858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48043"/>
                </a:solidFill>
                <a:effectLst/>
                <a:latin typeface="Calibri" panose="020F0502020204030204" pitchFamily="34" charset="0"/>
                <a:ea typeface="Calibri" panose="020F0502020204030204" pitchFamily="34" charset="0"/>
                <a:cs typeface="Times New Roman" panose="02020603050405020304" pitchFamily="18" charset="0"/>
              </a:rPr>
              <a:t>01 | </a:t>
            </a:r>
            <a:r>
              <a:rPr lang="en-US" b="1">
                <a:solidFill>
                  <a:srgbClr val="8E2F91"/>
                </a:solidFill>
                <a:effectLst/>
                <a:latin typeface="Calibri" panose="020F0502020204030204" pitchFamily="34" charset="0"/>
                <a:ea typeface="Calibri" panose="020F0502020204030204" pitchFamily="34" charset="0"/>
                <a:cs typeface="Times New Roman" panose="02020603050405020304" pitchFamily="18" charset="0"/>
              </a:rPr>
              <a:t>INTRODUKTION TIL KURSET</a:t>
            </a:r>
            <a:endParaRPr lang="en-LB" b="1">
              <a:solidFill>
                <a:srgbClr val="8E2F9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7705284"/>
            <a:ext cx="6143488" cy="2340761"/>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ERASMUS+-projektet "Generation Blockchain" har til formål at bidrage til at forbedre den digitale læring og undervisning på de videregående uddannelsesinstitutioner og udvikle avancerede færdigheder hos de studerende, så de er bedre forberedt til at bidrage til den digitale omstilling af samfundet. Dette projekt er et samarbejde mellem University of Szczecin i Polen, Frankfurt School Blockchain Center i Tyskland, Momentum Educate+Innovate i Irland, Amsterdam University of Applied Sciences i Nederlandene, European E-Learning Institute i Danmark og University of Porto i Portugal.</a:t>
            </a:r>
          </a:p>
          <a:p>
            <a:r>
              <a:rPr lang="en-US" dirty="0"/>
              <a:t>Dette kursus er blevet finansieret med støtte fra Europa-Kommissionen inden for rammerne af Erasmus+-programmet. Dette kursus afspejler kun projektpartnernes synspunkter, og Kommissionen og det nationale agentur for Erasmus+-programmet kan ikke holdes ansvarlige for den brug, der måtte blive gjort af oplysningerne heri.</a:t>
            </a:r>
          </a:p>
          <a:p>
            <a:endParaRPr lang="en-US" dirty="0"/>
          </a:p>
        </p:txBody>
      </p:sp>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4745708"/>
            <a:ext cx="6036131" cy="1797030"/>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dirty="0">
                <a:solidFill>
                  <a:schemeClr val="tx1"/>
                </a:solidFill>
                <a:latin typeface="Calibri" panose="020F0502020204030204" pitchFamily="34" charset="0"/>
                <a:cs typeface="Calibri" panose="020F0502020204030204" pitchFamily="34" charset="0"/>
              </a:rPr>
              <a:t>Før du går i dybden med indholdet, anbefaler vi dig at læse pensummet for kurset. Du kan finde de vigtigste oplysninger vedrørende kurset i pensummet, herunder:</a:t>
            </a:r>
          </a:p>
          <a:p>
            <a:endParaRPr lang="en-US" sz="1100" dirty="0">
              <a:solidFill>
                <a:schemeClr val="tx1"/>
              </a:solidFill>
              <a:latin typeface="Calibri" panose="020F0502020204030204" pitchFamily="34" charset="0"/>
              <a:cs typeface="Calibri" panose="020F0502020204030204" pitchFamily="34" charset="0"/>
            </a:endParaRPr>
          </a:p>
          <a:p>
            <a:pPr marL="171450" indent="-171450">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Oversigt over kurser</a:t>
            </a:r>
          </a:p>
          <a:p>
            <a:pPr marL="171450" indent="-171450">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Kursusforudsætninger og varighed</a:t>
            </a:r>
          </a:p>
          <a:p>
            <a:pPr marL="171450" indent="-171450">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Kursets læringsmål og læseplan</a:t>
            </a:r>
          </a:p>
          <a:p>
            <a:pPr marL="171450" indent="-171450">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Tidsplan for kurset</a:t>
            </a:r>
          </a:p>
          <a:p>
            <a:pPr marL="171450" indent="-171450">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Bedømmelse og afslutning af kurser</a:t>
            </a:r>
          </a:p>
          <a:p>
            <a:pPr marL="171450" indent="-171450">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Oplysninger om ERASMUS+-projektet "Generation Blockchain"</a:t>
            </a:r>
          </a:p>
          <a:p>
            <a:endParaRPr lang="en-US" dirty="0">
              <a:solidFill>
                <a:schemeClr val="tx1"/>
              </a:solidFill>
            </a:endParaRPr>
          </a:p>
        </p:txBody>
      </p:sp>
      <p:sp>
        <p:nvSpPr>
          <p:cNvPr id="50" name="Text Placeholder 16">
            <a:extLst>
              <a:ext uri="{FF2B5EF4-FFF2-40B4-BE49-F238E27FC236}">
                <a16:creationId xmlns:a16="http://schemas.microsoft.com/office/drawing/2014/main" id="{DD696A88-DDBA-4B1F-C9A1-50B696893A95}"/>
              </a:ext>
            </a:extLst>
          </p:cNvPr>
          <p:cNvSpPr>
            <a:spLocks noGrp="1"/>
          </p:cNvSpPr>
          <p:nvPr/>
        </p:nvSpPr>
        <p:spPr>
          <a:xfrm>
            <a:off x="968744" y="6872748"/>
            <a:ext cx="5825260" cy="80058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en-US" sz="1800" b="0"/>
              <a:t>Om ERASMUS-projektet </a:t>
            </a:r>
          </a:p>
          <a:p>
            <a:pPr>
              <a:spcBef>
                <a:spcPts val="0"/>
              </a:spcBef>
            </a:pPr>
            <a:r>
              <a:rPr lang="en-US" sz="1800" b="0"/>
              <a:t>"Generation Blockchain" </a:t>
            </a:r>
            <a:endParaRPr lang="en-US" sz="1800" b="0" dirty="0"/>
          </a:p>
        </p:txBody>
      </p:sp>
      <p:sp>
        <p:nvSpPr>
          <p:cNvPr id="51" name="Text Placeholder 16">
            <a:extLst>
              <a:ext uri="{FF2B5EF4-FFF2-40B4-BE49-F238E27FC236}">
                <a16:creationId xmlns:a16="http://schemas.microsoft.com/office/drawing/2014/main" id="{F067E0D0-F0BC-C144-BF71-01F743D751A5}"/>
              </a:ext>
            </a:extLst>
          </p:cNvPr>
          <p:cNvSpPr>
            <a:spLocks noGrp="1"/>
          </p:cNvSpPr>
          <p:nvPr/>
        </p:nvSpPr>
        <p:spPr>
          <a:xfrm>
            <a:off x="730684" y="3929305"/>
            <a:ext cx="6051577" cy="90858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en-US" sz="1800" b="0" dirty="0"/>
              <a:t>Velkommen til kurset </a:t>
            </a:r>
          </a:p>
          <a:p>
            <a:pPr>
              <a:spcBef>
                <a:spcPts val="0"/>
              </a:spcBef>
            </a:pPr>
            <a:r>
              <a:rPr lang="en-US" sz="1800" b="0" dirty="0"/>
              <a:t>Blockchain-teknologi og kryptovalutaer</a:t>
            </a:r>
          </a:p>
        </p:txBody>
      </p:sp>
    </p:spTree>
    <p:extLst>
      <p:ext uri="{BB962C8B-B14F-4D97-AF65-F5344CB8AC3E}">
        <p14:creationId xmlns:p14="http://schemas.microsoft.com/office/powerpoint/2010/main" val="40335431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773113"/>
            <a:ext cx="6051578" cy="283792"/>
          </a:xfrm>
        </p:spPr>
        <p:txBody>
          <a:bodyPr numCol="1"/>
          <a:lstStyle/>
          <a:p>
            <a:pPr algn="just">
              <a:spcAft>
                <a:spcPts val="1200"/>
              </a:spcAft>
            </a:pPr>
            <a:r>
              <a:rPr lang="en-US"/>
              <a:t>For at løse problemet med byzantinske generaler er konsensusmekanismer baseret på to koncepter:</a:t>
            </a:r>
            <a:endParaRPr lang="en-LB"/>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30</a:t>
            </a:fld>
            <a:endParaRPr lang="en-US" dirty="0"/>
          </a:p>
        </p:txBody>
      </p:sp>
      <p:sp>
        <p:nvSpPr>
          <p:cNvPr id="4" name="Text Placeholder 17">
            <a:extLst>
              <a:ext uri="{FF2B5EF4-FFF2-40B4-BE49-F238E27FC236}">
                <a16:creationId xmlns:a16="http://schemas.microsoft.com/office/drawing/2014/main" id="{D2754FCA-FF86-238D-1749-E58AD706A4BE}"/>
              </a:ext>
            </a:extLst>
          </p:cNvPr>
          <p:cNvSpPr txBox="1">
            <a:spLocks/>
          </p:cNvSpPr>
          <p:nvPr/>
        </p:nvSpPr>
        <p:spPr>
          <a:xfrm>
            <a:off x="1005879" y="1301770"/>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t>Alle generaler skal først være med i spillet ved at bidrage med noget til netværket, som de ikke kan få tilbage, hvis de overtræder reglerne. Forestil dig f.eks. to forretningsmænd, der ønsker at starte et joint venture, men den ene af dem nægter at investere tid eller kapital. Den anden forretningsmand, som har en del af spillet, ville sætte spørgsmålstegn ved den andens loyalitet. Dette kan også anvendes på decentrale netværk.</a:t>
            </a:r>
          </a:p>
          <a:p>
            <a:endParaRPr lang="en-US" dirty="0"/>
          </a:p>
        </p:txBody>
      </p:sp>
      <p:sp>
        <p:nvSpPr>
          <p:cNvPr id="7" name="TextBox 6">
            <a:extLst>
              <a:ext uri="{FF2B5EF4-FFF2-40B4-BE49-F238E27FC236}">
                <a16:creationId xmlns:a16="http://schemas.microsoft.com/office/drawing/2014/main" id="{7BFB4372-F404-04F5-3F64-8973AA680173}"/>
              </a:ext>
            </a:extLst>
          </p:cNvPr>
          <p:cNvSpPr txBox="1"/>
          <p:nvPr/>
        </p:nvSpPr>
        <p:spPr>
          <a:xfrm>
            <a:off x="450035" y="1065415"/>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8" name="TextBox 7">
            <a:extLst>
              <a:ext uri="{FF2B5EF4-FFF2-40B4-BE49-F238E27FC236}">
                <a16:creationId xmlns:a16="http://schemas.microsoft.com/office/drawing/2014/main" id="{53CBAA30-98D4-175D-5B66-8C194C377D9C}"/>
              </a:ext>
            </a:extLst>
          </p:cNvPr>
          <p:cNvSpPr txBox="1"/>
          <p:nvPr/>
        </p:nvSpPr>
        <p:spPr>
          <a:xfrm>
            <a:off x="450035" y="273012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3" name="Text Placeholder 17">
            <a:extLst>
              <a:ext uri="{FF2B5EF4-FFF2-40B4-BE49-F238E27FC236}">
                <a16:creationId xmlns:a16="http://schemas.microsoft.com/office/drawing/2014/main" id="{26F3EA27-BA72-784E-B470-F47DB0DB6A04}"/>
              </a:ext>
            </a:extLst>
          </p:cNvPr>
          <p:cNvSpPr txBox="1">
            <a:spLocks/>
          </p:cNvSpPr>
          <p:nvPr/>
        </p:nvSpPr>
        <p:spPr>
          <a:xfrm>
            <a:off x="1005879" y="2999037"/>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1113" lvl="0" indent="-11113" rtl="0" fontAlgn="base">
              <a:spcAft>
                <a:spcPts val="1200"/>
              </a:spcAft>
              <a:tabLst>
                <a:tab pos="457200" algn="l"/>
              </a:tabLst>
            </a:pPr>
            <a:r>
              <a:rPr lang="en-US"/>
              <a:t>For det andet skal hovedbogen være fri for manipulation (med hensyn til tidligere og nuværende transaktioner). Et system er manipulationsfrit, hvis knuderne i netværket straks registrerer enhver ændring eller sletning af tidligere transaktioner og data.  Alle brugertransaktioner registreres, verificeres og lagres på en blockchain.</a:t>
            </a:r>
            <a:endParaRPr lang="en-LB"/>
          </a:p>
          <a:p>
            <a:endParaRPr lang="en-US" dirty="0"/>
          </a:p>
        </p:txBody>
      </p:sp>
      <p:sp>
        <p:nvSpPr>
          <p:cNvPr id="5" name="Rectangle 4">
            <a:extLst>
              <a:ext uri="{FF2B5EF4-FFF2-40B4-BE49-F238E27FC236}">
                <a16:creationId xmlns:a16="http://schemas.microsoft.com/office/drawing/2014/main" id="{CE10BABD-4A23-3A58-4D5B-25B030BD7B3D}"/>
              </a:ext>
            </a:extLst>
          </p:cNvPr>
          <p:cNvSpPr/>
          <p:nvPr/>
        </p:nvSpPr>
        <p:spPr>
          <a:xfrm>
            <a:off x="0" y="4281055"/>
            <a:ext cx="7559675" cy="7758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0" name="Group 39">
            <a:extLst>
              <a:ext uri="{FF2B5EF4-FFF2-40B4-BE49-F238E27FC236}">
                <a16:creationId xmlns:a16="http://schemas.microsoft.com/office/drawing/2014/main" id="{D76A6421-7F90-703A-1DB1-F0DC68D022B9}"/>
              </a:ext>
            </a:extLst>
          </p:cNvPr>
          <p:cNvGrpSpPr/>
          <p:nvPr/>
        </p:nvGrpSpPr>
        <p:grpSpPr>
          <a:xfrm flipH="1">
            <a:off x="5196257" y="2183088"/>
            <a:ext cx="2590078" cy="2250924"/>
            <a:chOff x="-220413" y="5470274"/>
            <a:chExt cx="2590078" cy="2250924"/>
          </a:xfrm>
        </p:grpSpPr>
        <p:sp>
          <p:nvSpPr>
            <p:cNvPr id="41" name="Freeform 40">
              <a:extLst>
                <a:ext uri="{FF2B5EF4-FFF2-40B4-BE49-F238E27FC236}">
                  <a16:creationId xmlns:a16="http://schemas.microsoft.com/office/drawing/2014/main" id="{4285C4DC-FB5E-605C-08C0-44638C7DBB7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33CE85D6-881E-38FC-7109-C7DFFD9E7C8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6D9C1C0A-C57C-2DAE-BDE5-F2FE4D3329C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5112FA03-02D1-9F34-C8B9-45E8663AC59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C1E4E147-8223-DEE0-BF7D-8DD45C43868B}"/>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FDE6BFB7-1CF6-33BB-CF00-DF846E422E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9AB1FD8D-2F84-B34A-5BAD-E0A3C9D5A00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3C14E39B-91CB-3A78-B012-E6380D86543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1BF1524B-319C-09E2-CF8B-B9D24D9B58D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EF65AD6B-7C38-EFD8-913F-9259E56D18A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028EC28F-1B95-B6D2-952F-9AB407B2E0D9}"/>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939FB456-3562-011C-578A-053BC5BE6CF3}"/>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128572DB-0462-9DCE-5AE8-42DDE899B57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FEF0ED05-F716-1313-641E-DC28B682E44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D0389EC-F293-F7B9-46ED-ABECFCF46E1F}"/>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4186DEC2-F83D-8EFD-5525-A2706E6CD476}"/>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0CDA33A0-BE37-9089-DEC8-F37D485BDA4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2532967E-F49D-970E-C996-1069B77C678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589815"/>
            <a:ext cx="6051578" cy="5328886"/>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I tilfældet med de byzantinske generaler kunne en løsning være at lade generalerne betale et højt beløb på forhånd som et tegn på deres loyalitet. Før en general kan videregive et budskab, skal hans identitet bevises ved hjælp af en kryptografisk sikret og unik signatur. Hvis en general saboterer angrebet, kan transaktionshistorikken give oplysninger om identiteten af den person, der har afgivet signaturen. Straffen for ondsindethed er et økonomisk tab for generalen, da de ikke får refunderet det indskud, de har foretaget på forhånd. At opnå konsensus på denne måde kaldes "proof-of-stake". Alle generaler har på forhånd investeret en andel i opretholdelsen af netværket for at deltage. Et andet alternativ ville være, at hver general skulle løse et komplekst matematisk problem, før det er tilladt at underskrive og sende en meddelelse. Generalen skal betale mange penge til de medarbejdere, der løser de matematiske problemer for ham. Denne metode kaldes Proof of work (PoW). Hver general beviser sin loyalitet over for netværket ved at bruge dyre og tidskrævende ressourcer.</a:t>
            </a:r>
          </a:p>
          <a:p>
            <a:endParaRPr lang="en-US" dirty="0">
              <a:solidFill>
                <a:srgbClr val="000000"/>
              </a:solidFill>
            </a:endParaRPr>
          </a:p>
          <a:p>
            <a:r>
              <a:rPr lang="en-US" b="1" dirty="0">
                <a:solidFill>
                  <a:srgbClr val="F79037"/>
                </a:solidFill>
              </a:rPr>
              <a:t>Konsensus i distribuerede systemer</a:t>
            </a:r>
          </a:p>
          <a:p>
            <a:r>
              <a:rPr lang="en-US" dirty="0">
                <a:solidFill>
                  <a:srgbClr val="000000"/>
                </a:solidFill>
              </a:rPr>
              <a:t>Det er vigtigt at holde styr på kryptovalutaernes historie og rækkefølgen, i hvilken transaktionerne blev valideret. Når en netværksdeltager opretter en transaktion, udsendes transaktionen til hele netværket. Hver knude registrerer de nye transaktioner og tilføjer dem til sin version af hovedbogen. Versionerne af </a:t>
            </a:r>
          </a:p>
          <a:p>
            <a:endParaRPr lang="en-US" dirty="0">
              <a:solidFill>
                <a:srgbClr val="000000"/>
              </a:solidFill>
            </a:endParaRPr>
          </a:p>
          <a:p>
            <a:endParaRPr lang="en-US" dirty="0">
              <a:solidFill>
                <a:srgbClr val="000000"/>
              </a:solidFill>
            </a:endParaRPr>
          </a:p>
          <a:p>
            <a:endParaRPr lang="en-US" dirty="0">
              <a:solidFill>
                <a:srgbClr val="000000"/>
              </a:solidFill>
            </a:endParaRPr>
          </a:p>
          <a:p>
            <a:endParaRPr lang="en-US" dirty="0">
              <a:solidFill>
                <a:srgbClr val="000000"/>
              </a:solidFill>
            </a:endParaRPr>
          </a:p>
          <a:p>
            <a:r>
              <a:rPr lang="en-US" dirty="0">
                <a:solidFill>
                  <a:srgbClr val="000000"/>
                </a:solidFill>
              </a:rPr>
              <a:t>hovedbog er lidt forskellige fra den ene til den anden. Hvis en knude er baseret i EU og sender en transaktion, vil de knuder, der er tættest på den, modtage den tidligere end en knude i USA. Dette resulterer i lidt forskellige versioner af den samme transaktionshistorik. I sidste ende skal alle netværkets knuder blive enige om en given rækkefølge, og det er det, som konsensusmekanismen i en blockchain opnår. Der er mange metoder til at opnå konsensus i et distribueret netværk, og de to mest fremtrædende er PoW- og Proof of Stake-algoritmerne (PoS).</a:t>
            </a:r>
          </a:p>
          <a:p>
            <a:endParaRPr lang="en-US" dirty="0">
              <a:solidFill>
                <a:srgbClr val="000000"/>
              </a:solidFill>
            </a:endParaRPr>
          </a:p>
          <a:p>
            <a:r>
              <a:rPr lang="en-US" b="1" dirty="0">
                <a:solidFill>
                  <a:srgbClr val="F79037"/>
                </a:solidFill>
              </a:rPr>
              <a:t>Bevis for arbejde</a:t>
            </a:r>
          </a:p>
          <a:p>
            <a:r>
              <a:rPr lang="en-US" dirty="0">
                <a:solidFill>
                  <a:srgbClr val="000000"/>
                </a:solidFill>
              </a:rPr>
              <a:t>Udtrykket "mining" er kendt fra f.eks. Bitcoin. Ethereum-netværket plejede at køre på PoW som konsensusmekanisme, og transaktioner skal pakkes i blokke ved hjælp af minedrift og dermed bekræftes. PoW beskriver den betingelse, at en deltager i netværket skal have udført ærligt og beviseligt arbejde for at kunne bekræfte et antal transaktioner. Den blokbelønning, som minearbejderne modtager, skal kompensere for den elektriske energi, der er brugt, og for brugen af særlig hardware (f.eks. ASIC-miner eller GPU), og derudover for at opnå en fortjeneste på den aktuelle blokbelønning og de transaktionsgebyrer, der er godkendt i transaktionerne. PoW er den mest udbredte metode i kryptovalutaer indtil videre. De høje indsatser, der er involveret i minedrift, sikrer også, at de mønter, der genereres gennem den, har en reel ækvivalent værdi i form af fiatpenge.</a:t>
            </a:r>
          </a:p>
          <a:p>
            <a:r>
              <a:rPr lang="en-US" dirty="0">
                <a:solidFill>
                  <a:srgbClr val="000000"/>
                </a:solidFill>
              </a:rPr>
              <a:t> </a:t>
            </a:r>
          </a:p>
          <a:p>
            <a:endParaRPr lang="en-US" dirty="0">
              <a:solidFill>
                <a:srgbClr val="000000"/>
              </a:solidFill>
            </a:endParaRPr>
          </a:p>
          <a:p>
            <a:endParaRPr lang="en-US" dirty="0">
              <a:solidFill>
                <a:srgbClr val="000000"/>
              </a:solidFill>
            </a:endParaRPr>
          </a:p>
          <a:p>
            <a:endParaRPr lang="en-US" dirty="0">
              <a:solidFill>
                <a:srgbClr val="000000"/>
              </a:solidFill>
            </a:endParaRPr>
          </a:p>
        </p:txBody>
      </p:sp>
    </p:spTree>
    <p:extLst>
      <p:ext uri="{BB962C8B-B14F-4D97-AF65-F5344CB8AC3E}">
        <p14:creationId xmlns:p14="http://schemas.microsoft.com/office/powerpoint/2010/main" val="16899148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31</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390247"/>
            <a:ext cx="6005741" cy="156681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200"/>
              </a:spcAft>
            </a:pPr>
            <a:r>
              <a:rPr lang="en-US" sz="1100">
                <a:solidFill>
                  <a:srgbClr val="000000"/>
                </a:solidFill>
                <a:effectLst/>
                <a:latin typeface="Calibri" panose="020F0502020204030204" pitchFamily="34" charset="0"/>
                <a:ea typeface="Times New Roman" panose="02020603050405020304" pitchFamily="18" charset="0"/>
              </a:rPr>
              <a:t>Selv om processen er robust og gennemprøvet, er den også stærkt kritiseret. Ulempen ved PoW er forbruget af elektrisk energi, og den undertiden specialfremstillede hardware forbruges på bekostning af miljøet. Sammenligningen (baseret på skøn på basis af skøn på basis af ballpark-tal) med ofte anvendte tjenester og industrier (f.eks. Netflix, YouTube) og Bitcoin- og Ethereum-energiforbruget sætter energiforbruget ved PoW og PoS i perspektiv.</a:t>
            </a:r>
            <a:endParaRPr lang="en-LB" sz="1100">
              <a:effectLst/>
              <a:latin typeface="Times New Roman" panose="02020603050405020304" pitchFamily="18" charset="0"/>
              <a:ea typeface="Times New Roman" panose="02020603050405020304" pitchFamily="18" charset="0"/>
            </a:endParaRPr>
          </a:p>
        </p:txBody>
      </p:sp>
      <p:sp>
        <p:nvSpPr>
          <p:cNvPr id="7" name="Text Placeholder 17">
            <a:extLst>
              <a:ext uri="{FF2B5EF4-FFF2-40B4-BE49-F238E27FC236}">
                <a16:creationId xmlns:a16="http://schemas.microsoft.com/office/drawing/2014/main" id="{7E5F6DDF-F345-D749-CDAC-136A91CFF324}"/>
              </a:ext>
            </a:extLst>
          </p:cNvPr>
          <p:cNvSpPr txBox="1">
            <a:spLocks/>
          </p:cNvSpPr>
          <p:nvPr/>
        </p:nvSpPr>
        <p:spPr>
          <a:xfrm>
            <a:off x="761772" y="7761707"/>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 6: Sammenligning af det årlige energiforbrug i serviceerhvervene og industrien </a:t>
            </a:r>
            <a:b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b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(Kilde: Ethereums energiforbrug, </a:t>
            </a: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Ethereum Foundation</a:t>
            </a: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2022)</a:t>
            </a:r>
          </a:p>
        </p:txBody>
      </p:sp>
      <p:pic>
        <p:nvPicPr>
          <p:cNvPr id="6" name="Picture 5">
            <a:extLst>
              <a:ext uri="{FF2B5EF4-FFF2-40B4-BE49-F238E27FC236}">
                <a16:creationId xmlns:a16="http://schemas.microsoft.com/office/drawing/2014/main" id="{95864A4D-2CB1-C1CA-B699-FAD3F4425822}"/>
              </a:ext>
            </a:extLst>
          </p:cNvPr>
          <p:cNvPicPr>
            <a:picLocks noChangeAspect="1"/>
          </p:cNvPicPr>
          <p:nvPr/>
        </p:nvPicPr>
        <p:blipFill>
          <a:blip r:embed="rId4"/>
          <a:stretch>
            <a:fillRect/>
          </a:stretch>
        </p:blipFill>
        <p:spPr>
          <a:xfrm>
            <a:off x="899153" y="4651295"/>
            <a:ext cx="5761368" cy="2933889"/>
          </a:xfrm>
          <a:prstGeom prst="rect">
            <a:avLst/>
          </a:prstGeom>
        </p:spPr>
      </p:pic>
      <p:sp>
        <p:nvSpPr>
          <p:cNvPr id="11" name="Rectangle 10">
            <a:extLst>
              <a:ext uri="{FF2B5EF4-FFF2-40B4-BE49-F238E27FC236}">
                <a16:creationId xmlns:a16="http://schemas.microsoft.com/office/drawing/2014/main" id="{B92B49B9-DA89-6759-FA6E-3BEDDF8A2572}"/>
              </a:ext>
            </a:extLst>
          </p:cNvPr>
          <p:cNvSpPr/>
          <p:nvPr/>
        </p:nvSpPr>
        <p:spPr>
          <a:xfrm flipV="1">
            <a:off x="740928" y="8424301"/>
            <a:ext cx="6832572" cy="169126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8" name="Text Placeholder 23">
            <a:extLst>
              <a:ext uri="{FF2B5EF4-FFF2-40B4-BE49-F238E27FC236}">
                <a16:creationId xmlns:a16="http://schemas.microsoft.com/office/drawing/2014/main" id="{B78CD311-F889-12D3-BBDA-43AC690B1A34}"/>
              </a:ext>
            </a:extLst>
          </p:cNvPr>
          <p:cNvSpPr txBox="1">
            <a:spLocks/>
          </p:cNvSpPr>
          <p:nvPr/>
        </p:nvSpPr>
        <p:spPr>
          <a:xfrm>
            <a:off x="6575171" y="9525908"/>
            <a:ext cx="785328" cy="1056987"/>
          </a:xfrm>
          <a:prstGeom prst="rect">
            <a:avLst/>
          </a:prstGeom>
        </p:spPr>
        <p:txBody>
          <a:bodyPr anchor="t">
            <a:normAutofit fontScale="77500" lnSpcReduction="20000"/>
          </a:bodyPr>
          <a:lstStyle>
            <a:lvl1pPr marL="0" indent="0" algn="r" defTabSz="2073036" rtl="0" eaLnBrk="1" latinLnBrk="0" hangingPunct="1">
              <a:lnSpc>
                <a:spcPct val="100000"/>
              </a:lnSpc>
              <a:spcBef>
                <a:spcPts val="2267"/>
              </a:spcBef>
              <a:buFont typeface="Arial" panose="020B0604020202020204" pitchFamily="34" charset="0"/>
              <a:buNone/>
              <a:defRPr sz="9600" b="1" i="0" kern="1200" baseline="0">
                <a:solidFill>
                  <a:srgbClr val="F9A835"/>
                </a:solidFill>
                <a:latin typeface="Times New Roman" charset="0"/>
                <a:ea typeface="Times New Roman" charset="0"/>
                <a:cs typeface="Times New Roman"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a:t>
            </a:r>
          </a:p>
        </p:txBody>
      </p:sp>
      <p:sp>
        <p:nvSpPr>
          <p:cNvPr id="9" name="Text Placeholder 23">
            <a:extLst>
              <a:ext uri="{FF2B5EF4-FFF2-40B4-BE49-F238E27FC236}">
                <a16:creationId xmlns:a16="http://schemas.microsoft.com/office/drawing/2014/main" id="{55E6D986-A3F8-11A8-EC90-0F2451C9EB65}"/>
              </a:ext>
            </a:extLst>
          </p:cNvPr>
          <p:cNvSpPr txBox="1">
            <a:spLocks/>
          </p:cNvSpPr>
          <p:nvPr/>
        </p:nvSpPr>
        <p:spPr>
          <a:xfrm>
            <a:off x="1710813" y="8658212"/>
            <a:ext cx="5107933" cy="1237956"/>
          </a:xfrm>
          <a:prstGeom prst="rect">
            <a:avLst/>
          </a:prstGeom>
        </p:spPr>
        <p:txBody>
          <a:bodyPr anchor="ctr">
            <a:normAutofit fontScale="92500" lnSpcReduction="20000"/>
          </a:bodyPr>
          <a:lstStyle>
            <a:lvl1pPr marL="0" indent="0" algn="ctr" defTabSz="2073036" rtl="0" eaLnBrk="1" latinLnBrk="0" hangingPunct="1">
              <a:lnSpc>
                <a:spcPct val="100000"/>
              </a:lnSpc>
              <a:spcBef>
                <a:spcPts val="2267"/>
              </a:spcBef>
              <a:buFont typeface="Arial" panose="020B0604020202020204" pitchFamily="34" charset="0"/>
              <a:buNone/>
              <a:defRPr sz="1801" b="0" i="0" kern="1200" baseline="0">
                <a:solidFill>
                  <a:schemeClr val="bg1"/>
                </a:solidFill>
                <a:latin typeface="Calibri" panose="020F0502020204030204" pitchFamily="34" charset="0"/>
                <a:ea typeface="+mn-ea"/>
                <a:cs typeface="Calibri" panose="020F0502020204030204" pitchFamily="34"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Skøn over YouTube's energiforbrug er også blevet opdelt efter kanal og individuelle videoer. Disse skøn viser, at YouTube brugte over 175 gange mere energi på at se Gangnam Style i 2019 end Ethereum bruger om året. </a:t>
            </a:r>
          </a:p>
        </p:txBody>
      </p:sp>
      <p:sp>
        <p:nvSpPr>
          <p:cNvPr id="10" name="Text Placeholder 23">
            <a:extLst>
              <a:ext uri="{FF2B5EF4-FFF2-40B4-BE49-F238E27FC236}">
                <a16:creationId xmlns:a16="http://schemas.microsoft.com/office/drawing/2014/main" id="{05239D99-E4E1-86A8-9E37-61F6FADFA4D4}"/>
              </a:ext>
            </a:extLst>
          </p:cNvPr>
          <p:cNvSpPr txBox="1">
            <a:spLocks/>
          </p:cNvSpPr>
          <p:nvPr/>
        </p:nvSpPr>
        <p:spPr>
          <a:xfrm>
            <a:off x="1061161" y="8381815"/>
            <a:ext cx="2003444" cy="936605"/>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9600" b="1" i="0" kern="1200" baseline="0">
                <a:solidFill>
                  <a:srgbClr val="F9A835"/>
                </a:solidFill>
                <a:latin typeface="Times New Roman" charset="0"/>
                <a:ea typeface="Times New Roman" charset="0"/>
                <a:cs typeface="Times New Roman"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7400" dirty="0"/>
              <a:t>"</a:t>
            </a:r>
          </a:p>
        </p:txBody>
      </p:sp>
      <p:sp>
        <p:nvSpPr>
          <p:cNvPr id="12" name="Text Placeholder 17">
            <a:extLst>
              <a:ext uri="{FF2B5EF4-FFF2-40B4-BE49-F238E27FC236}">
                <a16:creationId xmlns:a16="http://schemas.microsoft.com/office/drawing/2014/main" id="{4F1F8B68-3E27-8807-E6AD-D273E15CEC5E}"/>
              </a:ext>
            </a:extLst>
          </p:cNvPr>
          <p:cNvSpPr txBox="1">
            <a:spLocks/>
          </p:cNvSpPr>
          <p:nvPr/>
        </p:nvSpPr>
        <p:spPr>
          <a:xfrm>
            <a:off x="1261908" y="9812873"/>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Ethereum Foundation, </a:t>
            </a:r>
            <a:r>
              <a:rPr lang="en-LB" sz="1100">
                <a:solidFill>
                  <a:srgbClr val="F79037"/>
                </a:solidFill>
                <a:effectLst/>
                <a:latin typeface="Calibri" panose="020F0502020204030204" pitchFamily="34" charset="0"/>
                <a:cs typeface="Calibri" panose="020F0502020204030204" pitchFamily="34" charset="0"/>
              </a:rPr>
              <a:t>2022 </a:t>
            </a:r>
            <a:endPar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5094551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32</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8902076"/>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Selv om det er ønskeligt at reducere kryptoens CO2-fodaftryk (ved brug af vedvarende energikilder), må man selv besvare følgende spørgsmål:</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 </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Er de funktioner, som Bitcoin og andre kryptovalutaer udfylder, den energiudgift værd, som de medfører?</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 </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En anden ulempe er opdelingen af disse projekters fællesskab. Der er altid to grupper. Brugere, som skal hæve transaktionsgebyrerne og vente på bekræftelserne, og minearbejdere, som har øje for profit og for det meste ønsker at lave en politisk fortjeneste på projektet for sig selv. Forslag til, hvordan projektet og dets kildekodeimplementering kan forbedres, udløser normalt diskussioner, hvor begge lejre kraftigt forsvarer deres egne interesser.</a:t>
            </a: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Bevis for indsats</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Som i et aktieselskab har alle aktionærer i PoS f.eks. ret til at have indflydelse på konsensus. Denne ret til at validere en blok af nye transaktioner tildeles deterministisk (ved hjælp af pseudotilfælde) hver gang. I denne proces har aktionærer med flere aktiver i deres tegnebøger en lidt større chance for at blive udvalgt. På den ene side har de en større interesse i netværkets funktionalitet og bør derfor bidrage relativt mere. På den anden side er der med en for heterogen udvælgelse af aktionærer en risiko for, at blokbekræftelser bliver centraliseret og giver parter, der har store andele af aktivet, mere magt, hvilket resulterer i en uretfærdig omfordeling af rigdom. I de fleste tilfælde er de tilsvarende tokens i PoS-baserede blockchains allerede "pre-mined" (dvs. skabt) i stedet for langsomt at blive skyllet ud på markedet gennem block discovery, indtil det fastsatte maksimum er nået, som i PoW. PoS-blockchains har således normalt allerede alle aktier i omløb og kan kun betale aktionærer, der vinder blokke, med transaktionsgebyrer. Energiforbruget er begrænset til deltagernes simple brug og drives ikke op af komplekse beregninger, som det er tilfældet i PoW-konsensusmekanismer.</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220"/>
          <a:stretch/>
        </p:blipFill>
        <p:spPr>
          <a:xfrm>
            <a:off x="4003827" y="2259106"/>
            <a:ext cx="3555848" cy="8432707"/>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5340536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06</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a:t>LÆRINGSVURDERING FOR MODUL 1</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t>33</a:t>
            </a:fld>
            <a:endParaRPr lang="en-US" dirty="0"/>
          </a:p>
        </p:txBody>
      </p:sp>
    </p:spTree>
    <p:extLst>
      <p:ext uri="{BB962C8B-B14F-4D97-AF65-F5344CB8AC3E}">
        <p14:creationId xmlns:p14="http://schemas.microsoft.com/office/powerpoint/2010/main" val="40551898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b="-162"/>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t>34</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0">
                <a:effectLst/>
                <a:latin typeface="Calibri" panose="020F0502020204030204" pitchFamily="34" charset="0"/>
                <a:ea typeface="Times New Roman" panose="02020603050405020304" pitchFamily="18" charset="0"/>
                <a:cs typeface="Calibri" panose="020F0502020204030204" pitchFamily="34" charset="0"/>
              </a:rPr>
              <a:t>Du kan teste din viden ved at gennemføre denne læringsvurdering som en del af din samlede karakter for kurset.</a:t>
            </a:r>
            <a:br>
              <a:rPr lang="en-US" b="0">
                <a:effectLst/>
                <a:latin typeface="Calibri" panose="020F0502020204030204" pitchFamily="34" charset="0"/>
                <a:ea typeface="Times New Roman" panose="02020603050405020304" pitchFamily="18" charset="0"/>
                <a:cs typeface="Calibri" panose="020F0502020204030204" pitchFamily="34" charset="0"/>
              </a:rPr>
            </a:br>
            <a:r>
              <a:rPr lang="en-US" b="0">
                <a:effectLst/>
                <a:latin typeface="Calibri" panose="020F0502020204030204" pitchFamily="34" charset="0"/>
                <a:ea typeface="Times New Roman" panose="02020603050405020304" pitchFamily="18" charset="0"/>
                <a:cs typeface="Calibri" panose="020F0502020204030204" pitchFamily="34" charset="0"/>
              </a:rPr>
              <a:t>Klik </a:t>
            </a:r>
            <a:r>
              <a:rPr lang="en-US" b="0" u="sng">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her</a:t>
            </a:r>
            <a:r>
              <a:rPr lang="en-US" b="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7314372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b="1" dirty="0" err="1"/>
              <a:t>www.generationblockchain.eu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a:solidFill>
                  <a:srgbClr val="8E2F91"/>
                </a:solidFill>
                <a:latin typeface="Calibri" panose="020F0502020204030204" pitchFamily="34" charset="0"/>
                <a:cs typeface="Calibri" panose="020F0502020204030204" pitchFamily="34" charset="0"/>
              </a:rPr>
              <a:t>følge din rejse</a:t>
            </a: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MODUL 1</a:t>
            </a:r>
          </a:p>
          <a:p>
            <a:pPr>
              <a:spcBef>
                <a:spcPts val="0"/>
              </a:spcBef>
            </a:pPr>
            <a:r>
              <a:rPr lang="en-US" dirty="0"/>
              <a:t>Introduktion til </a:t>
            </a:r>
          </a:p>
          <a:p>
            <a:pPr>
              <a:spcBef>
                <a:spcPts val="0"/>
              </a:spcBef>
            </a:pPr>
            <a:r>
              <a:rPr lang="en-US" dirty="0"/>
              <a:t>Læreplan for blockchain-teknologi og kryptovaluta </a:t>
            </a:r>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4</a:t>
            </a:fld>
            <a:endParaRPr lang="en-US" dirty="0"/>
          </a:p>
        </p:txBody>
      </p:sp>
      <p:grpSp>
        <p:nvGrpSpPr>
          <p:cNvPr id="5" name="Group 4">
            <a:extLst>
              <a:ext uri="{FF2B5EF4-FFF2-40B4-BE49-F238E27FC236}">
                <a16:creationId xmlns:a16="http://schemas.microsoft.com/office/drawing/2014/main" id="{D19B6368-3B22-F47A-5415-A9900F2A3E77}"/>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C842BF64-9D43-E399-EBB9-CE4947286EB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3ADD1F63-03AC-898A-5069-1CFADB1E64F8}"/>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Finansieret af Den Europæiske Union. Synspunkter og udtalelser er dog udelukkende forfatterens/forfatternes og afspejler ikke nødvendigvis Den Europæiske Unions eller det nationale agenturs synspunkter og holdninger. Hverken Den Europæiske Union eller det nationale kontor kan holdes ansvarlig for dem.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1229646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pPr>
              <a:spcBef>
                <a:spcPts val="0"/>
              </a:spcBef>
            </a:pPr>
            <a:r>
              <a:rPr lang="en-US"/>
              <a:t>Introduktion til Dlts &amp; </a:t>
            </a:r>
          </a:p>
          <a:p>
            <a:pPr>
              <a:spcBef>
                <a:spcPts val="0"/>
              </a:spcBef>
            </a:pPr>
            <a:r>
              <a:rPr lang="en-US"/>
              <a:t>Blockchain-teknologi</a:t>
            </a:r>
            <a:endParaRPr lang="en-LB"/>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en-US" dirty="0"/>
              <a:t>Anvendelse af blockchain i forskellige brancher </a:t>
            </a:r>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28912"/>
            <a:ext cx="3544003" cy="348400"/>
          </a:xfrm>
        </p:spPr>
        <p:txBody>
          <a:bodyPr/>
          <a:lstStyle/>
          <a:p>
            <a:r>
              <a:rPr lang="en-US" dirty="0"/>
              <a:t>Arbejdsmekanismer for blockchain-transaktioner </a:t>
            </a:r>
          </a:p>
        </p:txBody>
      </p:sp>
      <p:sp>
        <p:nvSpPr>
          <p:cNvPr id="21" name="Text Placeholder 20">
            <a:extLst>
              <a:ext uri="{FF2B5EF4-FFF2-40B4-BE49-F238E27FC236}">
                <a16:creationId xmlns:a16="http://schemas.microsoft.com/office/drawing/2014/main" id="{94C574ED-534B-454E-A03F-5462C2E1720B}"/>
              </a:ext>
            </a:extLst>
          </p:cNvPr>
          <p:cNvSpPr>
            <a:spLocks noGrp="1"/>
          </p:cNvSpPr>
          <p:nvPr>
            <p:ph type="body" sz="quarter" idx="17"/>
          </p:nvPr>
        </p:nvSpPr>
        <p:spPr>
          <a:xfrm>
            <a:off x="1466451" y="6030095"/>
            <a:ext cx="648000" cy="348400"/>
          </a:xfrm>
        </p:spPr>
        <p:txBody>
          <a:bodyPr/>
          <a:lstStyle/>
          <a:p>
            <a:r>
              <a:rPr lang="en-US" dirty="0"/>
              <a:t>04</a:t>
            </a:r>
          </a:p>
        </p:txBody>
      </p:sp>
      <p:sp>
        <p:nvSpPr>
          <p:cNvPr id="23" name="Text Placeholder 22">
            <a:extLst>
              <a:ext uri="{FF2B5EF4-FFF2-40B4-BE49-F238E27FC236}">
                <a16:creationId xmlns:a16="http://schemas.microsoft.com/office/drawing/2014/main" id="{3D041218-DE1A-9A4A-8340-38A286157EB5}"/>
              </a:ext>
            </a:extLst>
          </p:cNvPr>
          <p:cNvSpPr>
            <a:spLocks noGrp="1"/>
          </p:cNvSpPr>
          <p:nvPr>
            <p:ph type="body" sz="quarter" idx="20"/>
          </p:nvPr>
        </p:nvSpPr>
        <p:spPr>
          <a:xfrm>
            <a:off x="2249417" y="6030415"/>
            <a:ext cx="3544003" cy="348400"/>
          </a:xfrm>
        </p:spPr>
        <p:txBody>
          <a:bodyPr/>
          <a:lstStyle/>
          <a:p>
            <a:r>
              <a:rPr lang="en-US" dirty="0"/>
              <a:t>Pengenes historie </a:t>
            </a:r>
          </a:p>
        </p:txBody>
      </p:sp>
      <p:sp>
        <p:nvSpPr>
          <p:cNvPr id="24" name="Text Placeholder 23">
            <a:extLst>
              <a:ext uri="{FF2B5EF4-FFF2-40B4-BE49-F238E27FC236}">
                <a16:creationId xmlns:a16="http://schemas.microsoft.com/office/drawing/2014/main" id="{8630F413-1112-9143-8D1B-ED534D26F4ED}"/>
              </a:ext>
            </a:extLst>
          </p:cNvPr>
          <p:cNvSpPr>
            <a:spLocks noGrp="1"/>
          </p:cNvSpPr>
          <p:nvPr>
            <p:ph type="body" sz="quarter" idx="21"/>
          </p:nvPr>
        </p:nvSpPr>
        <p:spPr>
          <a:xfrm>
            <a:off x="1466451" y="6531758"/>
            <a:ext cx="648000" cy="348400"/>
          </a:xfrm>
        </p:spPr>
        <p:txBody>
          <a:bodyPr/>
          <a:lstStyle/>
          <a:p>
            <a:r>
              <a:rPr lang="en-US" dirty="0"/>
              <a:t>05</a:t>
            </a:r>
          </a:p>
        </p:txBody>
      </p:sp>
      <p:sp>
        <p:nvSpPr>
          <p:cNvPr id="25" name="Text Placeholder 24">
            <a:extLst>
              <a:ext uri="{FF2B5EF4-FFF2-40B4-BE49-F238E27FC236}">
                <a16:creationId xmlns:a16="http://schemas.microsoft.com/office/drawing/2014/main" id="{BB782CB8-0C49-BB4B-B107-6874500A87E2}"/>
              </a:ext>
            </a:extLst>
          </p:cNvPr>
          <p:cNvSpPr>
            <a:spLocks noGrp="1"/>
          </p:cNvSpPr>
          <p:nvPr>
            <p:ph type="body" sz="quarter" idx="22"/>
          </p:nvPr>
        </p:nvSpPr>
        <p:spPr>
          <a:xfrm>
            <a:off x="2249417" y="6531918"/>
            <a:ext cx="3544003" cy="348400"/>
          </a:xfrm>
        </p:spPr>
        <p:txBody>
          <a:bodyPr/>
          <a:lstStyle/>
          <a:p>
            <a:r>
              <a:rPr lang="en-US" dirty="0"/>
              <a:t>Infrastruktur for blockchain-teknologi</a:t>
            </a:r>
          </a:p>
        </p:txBody>
      </p:sp>
      <p:sp>
        <p:nvSpPr>
          <p:cNvPr id="28" name="Text Placeholder 27">
            <a:extLst>
              <a:ext uri="{FF2B5EF4-FFF2-40B4-BE49-F238E27FC236}">
                <a16:creationId xmlns:a16="http://schemas.microsoft.com/office/drawing/2014/main" id="{6C5D0AA1-E66D-B441-919D-E2D89E021A42}"/>
              </a:ext>
            </a:extLst>
          </p:cNvPr>
          <p:cNvSpPr>
            <a:spLocks noGrp="1"/>
          </p:cNvSpPr>
          <p:nvPr>
            <p:ph type="body" sz="quarter" idx="51"/>
          </p:nvPr>
        </p:nvSpPr>
        <p:spPr>
          <a:xfrm>
            <a:off x="1476091" y="7033423"/>
            <a:ext cx="648000" cy="348400"/>
          </a:xfrm>
        </p:spPr>
        <p:txBody>
          <a:bodyPr/>
          <a:lstStyle/>
          <a:p>
            <a:r>
              <a:rPr lang="en-US" dirty="0"/>
              <a:t>06</a:t>
            </a:r>
          </a:p>
        </p:txBody>
      </p:sp>
      <p:sp>
        <p:nvSpPr>
          <p:cNvPr id="29" name="Text Placeholder 28">
            <a:extLst>
              <a:ext uri="{FF2B5EF4-FFF2-40B4-BE49-F238E27FC236}">
                <a16:creationId xmlns:a16="http://schemas.microsoft.com/office/drawing/2014/main" id="{81DCD9ED-1EBF-2740-93BB-AC4128BCBFDA}"/>
              </a:ext>
            </a:extLst>
          </p:cNvPr>
          <p:cNvSpPr>
            <a:spLocks noGrp="1"/>
          </p:cNvSpPr>
          <p:nvPr>
            <p:ph type="body" sz="quarter" idx="52"/>
          </p:nvPr>
        </p:nvSpPr>
        <p:spPr>
          <a:xfrm>
            <a:off x="2259057" y="7033423"/>
            <a:ext cx="3544003" cy="348400"/>
          </a:xfrm>
        </p:spPr>
        <p:txBody>
          <a:bodyPr/>
          <a:lstStyle/>
          <a:p>
            <a:r>
              <a:rPr lang="en-US" dirty="0"/>
              <a:t>Vurdering af læring for modul 1</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624062"/>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07</a:t>
            </a:r>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4015946" y="4863545"/>
            <a:ext cx="2474500"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13</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5317067" y="5266576"/>
            <a:ext cx="1173379"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646799"/>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15</a:t>
            </a:r>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3348681" y="5864248"/>
            <a:ext cx="3152651"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8" name="Text Placeholder 18">
            <a:extLst>
              <a:ext uri="{FF2B5EF4-FFF2-40B4-BE49-F238E27FC236}">
                <a16:creationId xmlns:a16="http://schemas.microsoft.com/office/drawing/2014/main" id="{64CEFC5F-65C0-8182-2AF5-24BBE25CE24F}"/>
              </a:ext>
            </a:extLst>
          </p:cNvPr>
          <p:cNvSpPr txBox="1">
            <a:spLocks/>
          </p:cNvSpPr>
          <p:nvPr/>
        </p:nvSpPr>
        <p:spPr>
          <a:xfrm>
            <a:off x="6412175" y="6043555"/>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19</a:t>
            </a:r>
          </a:p>
        </p:txBody>
      </p:sp>
      <p:cxnSp>
        <p:nvCxnSpPr>
          <p:cNvPr id="9" name="Straight Connector 8">
            <a:extLst>
              <a:ext uri="{FF2B5EF4-FFF2-40B4-BE49-F238E27FC236}">
                <a16:creationId xmlns:a16="http://schemas.microsoft.com/office/drawing/2014/main" id="{40664BD2-C35D-B2F5-FA61-A2EEA26F0862}"/>
              </a:ext>
            </a:extLst>
          </p:cNvPr>
          <p:cNvCxnSpPr>
            <a:cxnSpLocks/>
          </p:cNvCxnSpPr>
          <p:nvPr/>
        </p:nvCxnSpPr>
        <p:spPr>
          <a:xfrm>
            <a:off x="4015946" y="6272021"/>
            <a:ext cx="248538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2" name="Text Placeholder 18">
            <a:extLst>
              <a:ext uri="{FF2B5EF4-FFF2-40B4-BE49-F238E27FC236}">
                <a16:creationId xmlns:a16="http://schemas.microsoft.com/office/drawing/2014/main" id="{45D9BA4B-793F-E331-0EAB-DD563B2940E2}"/>
              </a:ext>
            </a:extLst>
          </p:cNvPr>
          <p:cNvSpPr txBox="1">
            <a:spLocks/>
          </p:cNvSpPr>
          <p:nvPr/>
        </p:nvSpPr>
        <p:spPr>
          <a:xfrm>
            <a:off x="6415576" y="6538298"/>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24</a:t>
            </a:r>
          </a:p>
        </p:txBody>
      </p:sp>
      <p:cxnSp>
        <p:nvCxnSpPr>
          <p:cNvPr id="13" name="Straight Connector 12">
            <a:extLst>
              <a:ext uri="{FF2B5EF4-FFF2-40B4-BE49-F238E27FC236}">
                <a16:creationId xmlns:a16="http://schemas.microsoft.com/office/drawing/2014/main" id="{46E69304-22B8-8C48-EBDA-AE9222EFFE50}"/>
              </a:ext>
            </a:extLst>
          </p:cNvPr>
          <p:cNvCxnSpPr>
            <a:cxnSpLocks/>
          </p:cNvCxnSpPr>
          <p:nvPr/>
        </p:nvCxnSpPr>
        <p:spPr>
          <a:xfrm>
            <a:off x="5331354" y="6777781"/>
            <a:ext cx="1173379"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3" name="Text Placeholder 18">
            <a:extLst>
              <a:ext uri="{FF2B5EF4-FFF2-40B4-BE49-F238E27FC236}">
                <a16:creationId xmlns:a16="http://schemas.microsoft.com/office/drawing/2014/main" id="{56EB370A-CC63-E472-5DC7-A15D1F296A2F}"/>
              </a:ext>
            </a:extLst>
          </p:cNvPr>
          <p:cNvSpPr txBox="1">
            <a:spLocks/>
          </p:cNvSpPr>
          <p:nvPr/>
        </p:nvSpPr>
        <p:spPr>
          <a:xfrm>
            <a:off x="6415576" y="7073381"/>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33</a:t>
            </a:r>
          </a:p>
        </p:txBody>
      </p:sp>
      <p:cxnSp>
        <p:nvCxnSpPr>
          <p:cNvPr id="34" name="Straight Connector 33">
            <a:extLst>
              <a:ext uri="{FF2B5EF4-FFF2-40B4-BE49-F238E27FC236}">
                <a16:creationId xmlns:a16="http://schemas.microsoft.com/office/drawing/2014/main" id="{255E7D98-B954-5178-E85E-4334330B2140}"/>
              </a:ext>
            </a:extLst>
          </p:cNvPr>
          <p:cNvCxnSpPr>
            <a:cxnSpLocks/>
          </p:cNvCxnSpPr>
          <p:nvPr/>
        </p:nvCxnSpPr>
        <p:spPr>
          <a:xfrm>
            <a:off x="4965700" y="7268796"/>
            <a:ext cx="1539033"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755650" y="2966993"/>
            <a:ext cx="640419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a:t>indhold modul 1</a:t>
            </a:r>
          </a:p>
        </p:txBody>
      </p:sp>
    </p:spTree>
    <p:extLst>
      <p:ext uri="{BB962C8B-B14F-4D97-AF65-F5344CB8AC3E}">
        <p14:creationId xmlns:p14="http://schemas.microsoft.com/office/powerpoint/2010/main" val="2353118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r>
              <a:rPr lang="en-US" dirty="0"/>
              <a:t>01| MODUL 1 Introduktion til blockchain-teknologi</a:t>
            </a:r>
          </a:p>
          <a:p>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507069"/>
          </a:xfrm>
        </p:spPr>
        <p:txBody>
          <a:bodyPr/>
          <a:lstStyle/>
          <a:p>
            <a:r>
              <a:rPr lang="en-US" dirty="0"/>
              <a:t>Efter det første modul skal du være i stand til at:</a:t>
            </a:r>
          </a:p>
          <a:p>
            <a:r>
              <a:rPr lang="en-US" dirty="0"/>
              <a:t> </a:t>
            </a:r>
          </a:p>
          <a:p>
            <a:pPr marL="171450" indent="-171450">
              <a:buClr>
                <a:srgbClr val="DD1470"/>
              </a:buClr>
              <a:buSzPct val="120000"/>
              <a:buFont typeface="Wingdings" pitchFamily="2" charset="2"/>
              <a:buChar char="§"/>
            </a:pPr>
            <a:r>
              <a:rPr lang="en-US" dirty="0"/>
              <a:t>Forklar forskellen mellem blockchain-teknologi og distribueret hovedbogteknologi (DLT).</a:t>
            </a:r>
          </a:p>
          <a:p>
            <a:pPr marL="171450" indent="-171450">
              <a:buClr>
                <a:srgbClr val="DD1470"/>
              </a:buClr>
              <a:buSzPct val="120000"/>
              <a:buFont typeface="Wingdings" pitchFamily="2" charset="2"/>
              <a:buChar char="§"/>
            </a:pPr>
            <a:r>
              <a:rPr lang="en-US" dirty="0"/>
              <a:t>Diskutere blockchain-teknologier og tidlige penge.</a:t>
            </a:r>
          </a:p>
          <a:p>
            <a:pPr marL="171450" indent="-171450">
              <a:buClr>
                <a:srgbClr val="DD1470"/>
              </a:buClr>
              <a:buSzPct val="120000"/>
              <a:buFont typeface="Wingdings" pitchFamily="2" charset="2"/>
              <a:buChar char="§"/>
            </a:pPr>
            <a:r>
              <a:rPr lang="en-US" dirty="0"/>
              <a:t>Forklar forskellen mellem blockchain og kryptovalutaen Bitcoin.</a:t>
            </a:r>
          </a:p>
          <a:p>
            <a:pPr marL="171450" indent="-171450">
              <a:buClr>
                <a:srgbClr val="DD1470"/>
              </a:buClr>
              <a:buSzPct val="120000"/>
              <a:buFont typeface="Wingdings" pitchFamily="2" charset="2"/>
              <a:buChar char="§"/>
            </a:pPr>
            <a:r>
              <a:rPr lang="en-US" dirty="0"/>
              <a:t>Forklar, hvordan Bitcoin blockchain fungerer.</a:t>
            </a:r>
          </a:p>
          <a:p>
            <a:pPr marL="171450" indent="-171450">
              <a:buClr>
                <a:srgbClr val="DD1470"/>
              </a:buClr>
              <a:buSzPct val="120000"/>
              <a:buFont typeface="Wingdings" pitchFamily="2" charset="2"/>
              <a:buChar char="§"/>
            </a:pPr>
            <a:r>
              <a:rPr lang="en-US" dirty="0"/>
              <a:t>Diskuter blockchain-egenskaberne.</a:t>
            </a:r>
          </a:p>
          <a:p>
            <a:pPr marL="171450" indent="-171450">
              <a:buClr>
                <a:srgbClr val="DD1470"/>
              </a:buClr>
              <a:buSzPct val="120000"/>
              <a:buFont typeface="Wingdings" pitchFamily="2" charset="2"/>
              <a:buChar char="§"/>
            </a:pPr>
            <a:r>
              <a:rPr lang="en-US" dirty="0"/>
              <a:t>Forklar blockchain-komponenter som f.eks. minedrift og konsensus.</a:t>
            </a:r>
          </a:p>
          <a:p>
            <a:pPr marL="171450" indent="-171450">
              <a:buClr>
                <a:srgbClr val="DD1470"/>
              </a:buClr>
              <a:buSzPct val="120000"/>
              <a:buFont typeface="Wingdings" pitchFamily="2" charset="2"/>
              <a:buChar char="§"/>
            </a:pPr>
            <a:r>
              <a:rPr lang="en-US" dirty="0"/>
              <a:t>Forklar, hvad en blok i en blockchain består af.</a:t>
            </a:r>
          </a:p>
          <a:p>
            <a:pPr marL="171450" indent="-171450">
              <a:buClr>
                <a:srgbClr val="DD1470"/>
              </a:buClr>
              <a:buSzPct val="120000"/>
              <a:buFont typeface="Wingdings" pitchFamily="2" charset="2"/>
              <a:buChar char="§"/>
            </a:pPr>
            <a:r>
              <a:rPr lang="en-US" dirty="0"/>
              <a:t>Forklar, hvordan transaktioner på en blockchain fungerer.</a:t>
            </a:r>
          </a:p>
          <a:p>
            <a:pPr marL="171450" indent="-171450">
              <a:buClr>
                <a:srgbClr val="DD1470"/>
              </a:buClr>
              <a:buSzPct val="120000"/>
              <a:buFont typeface="Wingdings" pitchFamily="2" charset="2"/>
              <a:buChar char="§"/>
            </a:pPr>
            <a:r>
              <a:rPr lang="en-US" dirty="0"/>
              <a:t>Diskuter fordelene og ulemperne ved konsensusmekanismerne Proof-of-Work og Proof-of-Stake.</a:t>
            </a:r>
          </a:p>
          <a:p>
            <a:pPr marL="171450" indent="-171450">
              <a:buClr>
                <a:srgbClr val="DD1470"/>
              </a:buClr>
              <a:buSzPct val="120000"/>
              <a:buFont typeface="Wingdings" pitchFamily="2" charset="2"/>
              <a:buChar char="§"/>
            </a:pPr>
            <a:r>
              <a:rPr lang="en-US" dirty="0"/>
              <a:t>Forklar de tre hovedfunktioner, som penge har.</a:t>
            </a:r>
          </a:p>
          <a:p>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1502233"/>
          </a:xfrm>
        </p:spPr>
        <p:txBody>
          <a:bodyPr/>
          <a:lstStyle/>
          <a:p>
            <a:r>
              <a:rPr lang="en-US" dirty="0"/>
              <a:t>I dette modul vil vi gennemgå en kort historie om distribuerede hovedbogsteknologier, især blockchain-teknologi, og hvordan den er udformet (dvs. kryptografi, blokstruktur, minedrift og konsensus). Dette fundament vil give dig mulighed for at forstå blockchain-teknologien, og det gør det lettere at gøre brug af de nuværende internetprotokoller, samtidig med at de forbedres og tilføjes til dem. Derudover vil vi dykke ned i pengenes historie og især Bitcoin som den første anvendelse af blockchain-teknologi. Som referencepunkt vil vi se på egenskaberne ved Bitcoin's blockchain, især dens peer-to-peer-netværk, som gør det muligt at gemme transaktioner, giver gennemsigtighed og uforanderlighed samt forskellige konsensusmekanismer.</a:t>
            </a: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6</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Oversigt over kapitler</a:t>
            </a:r>
            <a:endParaRPr lang="en-LB" sz="1800">
              <a:solidFill>
                <a:srgbClr val="F9A835"/>
              </a:solidFill>
              <a:cs typeface="Poppins SemiBold" pitchFamily="2" charset="77"/>
            </a:endParaRPr>
          </a:p>
          <a:p>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Læringsmål</a:t>
            </a:r>
          </a:p>
          <a:p>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3022989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r>
              <a:rPr lang="en-US" b="1">
                <a:solidFill>
                  <a:srgbClr val="F48043"/>
                </a:solidFill>
                <a:effectLst/>
                <a:ea typeface="Calibri" panose="020F0502020204030204" pitchFamily="34" charset="0"/>
                <a:cs typeface="Calibri" panose="020F0502020204030204" pitchFamily="34" charset="0"/>
              </a:rPr>
              <a:t>01| </a:t>
            </a:r>
            <a:r>
              <a:rPr lang="en-US" b="1">
                <a:solidFill>
                  <a:srgbClr val="8E2F91"/>
                </a:solidFill>
                <a:effectLst/>
                <a:ea typeface="Calibri" panose="020F0502020204030204" pitchFamily="34" charset="0"/>
                <a:cs typeface="Calibri" panose="020F0502020204030204" pitchFamily="34" charset="0"/>
              </a:rPr>
              <a:t>INTRODUKTION TIL DLTS OG BLOCKCHAIN-TEKNOLOGI</a:t>
            </a:r>
            <a:endParaRPr lang="en-LB" b="1">
              <a:solidFill>
                <a:srgbClr val="8E2F91"/>
              </a:solidFill>
              <a:effectLst/>
              <a:ea typeface="Calibri" panose="020F0502020204030204" pitchFamily="34" charset="0"/>
              <a:cs typeface="Calibri" panose="020F0502020204030204" pitchFamily="34" charset="0"/>
            </a:endParaRPr>
          </a:p>
          <a:p>
            <a:endParaRPr lang="en-US" dirty="0"/>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7</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2312474"/>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dirty="0">
                <a:solidFill>
                  <a:schemeClr val="tx1"/>
                </a:solidFill>
                <a:latin typeface="Calibri" panose="020F0502020204030204" pitchFamily="34" charset="0"/>
                <a:cs typeface="Calibri" panose="020F0502020204030204" pitchFamily="34" charset="0"/>
              </a:rPr>
              <a:t>For at lægge fundamentet for dette kursus vil vi først introducere dig til Distributed Ledger Technology (DLT) og Blockchain som en af dens underkategorier.</a:t>
            </a: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1666553"/>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Introduktion til modul 1</a:t>
            </a:r>
            <a:endParaRPr lang="en-LB" sz="1800" b="0"/>
          </a:p>
          <a:p>
            <a:pPr>
              <a:spcBef>
                <a:spcPts val="0"/>
              </a:spcBef>
            </a:pPr>
            <a:endParaRPr lang="en-US" sz="1800" b="0" dirty="0"/>
          </a:p>
        </p:txBody>
      </p:sp>
      <p:sp>
        <p:nvSpPr>
          <p:cNvPr id="9" name="Text Placeholder 16">
            <a:extLst>
              <a:ext uri="{FF2B5EF4-FFF2-40B4-BE49-F238E27FC236}">
                <a16:creationId xmlns:a16="http://schemas.microsoft.com/office/drawing/2014/main" id="{3A356DCB-0FFA-1847-FB3A-D220A475A74A}"/>
              </a:ext>
            </a:extLst>
          </p:cNvPr>
          <p:cNvSpPr>
            <a:spLocks noGrp="1"/>
          </p:cNvSpPr>
          <p:nvPr/>
        </p:nvSpPr>
        <p:spPr>
          <a:xfrm>
            <a:off x="730684" y="301490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1.1 Hvad er blockchain-teknologi?</a:t>
            </a:r>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3645327"/>
            <a:ext cx="6036131" cy="283167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På et grundlæggende niveau er blockchain-teknologi en databasestruktur baseret på princippet om en decentral, uforanderlig og gennemsigtig digital transaktionsbog. Med den kan aktiver og oplysninger af forskellig art forvaltes, lagres og overføres. Ordet blockchain henviser til databasestrukturen. Hver transaktion registreres i form af en blok af data sammen med andre data, der er nødvendige for at transaktionen kan valideres. De nærmere detaljer om transaktionsdata vil blive drøftet senere i modul 1. Hver blok er kryptografisk forbundet med den forudgående og efterfølgende blok. Hver blok bekræfter således sin plads i sekvensen af transaktioner. Efterhånden som transaktioner og lagring af data finder sted, danner disse blokke en kæde af data - blockchainen.</a:t>
            </a: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 </a:t>
            </a:r>
          </a:p>
          <a:p>
            <a:pPr algn="just"/>
            <a:r>
              <a:rPr lang="en-US" sz="1100" dirty="0">
                <a:solidFill>
                  <a:schemeClr val="tx1"/>
                </a:solidFill>
                <a:latin typeface="Calibri" panose="020F0502020204030204" pitchFamily="34" charset="0"/>
                <a:cs typeface="Calibri" panose="020F0502020204030204" pitchFamily="34" charset="0"/>
              </a:rPr>
              <a:t>En blockchain er en digital hovedbog, der kontrolleres af et distribueret offentligt computernetværk. Der skelnes mellem offentlige (offentlige eller tilladelsesfrie) blockchains og private (private eller tilladelsesbaserede) blockchains. Mere generelt henviser en hovedbog til en informationslagring, der opbevarer optegnelser over transaktioner, som er beregnet til at være endelige, definitive og uforanderlige. En distribueret hovedbog opbevares ikke centralt, men opbevares og opdateres hovedbog på mange forskellige computere (såkaldte knudepunkter).  En distribueret hovedbog som en specifik kalibrering af en hovedbog er en hovedbog, der deles på tværs af en række DLT-noder (distributed ledger technology) og synkroniseres mellem DLT-noderne ved hjælp af en konsensusmekanisme, som er designet til at være beskyttet mod manipulation, kun at tilføje og uforanderlig, og som indeholder bekræftede og validerede transaktioner eller oplysninger.</a:t>
            </a:r>
          </a:p>
        </p:txBody>
      </p:sp>
      <p:sp>
        <p:nvSpPr>
          <p:cNvPr id="11" name="Text Placeholder 17">
            <a:extLst>
              <a:ext uri="{FF2B5EF4-FFF2-40B4-BE49-F238E27FC236}">
                <a16:creationId xmlns:a16="http://schemas.microsoft.com/office/drawing/2014/main" id="{0D1F3D77-A4F3-5729-BD15-187A798EF318}"/>
              </a:ext>
            </a:extLst>
          </p:cNvPr>
          <p:cNvSpPr txBox="1">
            <a:spLocks/>
          </p:cNvSpPr>
          <p:nvPr/>
        </p:nvSpPr>
        <p:spPr>
          <a:xfrm>
            <a:off x="731792" y="10120747"/>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 1: Forholdet mellem distribuerede hovedbøger og blockchains</a:t>
            </a:r>
            <a:endParaRPr lang="en-LB" sz="1100" i="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13" name="Picture 12">
            <a:extLst>
              <a:ext uri="{FF2B5EF4-FFF2-40B4-BE49-F238E27FC236}">
                <a16:creationId xmlns:a16="http://schemas.microsoft.com/office/drawing/2014/main" id="{3E9F9A5C-B040-9DCF-8F28-ABDFDC2C607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62915" y="7147449"/>
            <a:ext cx="2833845" cy="2848182"/>
          </a:xfrm>
          <a:prstGeom prst="rect">
            <a:avLst/>
          </a:prstGeom>
        </p:spPr>
      </p:pic>
      <p:sp>
        <p:nvSpPr>
          <p:cNvPr id="16" name="Text Placeholder 17">
            <a:extLst>
              <a:ext uri="{FF2B5EF4-FFF2-40B4-BE49-F238E27FC236}">
                <a16:creationId xmlns:a16="http://schemas.microsoft.com/office/drawing/2014/main" id="{B8F18C9A-889D-6BC9-DBB8-BFD1A7C6F693}"/>
              </a:ext>
            </a:extLst>
          </p:cNvPr>
          <p:cNvSpPr txBox="1">
            <a:spLocks/>
          </p:cNvSpPr>
          <p:nvPr/>
        </p:nvSpPr>
        <p:spPr>
          <a:xfrm>
            <a:off x="2697178" y="7365044"/>
            <a:ext cx="2165317"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Distribueret database</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9" name="Text Placeholder 17">
            <a:extLst>
              <a:ext uri="{FF2B5EF4-FFF2-40B4-BE49-F238E27FC236}">
                <a16:creationId xmlns:a16="http://schemas.microsoft.com/office/drawing/2014/main" id="{526B95AC-4562-1816-710E-56258DEBE0CC}"/>
              </a:ext>
            </a:extLst>
          </p:cNvPr>
          <p:cNvSpPr txBox="1">
            <a:spLocks/>
          </p:cNvSpPr>
          <p:nvPr/>
        </p:nvSpPr>
        <p:spPr>
          <a:xfrm>
            <a:off x="2930877" y="7953521"/>
            <a:ext cx="1697918"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Distribuerede hovedbøger</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0" name="Text Placeholder 17">
            <a:extLst>
              <a:ext uri="{FF2B5EF4-FFF2-40B4-BE49-F238E27FC236}">
                <a16:creationId xmlns:a16="http://schemas.microsoft.com/office/drawing/2014/main" id="{D80A137E-6D19-FB46-E9FF-85AF202761EA}"/>
              </a:ext>
            </a:extLst>
          </p:cNvPr>
          <p:cNvSpPr txBox="1">
            <a:spLocks/>
          </p:cNvSpPr>
          <p:nvPr/>
        </p:nvSpPr>
        <p:spPr>
          <a:xfrm>
            <a:off x="3082719" y="8578211"/>
            <a:ext cx="1394234"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Blockchains</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1" name="Text Placeholder 17">
            <a:extLst>
              <a:ext uri="{FF2B5EF4-FFF2-40B4-BE49-F238E27FC236}">
                <a16:creationId xmlns:a16="http://schemas.microsoft.com/office/drawing/2014/main" id="{C46D1071-C125-FDCB-32C2-8A897A98BE1D}"/>
              </a:ext>
            </a:extLst>
          </p:cNvPr>
          <p:cNvSpPr txBox="1">
            <a:spLocks/>
          </p:cNvSpPr>
          <p:nvPr/>
        </p:nvSpPr>
        <p:spPr>
          <a:xfrm>
            <a:off x="2973700" y="9289448"/>
            <a:ext cx="1612272"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020"/>
              </a:lnSpc>
            </a:pPr>
            <a:r>
              <a:rPr lang="en-US" sz="11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Tilladte blockchains</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499824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472214"/>
          </a:xfrm>
        </p:spPr>
        <p:txBody>
          <a:bodyPr numCol="1"/>
          <a:lstStyle/>
          <a:p>
            <a:r>
              <a:rPr lang="en-US" dirty="0"/>
              <a:t>Blockchain-systemer kan være centraliserede, decentraliserede eller distribuerede netværkssystemer. </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8</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1.2 Forskellige typer af blockchain-netværk </a:t>
            </a:r>
            <a:endParaRPr lang="en-US" sz="1800" b="0" dirty="0"/>
          </a:p>
        </p:txBody>
      </p:sp>
      <p:pic>
        <p:nvPicPr>
          <p:cNvPr id="10" name="Picture 9">
            <a:extLst>
              <a:ext uri="{FF2B5EF4-FFF2-40B4-BE49-F238E27FC236}">
                <a16:creationId xmlns:a16="http://schemas.microsoft.com/office/drawing/2014/main" id="{37978FA4-7CCE-CEA0-2F25-29ED814E3A77}"/>
              </a:ext>
            </a:extLst>
          </p:cNvPr>
          <p:cNvPicPr>
            <a:picLocks noChangeAspect="1"/>
          </p:cNvPicPr>
          <p:nvPr/>
        </p:nvPicPr>
        <p:blipFill>
          <a:blip r:embed="rId2"/>
          <a:stretch>
            <a:fillRect/>
          </a:stretch>
        </p:blipFill>
        <p:spPr>
          <a:xfrm>
            <a:off x="-55972" y="1786645"/>
            <a:ext cx="7559675" cy="1528524"/>
          </a:xfrm>
          <a:prstGeom prst="rect">
            <a:avLst/>
          </a:prstGeom>
        </p:spPr>
      </p:pic>
      <p:sp>
        <p:nvSpPr>
          <p:cNvPr id="11" name="Text Placeholder 17">
            <a:extLst>
              <a:ext uri="{FF2B5EF4-FFF2-40B4-BE49-F238E27FC236}">
                <a16:creationId xmlns:a16="http://schemas.microsoft.com/office/drawing/2014/main" id="{8EFD6AA2-B0AA-098E-72EE-DFD5CF2B69D1}"/>
              </a:ext>
            </a:extLst>
          </p:cNvPr>
          <p:cNvSpPr txBox="1">
            <a:spLocks/>
          </p:cNvSpPr>
          <p:nvPr/>
        </p:nvSpPr>
        <p:spPr>
          <a:xfrm>
            <a:off x="2697179" y="3306052"/>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Decentraliseret netværk</a:t>
            </a:r>
          </a:p>
          <a:p>
            <a:pPr algn="ctr">
              <a:lnSpc>
                <a:spcPts val="1120"/>
              </a:lnSpc>
            </a:pPr>
            <a:endPar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Ingen enkelt myndighed kontrollerer </a:t>
            </a: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knudepunkterne</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2" name="Text Placeholder 17">
            <a:extLst>
              <a:ext uri="{FF2B5EF4-FFF2-40B4-BE49-F238E27FC236}">
                <a16:creationId xmlns:a16="http://schemas.microsoft.com/office/drawing/2014/main" id="{3CD0B17A-406E-CFD3-9FC7-900A86ED11BA}"/>
              </a:ext>
            </a:extLst>
          </p:cNvPr>
          <p:cNvSpPr txBox="1">
            <a:spLocks/>
          </p:cNvSpPr>
          <p:nvPr/>
        </p:nvSpPr>
        <p:spPr>
          <a:xfrm>
            <a:off x="4883788" y="3306052"/>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Distribueret netværk</a:t>
            </a:r>
          </a:p>
          <a:p>
            <a:pPr algn="ctr">
              <a:lnSpc>
                <a:spcPts val="1120"/>
              </a:lnSpc>
            </a:pPr>
            <a:endPar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Alle knudepunkter er uafhængige og indbyrdes forbundne med hinanden</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3" name="Text Placeholder 17">
            <a:extLst>
              <a:ext uri="{FF2B5EF4-FFF2-40B4-BE49-F238E27FC236}">
                <a16:creationId xmlns:a16="http://schemas.microsoft.com/office/drawing/2014/main" id="{F22FE853-A9F7-7003-BBE4-99A6E4146408}"/>
              </a:ext>
            </a:extLst>
          </p:cNvPr>
          <p:cNvSpPr txBox="1">
            <a:spLocks/>
          </p:cNvSpPr>
          <p:nvPr/>
        </p:nvSpPr>
        <p:spPr>
          <a:xfrm>
            <a:off x="351544" y="3306052"/>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Centraliseret netværk</a:t>
            </a:r>
          </a:p>
          <a:p>
            <a:pPr algn="ctr">
              <a:lnSpc>
                <a:spcPts val="1120"/>
              </a:lnSpc>
            </a:pPr>
            <a:endPar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Alle knudepunkter er forbundet under en enkelt myndighed</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31792" y="4202589"/>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 2: Blockchain-netværksarkitektur</a:t>
            </a:r>
            <a:endParaRPr lang="en-LB" sz="1100" i="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925620"/>
            <a:ext cx="6051578" cy="47221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Inden for denne første differentiering er der fire hovedtyper af decentrale eller distribuerede netværk i blockchainen, nemlig offentlige blockchain-netværk, private blockchain-netværk, hybride blockchain-netværk og konsortie- blockchain-netværk.</a:t>
            </a:r>
          </a:p>
        </p:txBody>
      </p:sp>
      <p:sp>
        <p:nvSpPr>
          <p:cNvPr id="24" name="Text Placeholder 17">
            <a:extLst>
              <a:ext uri="{FF2B5EF4-FFF2-40B4-BE49-F238E27FC236}">
                <a16:creationId xmlns:a16="http://schemas.microsoft.com/office/drawing/2014/main" id="{9FB453C0-0766-C27C-51E1-313B61B01E92}"/>
              </a:ext>
            </a:extLst>
          </p:cNvPr>
          <p:cNvSpPr txBox="1">
            <a:spLocks/>
          </p:cNvSpPr>
          <p:nvPr/>
        </p:nvSpPr>
        <p:spPr>
          <a:xfrm>
            <a:off x="992432" y="5806533"/>
            <a:ext cx="2739551"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a:solidFill>
                  <a:srgbClr val="F79037"/>
                </a:solidFill>
              </a:rPr>
              <a:t>Offentlige blockchain-netværk</a:t>
            </a:r>
          </a:p>
          <a:p>
            <a:r>
              <a:rPr lang="en-US" dirty="0">
                <a:solidFill>
                  <a:srgbClr val="000000"/>
                </a:solidFill>
              </a:rPr>
              <a:t>Offentlige blockchain-netværk kræver ikke, at en central myndighed skal give tilladelse til deltagelse. Som standard begrænser et offentligt blockchain-netværk ikke adgangen for nogen bruger. Denne lighed er også givet i retten for alle deltagere til at læse, redigere og validere blockchainen. Eksempler på offentlige blockchain-netværk omfatter Bitcoin, Ethereum og Litecoin.</a:t>
            </a:r>
          </a:p>
          <a:p>
            <a:endParaRPr lang="en-US" dirty="0">
              <a:solidFill>
                <a:srgbClr val="000000"/>
              </a:solidFill>
            </a:endParaRPr>
          </a:p>
          <a:p>
            <a:pPr algn="l"/>
            <a:r>
              <a:rPr lang="en-US" b="1" dirty="0">
                <a:solidFill>
                  <a:srgbClr val="F79037"/>
                </a:solidFill>
              </a:rPr>
              <a:t>Private blockchain-netværk</a:t>
            </a:r>
          </a:p>
          <a:p>
            <a:r>
              <a:rPr lang="en-US" dirty="0">
                <a:solidFill>
                  <a:srgbClr val="000000"/>
                </a:solidFill>
              </a:rPr>
              <a:t>I et privat blockchain-netværk kontrollerer en enkelt organisation eller institution private blockchains, som også kaldes forvaltede blockchains. Den myndighed, der driver den private blockchain, bestemmer, hvilke deltagere der har rettigheder eller rettigheder som f.eks. adgang og stemmerettigheder. Decentralisering findes kun til en vis grad på private blockchains, da de har adgangsbegrænsninger. Et eksempel på et privat blockchain-netværk er Ripple, et netværk til udveksling af digital valuta for virksomheder.</a:t>
            </a:r>
          </a:p>
          <a:p>
            <a:endParaRPr lang="en-US" dirty="0">
              <a:solidFill>
                <a:srgbClr val="000000"/>
              </a:solidFill>
            </a:endParaRPr>
          </a:p>
        </p:txBody>
      </p:sp>
      <p:sp>
        <p:nvSpPr>
          <p:cNvPr id="25" name="Text Placeholder 17">
            <a:extLst>
              <a:ext uri="{FF2B5EF4-FFF2-40B4-BE49-F238E27FC236}">
                <a16:creationId xmlns:a16="http://schemas.microsoft.com/office/drawing/2014/main" id="{D0433F94-516C-FBEC-0C87-457CCBB87DFF}"/>
              </a:ext>
            </a:extLst>
          </p:cNvPr>
          <p:cNvSpPr txBox="1">
            <a:spLocks/>
          </p:cNvSpPr>
          <p:nvPr/>
        </p:nvSpPr>
        <p:spPr>
          <a:xfrm>
            <a:off x="4183763" y="5806533"/>
            <a:ext cx="2739551"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a:solidFill>
                  <a:srgbClr val="F79037"/>
                </a:solidFill>
              </a:rPr>
              <a:t>Hybride blockchain-netværk</a:t>
            </a:r>
          </a:p>
          <a:p>
            <a:r>
              <a:rPr lang="en-US" dirty="0">
                <a:solidFill>
                  <a:srgbClr val="000000"/>
                </a:solidFill>
              </a:rPr>
              <a:t>Hybride blockchain-netværk kombinerer aspekter af private og offentlige blockchain-netværk. En af anvendelsesmulighederne for hybride blockchains er inden for bankvæsenet, hvor den centrale institution kan give offentligheden adgang til digital valuta, men samtidig holde den bankejede valuta privat. På denne måde er en del af de data, der er lagret i kæden, offentligt tilgængelige, mens en del af dataene er begrænset af adgangskontrol.</a:t>
            </a:r>
          </a:p>
          <a:p>
            <a:endParaRPr lang="en-US" dirty="0">
              <a:solidFill>
                <a:srgbClr val="000000"/>
              </a:solidFill>
            </a:endParaRPr>
          </a:p>
          <a:p>
            <a:pPr algn="l">
              <a:spcBef>
                <a:spcPts val="200"/>
              </a:spcBef>
            </a:pPr>
            <a:r>
              <a:rPr lang="en-US" b="1">
                <a:solidFill>
                  <a:srgbClr val="F79037"/>
                </a:solidFill>
              </a:rPr>
              <a:t>Konsortium Blockchain-netværk</a:t>
            </a:r>
            <a:endParaRPr lang="en-LB" b="1">
              <a:solidFill>
                <a:srgbClr val="F79037"/>
              </a:solidFill>
            </a:endParaRPr>
          </a:p>
          <a:p>
            <a:pPr algn="just"/>
            <a:r>
              <a:rPr lang="en-US">
                <a:solidFill>
                  <a:srgbClr val="000000"/>
                </a:solidFill>
              </a:rPr>
              <a:t>I et konsortium blockchain-netværk er der en gruppe udvalgte organisationer, som kan styre adgangs-, læse- og redigeringsrettigheder. Denne opsætning er almindeligt anvendt i brancher, hvor flere organisationer har fælles mål og nyder godt af et fælles ansvar over varer, data eller aktiver. For eksempel er Global Shipping Business Network Consortium i gang med at digitalisere skibsfarten og øge samarbejdet mellem interessenter i den maritime industri.</a:t>
            </a:r>
            <a:endParaRPr lang="en-LB">
              <a:solidFill>
                <a:srgbClr val="000000"/>
              </a:solidFill>
            </a:endParaRPr>
          </a:p>
          <a:p>
            <a:endParaRPr lang="en-US" dirty="0">
              <a:solidFill>
                <a:srgbClr val="000000"/>
              </a:solidFill>
            </a:endParaRPr>
          </a:p>
        </p:txBody>
      </p:sp>
      <p:sp>
        <p:nvSpPr>
          <p:cNvPr id="26" name="TextBox 25">
            <a:extLst>
              <a:ext uri="{FF2B5EF4-FFF2-40B4-BE49-F238E27FC236}">
                <a16:creationId xmlns:a16="http://schemas.microsoft.com/office/drawing/2014/main" id="{AC22CA96-DE0C-9C95-3255-57D0F071A36D}"/>
              </a:ext>
            </a:extLst>
          </p:cNvPr>
          <p:cNvSpPr txBox="1"/>
          <p:nvPr/>
        </p:nvSpPr>
        <p:spPr>
          <a:xfrm>
            <a:off x="428272" y="576137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27" name="TextBox 26">
            <a:extLst>
              <a:ext uri="{FF2B5EF4-FFF2-40B4-BE49-F238E27FC236}">
                <a16:creationId xmlns:a16="http://schemas.microsoft.com/office/drawing/2014/main" id="{CFC36A42-8461-1D80-33BC-1C4F96580F54}"/>
              </a:ext>
            </a:extLst>
          </p:cNvPr>
          <p:cNvSpPr txBox="1"/>
          <p:nvPr/>
        </p:nvSpPr>
        <p:spPr>
          <a:xfrm>
            <a:off x="428272" y="766919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28" name="TextBox 27">
            <a:extLst>
              <a:ext uri="{FF2B5EF4-FFF2-40B4-BE49-F238E27FC236}">
                <a16:creationId xmlns:a16="http://schemas.microsoft.com/office/drawing/2014/main" id="{8417799F-A1DE-8F36-3F3C-83A0A0334F00}"/>
              </a:ext>
            </a:extLst>
          </p:cNvPr>
          <p:cNvSpPr txBox="1"/>
          <p:nvPr/>
        </p:nvSpPr>
        <p:spPr>
          <a:xfrm>
            <a:off x="3639265" y="576137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9" name="TextBox 28">
            <a:extLst>
              <a:ext uri="{FF2B5EF4-FFF2-40B4-BE49-F238E27FC236}">
                <a16:creationId xmlns:a16="http://schemas.microsoft.com/office/drawing/2014/main" id="{FD476B0C-5C07-9CBE-CF1E-40579DAF4F80}"/>
              </a:ext>
            </a:extLst>
          </p:cNvPr>
          <p:cNvSpPr txBox="1"/>
          <p:nvPr/>
        </p:nvSpPr>
        <p:spPr>
          <a:xfrm>
            <a:off x="3639265" y="766919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1642717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1.3 Funktioner af blockchain-teknologi </a:t>
            </a:r>
            <a:endParaRPr lang="en-US"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1452336"/>
            <a:ext cx="2693750" cy="7706037"/>
          </a:xfrm>
        </p:spPr>
        <p:txBody>
          <a:bodyPr/>
          <a:lstStyle/>
          <a:p>
            <a:pPr algn="just"/>
            <a:r>
              <a:rPr lang="en-US" dirty="0"/>
              <a:t>Blockchain-teknologi er normalt i form af en decentraliseret databasestruktur eller et digitalt register, der registrerer transaktioner på gennemsigtig vis og tjener som grundlag for mange digitale valutaer. De særlige kendetegn ved blockchain-teknologien er decentralisering, uforanderlighed og gennemsigtighed. Det er i sidste ende en åbenbart synlig hovedbog, der på gennemsigtig vis dokumenterer alle transaktioner. Typisk opbevares en sådan hovedbog ikke centralt, men lagres og opdateres på mange forskellige computere eller knudepunkter. Den decentraliserede lagring sikrer, at en blockchain ikke skal forvaltes af en central myndighed, hvilket eliminerer risikoen for et enkelt fejlpunkt. Ud over gennemsigtighed har blockchain-teknologien følgende tre hovedtræk:</a:t>
            </a:r>
          </a:p>
          <a:p>
            <a:pPr algn="just"/>
            <a:r>
              <a:rPr lang="en-US" dirty="0"/>
              <a:t> </a:t>
            </a:r>
          </a:p>
          <a:p>
            <a:pPr algn="just"/>
            <a:r>
              <a:rPr lang="en-US" b="1" dirty="0">
                <a:solidFill>
                  <a:srgbClr val="F79037"/>
                </a:solidFill>
              </a:rPr>
              <a:t>Decentralisering</a:t>
            </a:r>
          </a:p>
          <a:p>
            <a:pPr algn="just"/>
            <a:r>
              <a:rPr lang="en-US" dirty="0"/>
              <a:t>Decentralisering i blockchain henviser til at overføre kontrol og beslutningstagning fra en centraliseret enhed (dvs. individ, organisation, gruppe) til et distribueret netværk. Decentraliserede blockchain-netværk bruger gennemsigtighed til at reducere behovet for tillid mellem deltagerne. Disse netværk afholder også deltagerne fra at udøve overdreven autoritet eller kontrol over hinanden på måder, der forringer netværkets funktionalitet.</a:t>
            </a:r>
          </a:p>
          <a:p>
            <a:pPr algn="just"/>
            <a:r>
              <a:rPr lang="en-US" dirty="0"/>
              <a:t> </a:t>
            </a:r>
          </a:p>
          <a:p>
            <a:pPr algn="just"/>
            <a:r>
              <a:rPr lang="en-US" b="1" dirty="0">
                <a:solidFill>
                  <a:srgbClr val="F79037"/>
                </a:solidFill>
              </a:rPr>
              <a:t>Uforanderlighed</a:t>
            </a:r>
          </a:p>
          <a:p>
            <a:pPr algn="just"/>
            <a:r>
              <a:rPr lang="en-US" dirty="0"/>
              <a:t>Uforanderlighed betyder, at noget ikke kan ændres eller forandres. Ingen deltager kan ændre en transaktion, når først en knude har registreret den i den fælles hovedbog. Hvis en transaktionsregistrering indeholder en fejl, skal man tilføje en ny transaktion for at rette op på fejlen, og begge transaktioner er synlige for netværket.</a:t>
            </a: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9</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1452336"/>
            <a:ext cx="2693750" cy="3892777"/>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a:solidFill>
                  <a:srgbClr val="F79037"/>
                </a:solidFill>
              </a:rPr>
              <a:t>Konsensus</a:t>
            </a:r>
          </a:p>
          <a:p>
            <a:pPr algn="just"/>
            <a:r>
              <a:rPr lang="en-US" dirty="0">
                <a:solidFill>
                  <a:schemeClr val="tx1"/>
                </a:solidFill>
              </a:rPr>
              <a:t>Et blockchain-system opstiller regler om deltagernes samtykke til registrering af transaktioner. Du kan kun registrere nye transaktioner, når flertallet af deltagerne i netværket giver deres samtykke. Billedligt set kan man tænke på blockchainen som en kæde af blokke, der hver især forbinder transaktionsdata med hinanden. Transaktionerne kombineres til blokke, kontrolleres for gyldighed og føjes til den foregående kæde af blokke i en proces, der kaldes Proof of Work (PoW) for Bitcoin. PoW-metoden indebærer løsning af beregningsproblemer, som kun kan løses ved hyppige forsøg og fejl. Dette sikrer, at der investeres tilstrækkeligt arbejde i beregningen og sikringen af transaktionerne. Ved siden af PoW er der et utal af andre konsensusmekanismer, som kan vælges til specifikke brugssager baseret på deres specifikke fordele og ulemper.</a:t>
            </a:r>
          </a:p>
          <a:p>
            <a:pPr algn="just"/>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5534901"/>
            <a:ext cx="3555848" cy="5156912"/>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882090300"/>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6386</TotalTime>
  <Words>9064</Words>
  <Application>Microsoft Office PowerPoint</Application>
  <PresentationFormat>Custom</PresentationFormat>
  <Paragraphs>434</Paragraphs>
  <Slides>35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Arial</vt:lpstr>
      <vt:lpstr>Calibri</vt:lpstr>
      <vt:lpstr>Century Schoolbook</vt:lpstr>
      <vt:lpstr>Montserrat</vt:lpstr>
      <vt:lpstr>Poppins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keywords>, docId:E754488C25EA58BD550F79B2FAC5A986</cp:keywords>
  <cp:lastModifiedBy>Catherine Neill</cp:lastModifiedBy>
  <cp:revision>449</cp:revision>
  <dcterms:created xsi:type="dcterms:W3CDTF">2021-06-15T11:45:52Z</dcterms:created>
  <dcterms:modified xsi:type="dcterms:W3CDTF">2023-05-17T12:07:05Z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