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256" r:id="rId5"/>
    <p:sldId id="353" r:id="rId6"/>
    <p:sldId id="354" r:id="rId7"/>
    <p:sldId id="355" r:id="rId8"/>
    <p:sldId id="356" r:id="rId9"/>
    <p:sldId id="357" r:id="rId10"/>
    <p:sldId id="358" r:id="rId11"/>
    <p:sldId id="359" r:id="rId12"/>
    <p:sldId id="360" r:id="rId13"/>
    <p:sldId id="361" r:id="rId14"/>
    <p:sldId id="362" r:id="rId15"/>
    <p:sldId id="363" r:id="rId16"/>
    <p:sldId id="365" r:id="rId17"/>
    <p:sldId id="364" r:id="rId18"/>
    <p:sldId id="366" r:id="rId19"/>
    <p:sldId id="367" r:id="rId20"/>
    <p:sldId id="368" r:id="rId21"/>
    <p:sldId id="369" r:id="rId22"/>
    <p:sldId id="370" r:id="rId23"/>
    <p:sldId id="371" r:id="rId24"/>
    <p:sldId id="372" r:id="rId25"/>
    <p:sldId id="373" r:id="rId26"/>
    <p:sldId id="374" r:id="rId27"/>
    <p:sldId id="381" r:id="rId28"/>
    <p:sldId id="375" r:id="rId29"/>
    <p:sldId id="268" r:id="rId30"/>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9119C8-4B39-4EC9-99D2-A3BDD4D6DDFD}" v="9" dt="2023-02-28T09:48:48.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autoAdjust="0"/>
    <p:restoredTop sz="96281"/>
  </p:normalViewPr>
  <p:slideViewPr>
    <p:cSldViewPr snapToGrid="0" snapToObjects="1">
      <p:cViewPr varScale="1">
        <p:scale>
          <a:sx n="50" d="100"/>
          <a:sy n="50" d="100"/>
        </p:scale>
        <p:origin x="2789" y="62"/>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iamin Zawilla" userId="ddf0d743-5318-4a4c-9abc-8826c9d150fb" providerId="ADAL" clId="{329119C8-4B39-4EC9-99D2-A3BDD4D6DDFD}"/>
    <pc:docChg chg="undo custSel modSld">
      <pc:chgData name="Beniamin Zawilla" userId="ddf0d743-5318-4a4c-9abc-8826c9d150fb" providerId="ADAL" clId="{329119C8-4B39-4EC9-99D2-A3BDD4D6DDFD}" dt="2023-02-28T09:48:58.431" v="330" actId="6549"/>
      <pc:docMkLst>
        <pc:docMk/>
      </pc:docMkLst>
      <pc:sldChg chg="addSp delSp modSp mod">
        <pc:chgData name="Beniamin Zawilla" userId="ddf0d743-5318-4a4c-9abc-8826c9d150fb" providerId="ADAL" clId="{329119C8-4B39-4EC9-99D2-A3BDD4D6DDFD}" dt="2023-02-28T09:32:43.480" v="4" actId="6549"/>
        <pc:sldMkLst>
          <pc:docMk/>
          <pc:sldMk cId="2653974582" sldId="256"/>
        </pc:sldMkLst>
        <pc:spChg chg="add del mod">
          <ac:chgData name="Beniamin Zawilla" userId="ddf0d743-5318-4a4c-9abc-8826c9d150fb" providerId="ADAL" clId="{329119C8-4B39-4EC9-99D2-A3BDD4D6DDFD}" dt="2023-02-28T09:32:40.599" v="2" actId="478"/>
          <ac:spMkLst>
            <pc:docMk/>
            <pc:sldMk cId="2653974582" sldId="256"/>
            <ac:spMk id="3" creationId="{D753263C-99B0-C211-A781-15919C0C9369}"/>
          </ac:spMkLst>
        </pc:spChg>
        <pc:spChg chg="add mod">
          <ac:chgData name="Beniamin Zawilla" userId="ddf0d743-5318-4a4c-9abc-8826c9d150fb" providerId="ADAL" clId="{329119C8-4B39-4EC9-99D2-A3BDD4D6DDFD}" dt="2023-02-28T09:32:37.197" v="1"/>
          <ac:spMkLst>
            <pc:docMk/>
            <pc:sldMk cId="2653974582" sldId="256"/>
            <ac:spMk id="4" creationId="{B2A45E26-E0B7-9F3D-771D-65C1C65DDBB1}"/>
          </ac:spMkLst>
        </pc:spChg>
        <pc:spChg chg="del">
          <ac:chgData name="Beniamin Zawilla" userId="ddf0d743-5318-4a4c-9abc-8826c9d150fb" providerId="ADAL" clId="{329119C8-4B39-4EC9-99D2-A3BDD4D6DDFD}" dt="2023-02-28T09:32:36.748" v="0" actId="478"/>
          <ac:spMkLst>
            <pc:docMk/>
            <pc:sldMk cId="2653974582" sldId="256"/>
            <ac:spMk id="7" creationId="{5CC3D78D-571C-3349-9B96-DC1B11CD436E}"/>
          </ac:spMkLst>
        </pc:spChg>
        <pc:spChg chg="mod">
          <ac:chgData name="Beniamin Zawilla" userId="ddf0d743-5318-4a4c-9abc-8826c9d150fb" providerId="ADAL" clId="{329119C8-4B39-4EC9-99D2-A3BDD4D6DDFD}" dt="2023-02-28T09:32:43.480" v="4" actId="6549"/>
          <ac:spMkLst>
            <pc:docMk/>
            <pc:sldMk cId="2653974582" sldId="256"/>
            <ac:spMk id="9" creationId="{66BF8509-8F0B-6D46-898D-B662022E8B4C}"/>
          </ac:spMkLst>
        </pc:spChg>
      </pc:sldChg>
      <pc:sldChg chg="modSp mod">
        <pc:chgData name="Beniamin Zawilla" userId="ddf0d743-5318-4a4c-9abc-8826c9d150fb" providerId="ADAL" clId="{329119C8-4B39-4EC9-99D2-A3BDD4D6DDFD}" dt="2023-02-28T09:48:58.431" v="330" actId="6549"/>
        <pc:sldMkLst>
          <pc:docMk/>
          <pc:sldMk cId="3595039658" sldId="268"/>
        </pc:sldMkLst>
        <pc:spChg chg="mod">
          <ac:chgData name="Beniamin Zawilla" userId="ddf0d743-5318-4a4c-9abc-8826c9d150fb" providerId="ADAL" clId="{329119C8-4B39-4EC9-99D2-A3BDD4D6DDFD}" dt="2023-02-28T09:48:58.431" v="330" actId="6549"/>
          <ac:spMkLst>
            <pc:docMk/>
            <pc:sldMk cId="3595039658" sldId="268"/>
            <ac:spMk id="20" creationId="{56856879-AC8B-D94D-9AD0-D477C0BF1729}"/>
          </ac:spMkLst>
        </pc:spChg>
      </pc:sldChg>
      <pc:sldChg chg="modSp mod">
        <pc:chgData name="Beniamin Zawilla" userId="ddf0d743-5318-4a4c-9abc-8826c9d150fb" providerId="ADAL" clId="{329119C8-4B39-4EC9-99D2-A3BDD4D6DDFD}" dt="2023-02-28T09:33:11.474" v="46" actId="20577"/>
        <pc:sldMkLst>
          <pc:docMk/>
          <pc:sldMk cId="1870025024" sldId="353"/>
        </pc:sldMkLst>
        <pc:spChg chg="mod">
          <ac:chgData name="Beniamin Zawilla" userId="ddf0d743-5318-4a4c-9abc-8826c9d150fb" providerId="ADAL" clId="{329119C8-4B39-4EC9-99D2-A3BDD4D6DDFD}" dt="2023-02-28T09:33:11.474" v="46" actId="20577"/>
          <ac:spMkLst>
            <pc:docMk/>
            <pc:sldMk cId="1870025024" sldId="353"/>
            <ac:spMk id="18" creationId="{3D13EB9D-DE55-5D4D-BEA7-6A984DDA5380}"/>
          </ac:spMkLst>
        </pc:spChg>
      </pc:sldChg>
      <pc:sldChg chg="modSp mod">
        <pc:chgData name="Beniamin Zawilla" userId="ddf0d743-5318-4a4c-9abc-8826c9d150fb" providerId="ADAL" clId="{329119C8-4B39-4EC9-99D2-A3BDD4D6DDFD}" dt="2023-02-28T09:34:25.409" v="110" actId="20577"/>
        <pc:sldMkLst>
          <pc:docMk/>
          <pc:sldMk cId="3657922533" sldId="354"/>
        </pc:sldMkLst>
        <pc:spChg chg="mod">
          <ac:chgData name="Beniamin Zawilla" userId="ddf0d743-5318-4a4c-9abc-8826c9d150fb" providerId="ADAL" clId="{329119C8-4B39-4EC9-99D2-A3BDD4D6DDFD}" dt="2023-02-28T09:34:19.890" v="106" actId="20577"/>
          <ac:spMkLst>
            <pc:docMk/>
            <pc:sldMk cId="3657922533" sldId="354"/>
            <ac:spMk id="2" creationId="{05C68F19-0B70-BC6F-3123-A0E1EAC01A11}"/>
          </ac:spMkLst>
        </pc:spChg>
        <pc:spChg chg="mod">
          <ac:chgData name="Beniamin Zawilla" userId="ddf0d743-5318-4a4c-9abc-8826c9d150fb" providerId="ADAL" clId="{329119C8-4B39-4EC9-99D2-A3BDD4D6DDFD}" dt="2023-02-28T09:34:21.614" v="108" actId="20577"/>
          <ac:spMkLst>
            <pc:docMk/>
            <pc:sldMk cId="3657922533" sldId="354"/>
            <ac:spMk id="5" creationId="{0CE89D1F-FBA8-1D20-F324-68576FBEC2CA}"/>
          </ac:spMkLst>
        </pc:spChg>
        <pc:spChg chg="mod">
          <ac:chgData name="Beniamin Zawilla" userId="ddf0d743-5318-4a4c-9abc-8826c9d150fb" providerId="ADAL" clId="{329119C8-4B39-4EC9-99D2-A3BDD4D6DDFD}" dt="2023-02-28T09:33:03.446" v="23" actId="14100"/>
          <ac:spMkLst>
            <pc:docMk/>
            <pc:sldMk cId="3657922533" sldId="354"/>
            <ac:spMk id="15" creationId="{F87CB1D8-0D68-D6AC-22F6-38DF8C37DBC5}"/>
          </ac:spMkLst>
        </pc:spChg>
        <pc:spChg chg="mod">
          <ac:chgData name="Beniamin Zawilla" userId="ddf0d743-5318-4a4c-9abc-8826c9d150fb" providerId="ADAL" clId="{329119C8-4B39-4EC9-99D2-A3BDD4D6DDFD}" dt="2023-02-28T09:34:02.413" v="105" actId="20577"/>
          <ac:spMkLst>
            <pc:docMk/>
            <pc:sldMk cId="3657922533" sldId="354"/>
            <ac:spMk id="19" creationId="{6FF67CFC-32FD-BE49-BCF4-8410339E3C05}"/>
          </ac:spMkLst>
        </pc:spChg>
        <pc:spChg chg="mod">
          <ac:chgData name="Beniamin Zawilla" userId="ddf0d743-5318-4a4c-9abc-8826c9d150fb" providerId="ADAL" clId="{329119C8-4B39-4EC9-99D2-A3BDD4D6DDFD}" dt="2023-02-28T09:34:25.409" v="110" actId="20577"/>
          <ac:spMkLst>
            <pc:docMk/>
            <pc:sldMk cId="3657922533" sldId="354"/>
            <ac:spMk id="27" creationId="{8AFD43CD-900B-364C-9180-A56DC4255D91}"/>
          </ac:spMkLst>
        </pc:spChg>
        <pc:cxnChg chg="mod">
          <ac:chgData name="Beniamin Zawilla" userId="ddf0d743-5318-4a4c-9abc-8826c9d150fb" providerId="ADAL" clId="{329119C8-4B39-4EC9-99D2-A3BDD4D6DDFD}" dt="2023-02-28T09:33:57.548" v="75" actId="14100"/>
          <ac:cxnSpMkLst>
            <pc:docMk/>
            <pc:sldMk cId="3657922533" sldId="354"/>
            <ac:cxnSpMk id="4" creationId="{5395D201-739F-CCEB-8A21-7F390B67CA70}"/>
          </ac:cxnSpMkLst>
        </pc:cxnChg>
      </pc:sldChg>
      <pc:sldChg chg="modSp mod">
        <pc:chgData name="Beniamin Zawilla" userId="ddf0d743-5318-4a4c-9abc-8826c9d150fb" providerId="ADAL" clId="{329119C8-4B39-4EC9-99D2-A3BDD4D6DDFD}" dt="2023-02-28T09:35:05.097" v="116"/>
        <pc:sldMkLst>
          <pc:docMk/>
          <pc:sldMk cId="4236866103" sldId="355"/>
        </pc:sldMkLst>
        <pc:spChg chg="mod">
          <ac:chgData name="Beniamin Zawilla" userId="ddf0d743-5318-4a4c-9abc-8826c9d150fb" providerId="ADAL" clId="{329119C8-4B39-4EC9-99D2-A3BDD4D6DDFD}" dt="2023-02-28T09:34:44.130" v="112"/>
          <ac:spMkLst>
            <pc:docMk/>
            <pc:sldMk cId="4236866103" sldId="355"/>
            <ac:spMk id="3" creationId="{2590601F-6D1A-64B6-995C-5693B1A36503}"/>
          </ac:spMkLst>
        </pc:spChg>
        <pc:spChg chg="mod">
          <ac:chgData name="Beniamin Zawilla" userId="ddf0d743-5318-4a4c-9abc-8826c9d150fb" providerId="ADAL" clId="{329119C8-4B39-4EC9-99D2-A3BDD4D6DDFD}" dt="2023-02-28T09:34:50.926" v="114"/>
          <ac:spMkLst>
            <pc:docMk/>
            <pc:sldMk cId="4236866103" sldId="355"/>
            <ac:spMk id="4" creationId="{6123F66F-6962-80AF-2FCC-A6AB1FA8637C}"/>
          </ac:spMkLst>
        </pc:spChg>
        <pc:spChg chg="mod">
          <ac:chgData name="Beniamin Zawilla" userId="ddf0d743-5318-4a4c-9abc-8826c9d150fb" providerId="ADAL" clId="{329119C8-4B39-4EC9-99D2-A3BDD4D6DDFD}" dt="2023-02-28T09:34:39.046" v="111"/>
          <ac:spMkLst>
            <pc:docMk/>
            <pc:sldMk cId="4236866103" sldId="355"/>
            <ac:spMk id="17" creationId="{E38A8262-ED03-574D-9429-78BE253D323C}"/>
          </ac:spMkLst>
        </pc:spChg>
        <pc:spChg chg="mod">
          <ac:chgData name="Beniamin Zawilla" userId="ddf0d743-5318-4a4c-9abc-8826c9d150fb" providerId="ADAL" clId="{329119C8-4B39-4EC9-99D2-A3BDD4D6DDFD}" dt="2023-02-28T09:35:05.097" v="116"/>
          <ac:spMkLst>
            <pc:docMk/>
            <pc:sldMk cId="4236866103" sldId="355"/>
            <ac:spMk id="19" creationId="{9BD126B6-CAE0-9848-BCF8-9184D07F01B1}"/>
          </ac:spMkLst>
        </pc:spChg>
        <pc:spChg chg="mod">
          <ac:chgData name="Beniamin Zawilla" userId="ddf0d743-5318-4a4c-9abc-8826c9d150fb" providerId="ADAL" clId="{329119C8-4B39-4EC9-99D2-A3BDD4D6DDFD}" dt="2023-02-28T09:34:47.543" v="113"/>
          <ac:spMkLst>
            <pc:docMk/>
            <pc:sldMk cId="4236866103" sldId="355"/>
            <ac:spMk id="20" creationId="{74C730EC-639F-014A-96B0-EBA758122072}"/>
          </ac:spMkLst>
        </pc:spChg>
      </pc:sldChg>
      <pc:sldChg chg="modSp mod">
        <pc:chgData name="Beniamin Zawilla" userId="ddf0d743-5318-4a4c-9abc-8826c9d150fb" providerId="ADAL" clId="{329119C8-4B39-4EC9-99D2-A3BDD4D6DDFD}" dt="2023-02-28T09:36:11.882" v="132" actId="20577"/>
        <pc:sldMkLst>
          <pc:docMk/>
          <pc:sldMk cId="1411843206" sldId="356"/>
        </pc:sldMkLst>
        <pc:spChg chg="mod">
          <ac:chgData name="Beniamin Zawilla" userId="ddf0d743-5318-4a4c-9abc-8826c9d150fb" providerId="ADAL" clId="{329119C8-4B39-4EC9-99D2-A3BDD4D6DDFD}" dt="2023-02-28T09:35:20.451" v="119"/>
          <ac:spMkLst>
            <pc:docMk/>
            <pc:sldMk cId="1411843206" sldId="356"/>
            <ac:spMk id="4" creationId="{2DFD753F-CBD9-E4B5-A411-BD00072EDC76}"/>
          </ac:spMkLst>
        </pc:spChg>
        <pc:spChg chg="mod">
          <ac:chgData name="Beniamin Zawilla" userId="ddf0d743-5318-4a4c-9abc-8826c9d150fb" providerId="ADAL" clId="{329119C8-4B39-4EC9-99D2-A3BDD4D6DDFD}" dt="2023-02-28T09:36:11.882" v="132" actId="20577"/>
          <ac:spMkLst>
            <pc:docMk/>
            <pc:sldMk cId="1411843206" sldId="356"/>
            <ac:spMk id="6" creationId="{7743A387-9CD5-2C32-C3C7-EB9DD0BB37FC}"/>
          </ac:spMkLst>
        </pc:spChg>
        <pc:spChg chg="mod">
          <ac:chgData name="Beniamin Zawilla" userId="ddf0d743-5318-4a4c-9abc-8826c9d150fb" providerId="ADAL" clId="{329119C8-4B39-4EC9-99D2-A3BDD4D6DDFD}" dt="2023-02-28T09:35:25.516" v="121" actId="20577"/>
          <ac:spMkLst>
            <pc:docMk/>
            <pc:sldMk cId="1411843206" sldId="356"/>
            <ac:spMk id="9" creationId="{3A356DCB-0FFA-1847-FB3A-D220A475A74A}"/>
          </ac:spMkLst>
        </pc:spChg>
        <pc:spChg chg="mod">
          <ac:chgData name="Beniamin Zawilla" userId="ddf0d743-5318-4a4c-9abc-8826c9d150fb" providerId="ADAL" clId="{329119C8-4B39-4EC9-99D2-A3BDD4D6DDFD}" dt="2023-02-28T09:35:32.433" v="123"/>
          <ac:spMkLst>
            <pc:docMk/>
            <pc:sldMk cId="1411843206" sldId="356"/>
            <ac:spMk id="10" creationId="{A98E35EB-0473-1DE6-7362-C0770B8CCFF7}"/>
          </ac:spMkLst>
        </pc:spChg>
        <pc:spChg chg="mod">
          <ac:chgData name="Beniamin Zawilla" userId="ddf0d743-5318-4a4c-9abc-8826c9d150fb" providerId="ADAL" clId="{329119C8-4B39-4EC9-99D2-A3BDD4D6DDFD}" dt="2023-02-28T09:35:48.976" v="127"/>
          <ac:spMkLst>
            <pc:docMk/>
            <pc:sldMk cId="1411843206" sldId="356"/>
            <ac:spMk id="12" creationId="{3750D499-1B28-79C9-A3E3-A1E9605FB2F8}"/>
          </ac:spMkLst>
        </pc:spChg>
        <pc:spChg chg="mod">
          <ac:chgData name="Beniamin Zawilla" userId="ddf0d743-5318-4a4c-9abc-8826c9d150fb" providerId="ADAL" clId="{329119C8-4B39-4EC9-99D2-A3BDD4D6DDFD}" dt="2023-02-28T09:35:16.922" v="118" actId="20577"/>
          <ac:spMkLst>
            <pc:docMk/>
            <pc:sldMk cId="1411843206" sldId="356"/>
            <ac:spMk id="17" creationId="{428B317D-2D08-3045-B095-5358A7C7BCC0}"/>
          </ac:spMkLst>
        </pc:spChg>
        <pc:spChg chg="mod">
          <ac:chgData name="Beniamin Zawilla" userId="ddf0d743-5318-4a4c-9abc-8826c9d150fb" providerId="ADAL" clId="{329119C8-4B39-4EC9-99D2-A3BDD4D6DDFD}" dt="2023-02-28T09:35:59.292" v="129"/>
          <ac:spMkLst>
            <pc:docMk/>
            <pc:sldMk cId="1411843206" sldId="356"/>
            <ac:spMk id="23" creationId="{66D3FDE0-0EDA-AFE8-7B0C-DE30A86DBEFA}"/>
          </ac:spMkLst>
        </pc:spChg>
        <pc:spChg chg="mod">
          <ac:chgData name="Beniamin Zawilla" userId="ddf0d743-5318-4a4c-9abc-8826c9d150fb" providerId="ADAL" clId="{329119C8-4B39-4EC9-99D2-A3BDD4D6DDFD}" dt="2023-02-28T09:35:54.956" v="128"/>
          <ac:spMkLst>
            <pc:docMk/>
            <pc:sldMk cId="1411843206" sldId="356"/>
            <ac:spMk id="26" creationId="{8778A0D6-831D-3D7D-F985-964161AA8A71}"/>
          </ac:spMkLst>
        </pc:spChg>
        <pc:spChg chg="mod">
          <ac:chgData name="Beniamin Zawilla" userId="ddf0d743-5318-4a4c-9abc-8826c9d150fb" providerId="ADAL" clId="{329119C8-4B39-4EC9-99D2-A3BDD4D6DDFD}" dt="2023-02-28T09:36:04.775" v="131"/>
          <ac:spMkLst>
            <pc:docMk/>
            <pc:sldMk cId="1411843206" sldId="356"/>
            <ac:spMk id="28" creationId="{3FF495B1-269B-648D-8C42-B808244F0B37}"/>
          </ac:spMkLst>
        </pc:spChg>
      </pc:sldChg>
      <pc:sldChg chg="modSp mod">
        <pc:chgData name="Beniamin Zawilla" userId="ddf0d743-5318-4a4c-9abc-8826c9d150fb" providerId="ADAL" clId="{329119C8-4B39-4EC9-99D2-A3BDD4D6DDFD}" dt="2023-02-28T09:36:28.447" v="136"/>
        <pc:sldMkLst>
          <pc:docMk/>
          <pc:sldMk cId="2657368311" sldId="357"/>
        </pc:sldMkLst>
        <pc:spChg chg="mod">
          <ac:chgData name="Beniamin Zawilla" userId="ddf0d743-5318-4a4c-9abc-8826c9d150fb" providerId="ADAL" clId="{329119C8-4B39-4EC9-99D2-A3BDD4D6DDFD}" dt="2023-02-28T09:36:28.447" v="136"/>
          <ac:spMkLst>
            <pc:docMk/>
            <pc:sldMk cId="2657368311" sldId="357"/>
            <ac:spMk id="31" creationId="{A3B7D3D2-D83C-B6D1-86A5-71660EABD5FB}"/>
          </ac:spMkLst>
        </pc:spChg>
      </pc:sldChg>
      <pc:sldChg chg="delSp modSp mod">
        <pc:chgData name="Beniamin Zawilla" userId="ddf0d743-5318-4a4c-9abc-8826c9d150fb" providerId="ADAL" clId="{329119C8-4B39-4EC9-99D2-A3BDD4D6DDFD}" dt="2023-02-28T09:38:09.905" v="187" actId="1076"/>
        <pc:sldMkLst>
          <pc:docMk/>
          <pc:sldMk cId="1771289239" sldId="358"/>
        </pc:sldMkLst>
        <pc:spChg chg="mod">
          <ac:chgData name="Beniamin Zawilla" userId="ddf0d743-5318-4a4c-9abc-8826c9d150fb" providerId="ADAL" clId="{329119C8-4B39-4EC9-99D2-A3BDD4D6DDFD}" dt="2023-02-28T09:37:22.321" v="176" actId="20577"/>
          <ac:spMkLst>
            <pc:docMk/>
            <pc:sldMk cId="1771289239" sldId="358"/>
            <ac:spMk id="4" creationId="{2DFD753F-CBD9-E4B5-A411-BD00072EDC76}"/>
          </ac:spMkLst>
        </pc:spChg>
        <pc:grpChg chg="mod">
          <ac:chgData name="Beniamin Zawilla" userId="ddf0d743-5318-4a4c-9abc-8826c9d150fb" providerId="ADAL" clId="{329119C8-4B39-4EC9-99D2-A3BDD4D6DDFD}" dt="2023-02-28T09:38:09.905" v="187" actId="1076"/>
          <ac:grpSpMkLst>
            <pc:docMk/>
            <pc:sldMk cId="1771289239" sldId="358"/>
            <ac:grpSpMk id="12" creationId="{24844572-BAEB-742F-C2E0-06C7009EA61E}"/>
          </ac:grpSpMkLst>
        </pc:grpChg>
        <pc:picChg chg="del mod">
          <ac:chgData name="Beniamin Zawilla" userId="ddf0d743-5318-4a4c-9abc-8826c9d150fb" providerId="ADAL" clId="{329119C8-4B39-4EC9-99D2-A3BDD4D6DDFD}" dt="2023-02-28T09:38:05.149" v="186" actId="478"/>
          <ac:picMkLst>
            <pc:docMk/>
            <pc:sldMk cId="1771289239" sldId="358"/>
            <ac:picMk id="8" creationId="{67B13A97-5EC8-45B7-EE1A-A8A6CAE37C0C}"/>
          </ac:picMkLst>
        </pc:picChg>
      </pc:sldChg>
      <pc:sldChg chg="modSp mod">
        <pc:chgData name="Beniamin Zawilla" userId="ddf0d743-5318-4a4c-9abc-8826c9d150fb" providerId="ADAL" clId="{329119C8-4B39-4EC9-99D2-A3BDD4D6DDFD}" dt="2023-02-28T09:39:23.611" v="205"/>
        <pc:sldMkLst>
          <pc:docMk/>
          <pc:sldMk cId="1057213268" sldId="359"/>
        </pc:sldMkLst>
        <pc:spChg chg="mod">
          <ac:chgData name="Beniamin Zawilla" userId="ddf0d743-5318-4a4c-9abc-8826c9d150fb" providerId="ADAL" clId="{329119C8-4B39-4EC9-99D2-A3BDD4D6DDFD}" dt="2023-02-28T09:38:20.253" v="188"/>
          <ac:spMkLst>
            <pc:docMk/>
            <pc:sldMk cId="1057213268" sldId="359"/>
            <ac:spMk id="3" creationId="{F733E0B0-CB08-9E1B-932E-1157DD90C5EE}"/>
          </ac:spMkLst>
        </pc:spChg>
        <pc:spChg chg="mod">
          <ac:chgData name="Beniamin Zawilla" userId="ddf0d743-5318-4a4c-9abc-8826c9d150fb" providerId="ADAL" clId="{329119C8-4B39-4EC9-99D2-A3BDD4D6DDFD}" dt="2023-02-28T09:38:55.923" v="201"/>
          <ac:spMkLst>
            <pc:docMk/>
            <pc:sldMk cId="1057213268" sldId="359"/>
            <ac:spMk id="14" creationId="{C640252E-F411-1E6B-61D9-4ED59D707609}"/>
          </ac:spMkLst>
        </pc:spChg>
        <pc:spChg chg="mod">
          <ac:chgData name="Beniamin Zawilla" userId="ddf0d743-5318-4a4c-9abc-8826c9d150fb" providerId="ADAL" clId="{329119C8-4B39-4EC9-99D2-A3BDD4D6DDFD}" dt="2023-02-28T09:39:23.611" v="205"/>
          <ac:spMkLst>
            <pc:docMk/>
            <pc:sldMk cId="1057213268" sldId="359"/>
            <ac:spMk id="15" creationId="{3D221CC9-8603-65F4-5E34-73F7C51AB700}"/>
          </ac:spMkLst>
        </pc:spChg>
        <pc:spChg chg="mod">
          <ac:chgData name="Beniamin Zawilla" userId="ddf0d743-5318-4a4c-9abc-8826c9d150fb" providerId="ADAL" clId="{329119C8-4B39-4EC9-99D2-A3BDD4D6DDFD}" dt="2023-02-28T09:38:42.351" v="199" actId="6549"/>
          <ac:spMkLst>
            <pc:docMk/>
            <pc:sldMk cId="1057213268" sldId="359"/>
            <ac:spMk id="18" creationId="{8CEBD022-B986-A341-BE7E-A2F9BD119657}"/>
          </ac:spMkLst>
        </pc:spChg>
      </pc:sldChg>
      <pc:sldChg chg="modSp mod">
        <pc:chgData name="Beniamin Zawilla" userId="ddf0d743-5318-4a4c-9abc-8826c9d150fb" providerId="ADAL" clId="{329119C8-4B39-4EC9-99D2-A3BDD4D6DDFD}" dt="2023-02-28T09:39:43.423" v="211"/>
        <pc:sldMkLst>
          <pc:docMk/>
          <pc:sldMk cId="1264472682" sldId="360"/>
        </pc:sldMkLst>
        <pc:spChg chg="mod">
          <ac:chgData name="Beniamin Zawilla" userId="ddf0d743-5318-4a4c-9abc-8826c9d150fb" providerId="ADAL" clId="{329119C8-4B39-4EC9-99D2-A3BDD4D6DDFD}" dt="2023-02-28T09:39:43.423" v="211"/>
          <ac:spMkLst>
            <pc:docMk/>
            <pc:sldMk cId="1264472682" sldId="360"/>
            <ac:spMk id="18" creationId="{71D87097-9F85-4445-8AD6-171970E061A0}"/>
          </ac:spMkLst>
        </pc:spChg>
      </pc:sldChg>
      <pc:sldChg chg="modSp mod">
        <pc:chgData name="Beniamin Zawilla" userId="ddf0d743-5318-4a4c-9abc-8826c9d150fb" providerId="ADAL" clId="{329119C8-4B39-4EC9-99D2-A3BDD4D6DDFD}" dt="2023-02-28T09:40:28.167" v="223"/>
        <pc:sldMkLst>
          <pc:docMk/>
          <pc:sldMk cId="1069146005" sldId="361"/>
        </pc:sldMkLst>
        <pc:spChg chg="mod">
          <ac:chgData name="Beniamin Zawilla" userId="ddf0d743-5318-4a4c-9abc-8826c9d150fb" providerId="ADAL" clId="{329119C8-4B39-4EC9-99D2-A3BDD4D6DDFD}" dt="2023-02-28T09:40:28.167" v="223"/>
          <ac:spMkLst>
            <pc:docMk/>
            <pc:sldMk cId="1069146005" sldId="361"/>
            <ac:spMk id="29" creationId="{FF1968FD-C822-7C4B-8B3F-6643A42A69F2}"/>
          </ac:spMkLst>
        </pc:spChg>
        <pc:spChg chg="mod">
          <ac:chgData name="Beniamin Zawilla" userId="ddf0d743-5318-4a4c-9abc-8826c9d150fb" providerId="ADAL" clId="{329119C8-4B39-4EC9-99D2-A3BDD4D6DDFD}" dt="2023-02-28T09:40:17.587" v="220"/>
          <ac:spMkLst>
            <pc:docMk/>
            <pc:sldMk cId="1069146005" sldId="361"/>
            <ac:spMk id="31" creationId="{A3B7D3D2-D83C-B6D1-86A5-71660EABD5FB}"/>
          </ac:spMkLst>
        </pc:spChg>
        <pc:grpChg chg="mod">
          <ac:chgData name="Beniamin Zawilla" userId="ddf0d743-5318-4a4c-9abc-8826c9d150fb" providerId="ADAL" clId="{329119C8-4B39-4EC9-99D2-A3BDD4D6DDFD}" dt="2023-02-28T09:40:20.613" v="221" actId="1076"/>
          <ac:grpSpMkLst>
            <pc:docMk/>
            <pc:sldMk cId="1069146005" sldId="361"/>
            <ac:grpSpMk id="5" creationId="{18BC1B72-2A2E-5445-C72D-B419FB67C1AD}"/>
          </ac:grpSpMkLst>
        </pc:grpChg>
      </pc:sldChg>
      <pc:sldChg chg="modSp mod">
        <pc:chgData name="Beniamin Zawilla" userId="ddf0d743-5318-4a4c-9abc-8826c9d150fb" providerId="ADAL" clId="{329119C8-4B39-4EC9-99D2-A3BDD4D6DDFD}" dt="2023-02-28T09:41:15.357" v="228"/>
        <pc:sldMkLst>
          <pc:docMk/>
          <pc:sldMk cId="3001635898" sldId="362"/>
        </pc:sldMkLst>
        <pc:spChg chg="mod">
          <ac:chgData name="Beniamin Zawilla" userId="ddf0d743-5318-4a4c-9abc-8826c9d150fb" providerId="ADAL" clId="{329119C8-4B39-4EC9-99D2-A3BDD4D6DDFD}" dt="2023-02-28T09:41:15.357" v="228"/>
          <ac:spMkLst>
            <pc:docMk/>
            <pc:sldMk cId="3001635898" sldId="362"/>
            <ac:spMk id="9" creationId="{9838ACB8-924B-9A06-5174-5C202012C865}"/>
          </ac:spMkLst>
        </pc:spChg>
        <pc:spChg chg="mod">
          <ac:chgData name="Beniamin Zawilla" userId="ddf0d743-5318-4a4c-9abc-8826c9d150fb" providerId="ADAL" clId="{329119C8-4B39-4EC9-99D2-A3BDD4D6DDFD}" dt="2023-02-28T09:40:38.025" v="224"/>
          <ac:spMkLst>
            <pc:docMk/>
            <pc:sldMk cId="3001635898" sldId="362"/>
            <ac:spMk id="14" creationId="{C640252E-F411-1E6B-61D9-4ED59D707609}"/>
          </ac:spMkLst>
        </pc:spChg>
        <pc:spChg chg="mod">
          <ac:chgData name="Beniamin Zawilla" userId="ddf0d743-5318-4a4c-9abc-8826c9d150fb" providerId="ADAL" clId="{329119C8-4B39-4EC9-99D2-A3BDD4D6DDFD}" dt="2023-02-28T09:41:06.135" v="225"/>
          <ac:spMkLst>
            <pc:docMk/>
            <pc:sldMk cId="3001635898" sldId="362"/>
            <ac:spMk id="15" creationId="{3D221CC9-8603-65F4-5E34-73F7C51AB700}"/>
          </ac:spMkLst>
        </pc:spChg>
      </pc:sldChg>
      <pc:sldChg chg="modSp mod">
        <pc:chgData name="Beniamin Zawilla" userId="ddf0d743-5318-4a4c-9abc-8826c9d150fb" providerId="ADAL" clId="{329119C8-4B39-4EC9-99D2-A3BDD4D6DDFD}" dt="2023-02-28T09:41:37.397" v="232"/>
        <pc:sldMkLst>
          <pc:docMk/>
          <pc:sldMk cId="2186884239" sldId="363"/>
        </pc:sldMkLst>
        <pc:spChg chg="mod">
          <ac:chgData name="Beniamin Zawilla" userId="ddf0d743-5318-4a4c-9abc-8826c9d150fb" providerId="ADAL" clId="{329119C8-4B39-4EC9-99D2-A3BDD4D6DDFD}" dt="2023-02-28T09:41:27.634" v="231"/>
          <ac:spMkLst>
            <pc:docMk/>
            <pc:sldMk cId="2186884239" sldId="363"/>
            <ac:spMk id="3" creationId="{DD1418B4-4615-A324-1342-706EA82449DC}"/>
          </ac:spMkLst>
        </pc:spChg>
        <pc:spChg chg="mod">
          <ac:chgData name="Beniamin Zawilla" userId="ddf0d743-5318-4a4c-9abc-8826c9d150fb" providerId="ADAL" clId="{329119C8-4B39-4EC9-99D2-A3BDD4D6DDFD}" dt="2023-02-28T09:41:37.397" v="232"/>
          <ac:spMkLst>
            <pc:docMk/>
            <pc:sldMk cId="2186884239" sldId="363"/>
            <ac:spMk id="5" creationId="{BA68DBA2-6D2E-F1D8-C649-5542B7E78C27}"/>
          </ac:spMkLst>
        </pc:spChg>
      </pc:sldChg>
      <pc:sldChg chg="modSp mod">
        <pc:chgData name="Beniamin Zawilla" userId="ddf0d743-5318-4a4c-9abc-8826c9d150fb" providerId="ADAL" clId="{329119C8-4B39-4EC9-99D2-A3BDD4D6DDFD}" dt="2023-02-28T09:42:06.962" v="238"/>
        <pc:sldMkLst>
          <pc:docMk/>
          <pc:sldMk cId="3509212480" sldId="364"/>
        </pc:sldMkLst>
        <pc:spChg chg="mod">
          <ac:chgData name="Beniamin Zawilla" userId="ddf0d743-5318-4a4c-9abc-8826c9d150fb" providerId="ADAL" clId="{329119C8-4B39-4EC9-99D2-A3BDD4D6DDFD}" dt="2023-02-28T09:42:06.962" v="238"/>
          <ac:spMkLst>
            <pc:docMk/>
            <pc:sldMk cId="3509212480" sldId="364"/>
            <ac:spMk id="18" creationId="{71D87097-9F85-4445-8AD6-171970E061A0}"/>
          </ac:spMkLst>
        </pc:spChg>
      </pc:sldChg>
      <pc:sldChg chg="modSp mod">
        <pc:chgData name="Beniamin Zawilla" userId="ddf0d743-5318-4a4c-9abc-8826c9d150fb" providerId="ADAL" clId="{329119C8-4B39-4EC9-99D2-A3BDD4D6DDFD}" dt="2023-02-28T09:41:55.022" v="235"/>
        <pc:sldMkLst>
          <pc:docMk/>
          <pc:sldMk cId="1291451801" sldId="365"/>
        </pc:sldMkLst>
        <pc:spChg chg="mod">
          <ac:chgData name="Beniamin Zawilla" userId="ddf0d743-5318-4a4c-9abc-8826c9d150fb" providerId="ADAL" clId="{329119C8-4B39-4EC9-99D2-A3BDD4D6DDFD}" dt="2023-02-28T09:41:49.164" v="234"/>
          <ac:spMkLst>
            <pc:docMk/>
            <pc:sldMk cId="1291451801" sldId="365"/>
            <ac:spMk id="3" creationId="{0545E945-BA42-3B5F-A357-0A4B9C4F85FC}"/>
          </ac:spMkLst>
        </pc:spChg>
        <pc:spChg chg="mod">
          <ac:chgData name="Beniamin Zawilla" userId="ddf0d743-5318-4a4c-9abc-8826c9d150fb" providerId="ADAL" clId="{329119C8-4B39-4EC9-99D2-A3BDD4D6DDFD}" dt="2023-02-28T09:41:55.022" v="235"/>
          <ac:spMkLst>
            <pc:docMk/>
            <pc:sldMk cId="1291451801" sldId="365"/>
            <ac:spMk id="6" creationId="{F71A782D-BBEB-E289-593A-BD6BE71B3930}"/>
          </ac:spMkLst>
        </pc:spChg>
      </pc:sldChg>
      <pc:sldChg chg="modSp mod">
        <pc:chgData name="Beniamin Zawilla" userId="ddf0d743-5318-4a4c-9abc-8826c9d150fb" providerId="ADAL" clId="{329119C8-4B39-4EC9-99D2-A3BDD4D6DDFD}" dt="2023-02-28T09:43:07.620" v="247"/>
        <pc:sldMkLst>
          <pc:docMk/>
          <pc:sldMk cId="515574269" sldId="366"/>
        </pc:sldMkLst>
        <pc:spChg chg="mod">
          <ac:chgData name="Beniamin Zawilla" userId="ddf0d743-5318-4a4c-9abc-8826c9d150fb" providerId="ADAL" clId="{329119C8-4B39-4EC9-99D2-A3BDD4D6DDFD}" dt="2023-02-28T09:42:25.195" v="243" actId="1076"/>
          <ac:spMkLst>
            <pc:docMk/>
            <pc:sldMk cId="515574269" sldId="366"/>
            <ac:spMk id="4" creationId="{F3198A58-0D60-3309-97FE-3783224E8B6B}"/>
          </ac:spMkLst>
        </pc:spChg>
        <pc:spChg chg="mod">
          <ac:chgData name="Beniamin Zawilla" userId="ddf0d743-5318-4a4c-9abc-8826c9d150fb" providerId="ADAL" clId="{329119C8-4B39-4EC9-99D2-A3BDD4D6DDFD}" dt="2023-02-28T09:42:58.013" v="245" actId="1076"/>
          <ac:spMkLst>
            <pc:docMk/>
            <pc:sldMk cId="515574269" sldId="366"/>
            <ac:spMk id="17" creationId="{133F85DB-4807-00AB-B9A6-AED450660EFC}"/>
          </ac:spMkLst>
        </pc:spChg>
        <pc:spChg chg="mod">
          <ac:chgData name="Beniamin Zawilla" userId="ddf0d743-5318-4a4c-9abc-8826c9d150fb" providerId="ADAL" clId="{329119C8-4B39-4EC9-99D2-A3BDD4D6DDFD}" dt="2023-02-28T09:43:07.620" v="247"/>
          <ac:spMkLst>
            <pc:docMk/>
            <pc:sldMk cId="515574269" sldId="366"/>
            <ac:spMk id="18" creationId="{9F56B398-EB95-99E2-AEBB-76912864B8D0}"/>
          </ac:spMkLst>
        </pc:spChg>
        <pc:spChg chg="mod">
          <ac:chgData name="Beniamin Zawilla" userId="ddf0d743-5318-4a4c-9abc-8826c9d150fb" providerId="ADAL" clId="{329119C8-4B39-4EC9-99D2-A3BDD4D6DDFD}" dt="2023-02-28T09:43:04.733" v="246"/>
          <ac:spMkLst>
            <pc:docMk/>
            <pc:sldMk cId="515574269" sldId="366"/>
            <ac:spMk id="19" creationId="{EC2F57B0-AE10-0245-C065-34135ED23FAA}"/>
          </ac:spMkLst>
        </pc:spChg>
        <pc:spChg chg="mod">
          <ac:chgData name="Beniamin Zawilla" userId="ddf0d743-5318-4a4c-9abc-8826c9d150fb" providerId="ADAL" clId="{329119C8-4B39-4EC9-99D2-A3BDD4D6DDFD}" dt="2023-02-28T09:42:15.671" v="241" actId="20577"/>
          <ac:spMkLst>
            <pc:docMk/>
            <pc:sldMk cId="515574269" sldId="366"/>
            <ac:spMk id="31" creationId="{A3B7D3D2-D83C-B6D1-86A5-71660EABD5FB}"/>
          </ac:spMkLst>
        </pc:spChg>
      </pc:sldChg>
      <pc:sldChg chg="modSp mod">
        <pc:chgData name="Beniamin Zawilla" userId="ddf0d743-5318-4a4c-9abc-8826c9d150fb" providerId="ADAL" clId="{329119C8-4B39-4EC9-99D2-A3BDD4D6DDFD}" dt="2023-02-28T09:43:43.594" v="257"/>
        <pc:sldMkLst>
          <pc:docMk/>
          <pc:sldMk cId="512609239" sldId="367"/>
        </pc:sldMkLst>
        <pc:spChg chg="mod">
          <ac:chgData name="Beniamin Zawilla" userId="ddf0d743-5318-4a4c-9abc-8826c9d150fb" providerId="ADAL" clId="{329119C8-4B39-4EC9-99D2-A3BDD4D6DDFD}" dt="2023-02-28T09:43:18.066" v="251"/>
          <ac:spMkLst>
            <pc:docMk/>
            <pc:sldMk cId="512609239" sldId="367"/>
            <ac:spMk id="4" creationId="{2DFD753F-CBD9-E4B5-A411-BD00072EDC76}"/>
          </ac:spMkLst>
        </pc:spChg>
        <pc:spChg chg="mod">
          <ac:chgData name="Beniamin Zawilla" userId="ddf0d743-5318-4a4c-9abc-8826c9d150fb" providerId="ADAL" clId="{329119C8-4B39-4EC9-99D2-A3BDD4D6DDFD}" dt="2023-02-28T09:43:35.290" v="255" actId="20577"/>
          <ac:spMkLst>
            <pc:docMk/>
            <pc:sldMk cId="512609239" sldId="367"/>
            <ac:spMk id="6" creationId="{7743A387-9CD5-2C32-C3C7-EB9DD0BB37FC}"/>
          </ac:spMkLst>
        </pc:spChg>
        <pc:spChg chg="mod">
          <ac:chgData name="Beniamin Zawilla" userId="ddf0d743-5318-4a4c-9abc-8826c9d150fb" providerId="ADAL" clId="{329119C8-4B39-4EC9-99D2-A3BDD4D6DDFD}" dt="2023-02-28T09:43:43.594" v="257"/>
          <ac:spMkLst>
            <pc:docMk/>
            <pc:sldMk cId="512609239" sldId="367"/>
            <ac:spMk id="32" creationId="{01F58CCF-869B-FFEC-BA5C-11579FB9E378}"/>
          </ac:spMkLst>
        </pc:spChg>
      </pc:sldChg>
      <pc:sldChg chg="modSp mod">
        <pc:chgData name="Beniamin Zawilla" userId="ddf0d743-5318-4a4c-9abc-8826c9d150fb" providerId="ADAL" clId="{329119C8-4B39-4EC9-99D2-A3BDD4D6DDFD}" dt="2023-02-28T09:44:48.798" v="268" actId="14100"/>
        <pc:sldMkLst>
          <pc:docMk/>
          <pc:sldMk cId="2514925123" sldId="368"/>
        </pc:sldMkLst>
        <pc:spChg chg="mod">
          <ac:chgData name="Beniamin Zawilla" userId="ddf0d743-5318-4a4c-9abc-8826c9d150fb" providerId="ADAL" clId="{329119C8-4B39-4EC9-99D2-A3BDD4D6DDFD}" dt="2023-02-28T09:43:53.811" v="259"/>
          <ac:spMkLst>
            <pc:docMk/>
            <pc:sldMk cId="2514925123" sldId="368"/>
            <ac:spMk id="5" creationId="{B7FC97A5-DABC-836D-14CF-183B91E3C531}"/>
          </ac:spMkLst>
        </pc:spChg>
        <pc:spChg chg="mod">
          <ac:chgData name="Beniamin Zawilla" userId="ddf0d743-5318-4a4c-9abc-8826c9d150fb" providerId="ADAL" clId="{329119C8-4B39-4EC9-99D2-A3BDD4D6DDFD}" dt="2023-02-28T09:43:49.449" v="258"/>
          <ac:spMkLst>
            <pc:docMk/>
            <pc:sldMk cId="2514925123" sldId="368"/>
            <ac:spMk id="6" creationId="{60CFDD7A-EBEC-0386-5D5F-2240F751CCEF}"/>
          </ac:spMkLst>
        </pc:spChg>
        <pc:spChg chg="mod">
          <ac:chgData name="Beniamin Zawilla" userId="ddf0d743-5318-4a4c-9abc-8826c9d150fb" providerId="ADAL" clId="{329119C8-4B39-4EC9-99D2-A3BDD4D6DDFD}" dt="2023-02-28T09:43:58.249" v="260"/>
          <ac:spMkLst>
            <pc:docMk/>
            <pc:sldMk cId="2514925123" sldId="368"/>
            <ac:spMk id="7" creationId="{D51EC276-F545-BDE8-5F1F-50667F7F957D}"/>
          </ac:spMkLst>
        </pc:spChg>
        <pc:spChg chg="mod">
          <ac:chgData name="Beniamin Zawilla" userId="ddf0d743-5318-4a4c-9abc-8826c9d150fb" providerId="ADAL" clId="{329119C8-4B39-4EC9-99D2-A3BDD4D6DDFD}" dt="2023-02-28T09:44:48.798" v="268" actId="14100"/>
          <ac:spMkLst>
            <pc:docMk/>
            <pc:sldMk cId="2514925123" sldId="368"/>
            <ac:spMk id="9" creationId="{943C0A69-D236-7D6D-1354-7CCD48D5A2F9}"/>
          </ac:spMkLst>
        </pc:spChg>
        <pc:spChg chg="mod">
          <ac:chgData name="Beniamin Zawilla" userId="ddf0d743-5318-4a4c-9abc-8826c9d150fb" providerId="ADAL" clId="{329119C8-4B39-4EC9-99D2-A3BDD4D6DDFD}" dt="2023-02-28T09:44:04.117" v="262"/>
          <ac:spMkLst>
            <pc:docMk/>
            <pc:sldMk cId="2514925123" sldId="368"/>
            <ac:spMk id="24" creationId="{588D7A39-1731-54E6-BE8C-4BCD47821712}"/>
          </ac:spMkLst>
        </pc:spChg>
      </pc:sldChg>
      <pc:sldChg chg="modSp mod">
        <pc:chgData name="Beniamin Zawilla" userId="ddf0d743-5318-4a4c-9abc-8826c9d150fb" providerId="ADAL" clId="{329119C8-4B39-4EC9-99D2-A3BDD4D6DDFD}" dt="2023-02-28T09:44:55.211" v="269"/>
        <pc:sldMkLst>
          <pc:docMk/>
          <pc:sldMk cId="2494200756" sldId="369"/>
        </pc:sldMkLst>
        <pc:spChg chg="mod">
          <ac:chgData name="Beniamin Zawilla" userId="ddf0d743-5318-4a4c-9abc-8826c9d150fb" providerId="ADAL" clId="{329119C8-4B39-4EC9-99D2-A3BDD4D6DDFD}" dt="2023-02-28T09:44:55.211" v="269"/>
          <ac:spMkLst>
            <pc:docMk/>
            <pc:sldMk cId="2494200756" sldId="369"/>
            <ac:spMk id="4" creationId="{3022B8C3-8DA7-6DED-0CFD-F0D4AFF72ECD}"/>
          </ac:spMkLst>
        </pc:spChg>
      </pc:sldChg>
      <pc:sldChg chg="modSp mod">
        <pc:chgData name="Beniamin Zawilla" userId="ddf0d743-5318-4a4c-9abc-8826c9d150fb" providerId="ADAL" clId="{329119C8-4B39-4EC9-99D2-A3BDD4D6DDFD}" dt="2023-02-28T09:45:37.280" v="281"/>
        <pc:sldMkLst>
          <pc:docMk/>
          <pc:sldMk cId="1642581249" sldId="370"/>
        </pc:sldMkLst>
        <pc:spChg chg="mod">
          <ac:chgData name="Beniamin Zawilla" userId="ddf0d743-5318-4a4c-9abc-8826c9d150fb" providerId="ADAL" clId="{329119C8-4B39-4EC9-99D2-A3BDD4D6DDFD}" dt="2023-02-28T09:45:37.280" v="281"/>
          <ac:spMkLst>
            <pc:docMk/>
            <pc:sldMk cId="1642581249" sldId="370"/>
            <ac:spMk id="3" creationId="{2E7DAE1A-BDF5-9D08-8D3D-80A06A30D075}"/>
          </ac:spMkLst>
        </pc:spChg>
        <pc:spChg chg="mod">
          <ac:chgData name="Beniamin Zawilla" userId="ddf0d743-5318-4a4c-9abc-8826c9d150fb" providerId="ADAL" clId="{329119C8-4B39-4EC9-99D2-A3BDD4D6DDFD}" dt="2023-02-28T09:45:10.349" v="273"/>
          <ac:spMkLst>
            <pc:docMk/>
            <pc:sldMk cId="1642581249" sldId="370"/>
            <ac:spMk id="4" creationId="{2DFD753F-CBD9-E4B5-A411-BD00072EDC76}"/>
          </ac:spMkLst>
        </pc:spChg>
        <pc:spChg chg="mod">
          <ac:chgData name="Beniamin Zawilla" userId="ddf0d743-5318-4a4c-9abc-8826c9d150fb" providerId="ADAL" clId="{329119C8-4B39-4EC9-99D2-A3BDD4D6DDFD}" dt="2023-02-28T09:45:00.854" v="270"/>
          <ac:spMkLst>
            <pc:docMk/>
            <pc:sldMk cId="1642581249" sldId="370"/>
            <ac:spMk id="5" creationId="{EF7D0488-FC31-7CB7-713F-1F823A572EB9}"/>
          </ac:spMkLst>
        </pc:spChg>
      </pc:sldChg>
      <pc:sldChg chg="modSp mod">
        <pc:chgData name="Beniamin Zawilla" userId="ddf0d743-5318-4a4c-9abc-8826c9d150fb" providerId="ADAL" clId="{329119C8-4B39-4EC9-99D2-A3BDD4D6DDFD}" dt="2023-02-28T09:46:54.262" v="301"/>
        <pc:sldMkLst>
          <pc:docMk/>
          <pc:sldMk cId="1312390074" sldId="371"/>
        </pc:sldMkLst>
        <pc:spChg chg="mod">
          <ac:chgData name="Beniamin Zawilla" userId="ddf0d743-5318-4a4c-9abc-8826c9d150fb" providerId="ADAL" clId="{329119C8-4B39-4EC9-99D2-A3BDD4D6DDFD}" dt="2023-02-28T09:45:52.183" v="284" actId="14100"/>
          <ac:spMkLst>
            <pc:docMk/>
            <pc:sldMk cId="1312390074" sldId="371"/>
            <ac:spMk id="4" creationId="{2DFD753F-CBD9-E4B5-A411-BD00072EDC76}"/>
          </ac:spMkLst>
        </pc:spChg>
        <pc:spChg chg="mod">
          <ac:chgData name="Beniamin Zawilla" userId="ddf0d743-5318-4a4c-9abc-8826c9d150fb" providerId="ADAL" clId="{329119C8-4B39-4EC9-99D2-A3BDD4D6DDFD}" dt="2023-02-28T09:46:23.319" v="292"/>
          <ac:spMkLst>
            <pc:docMk/>
            <pc:sldMk cId="1312390074" sldId="371"/>
            <ac:spMk id="7" creationId="{9D27028C-3602-A559-FF2A-47A8FC912314}"/>
          </ac:spMkLst>
        </pc:spChg>
        <pc:spChg chg="mod">
          <ac:chgData name="Beniamin Zawilla" userId="ddf0d743-5318-4a4c-9abc-8826c9d150fb" providerId="ADAL" clId="{329119C8-4B39-4EC9-99D2-A3BDD4D6DDFD}" dt="2023-02-28T09:46:27.480" v="293"/>
          <ac:spMkLst>
            <pc:docMk/>
            <pc:sldMk cId="1312390074" sldId="371"/>
            <ac:spMk id="120" creationId="{16721D6D-96A0-713E-B3E2-AA7D2DC3BF4E}"/>
          </ac:spMkLst>
        </pc:spChg>
        <pc:spChg chg="mod">
          <ac:chgData name="Beniamin Zawilla" userId="ddf0d743-5318-4a4c-9abc-8826c9d150fb" providerId="ADAL" clId="{329119C8-4B39-4EC9-99D2-A3BDD4D6DDFD}" dt="2023-02-28T09:46:54.262" v="301"/>
          <ac:spMkLst>
            <pc:docMk/>
            <pc:sldMk cId="1312390074" sldId="371"/>
            <ac:spMk id="121" creationId="{C17F3633-FF31-49CC-4EBD-BE6015C84435}"/>
          </ac:spMkLst>
        </pc:spChg>
      </pc:sldChg>
      <pc:sldChg chg="modSp mod">
        <pc:chgData name="Beniamin Zawilla" userId="ddf0d743-5318-4a4c-9abc-8826c9d150fb" providerId="ADAL" clId="{329119C8-4B39-4EC9-99D2-A3BDD4D6DDFD}" dt="2023-02-28T09:47:19.787" v="310" actId="403"/>
        <pc:sldMkLst>
          <pc:docMk/>
          <pc:sldMk cId="462295624" sldId="372"/>
        </pc:sldMkLst>
        <pc:spChg chg="mod">
          <ac:chgData name="Beniamin Zawilla" userId="ddf0d743-5318-4a4c-9abc-8826c9d150fb" providerId="ADAL" clId="{329119C8-4B39-4EC9-99D2-A3BDD4D6DDFD}" dt="2023-02-28T09:47:19.787" v="310" actId="403"/>
          <ac:spMkLst>
            <pc:docMk/>
            <pc:sldMk cId="462295624" sldId="372"/>
            <ac:spMk id="18" creationId="{71D87097-9F85-4445-8AD6-171970E061A0}"/>
          </ac:spMkLst>
        </pc:spChg>
      </pc:sldChg>
      <pc:sldChg chg="modSp mod">
        <pc:chgData name="Beniamin Zawilla" userId="ddf0d743-5318-4a4c-9abc-8826c9d150fb" providerId="ADAL" clId="{329119C8-4B39-4EC9-99D2-A3BDD4D6DDFD}" dt="2023-02-28T09:47:51.956" v="319"/>
        <pc:sldMkLst>
          <pc:docMk/>
          <pc:sldMk cId="1541148039" sldId="373"/>
        </pc:sldMkLst>
        <pc:spChg chg="mod">
          <ac:chgData name="Beniamin Zawilla" userId="ddf0d743-5318-4a4c-9abc-8826c9d150fb" providerId="ADAL" clId="{329119C8-4B39-4EC9-99D2-A3BDD4D6DDFD}" dt="2023-02-28T09:47:51.956" v="319"/>
          <ac:spMkLst>
            <pc:docMk/>
            <pc:sldMk cId="1541148039" sldId="373"/>
            <ac:spMk id="4" creationId="{E5B2C2CC-B7EA-A348-56F2-D6F7F89F7607}"/>
          </ac:spMkLst>
        </pc:spChg>
      </pc:sldChg>
      <pc:sldChg chg="modSp mod">
        <pc:chgData name="Beniamin Zawilla" userId="ddf0d743-5318-4a4c-9abc-8826c9d150fb" providerId="ADAL" clId="{329119C8-4B39-4EC9-99D2-A3BDD4D6DDFD}" dt="2023-02-28T09:47:55.801" v="320"/>
        <pc:sldMkLst>
          <pc:docMk/>
          <pc:sldMk cId="1681817024" sldId="374"/>
        </pc:sldMkLst>
        <pc:spChg chg="mod">
          <ac:chgData name="Beniamin Zawilla" userId="ddf0d743-5318-4a4c-9abc-8826c9d150fb" providerId="ADAL" clId="{329119C8-4B39-4EC9-99D2-A3BDD4D6DDFD}" dt="2023-02-28T09:47:55.801" v="320"/>
          <ac:spMkLst>
            <pc:docMk/>
            <pc:sldMk cId="1681817024" sldId="374"/>
            <ac:spMk id="18" creationId="{8CEBD022-B986-A341-BE7E-A2F9BD119657}"/>
          </ac:spMkLst>
        </pc:spChg>
      </pc:sldChg>
      <pc:sldChg chg="modSp mod">
        <pc:chgData name="Beniamin Zawilla" userId="ddf0d743-5318-4a4c-9abc-8826c9d150fb" providerId="ADAL" clId="{329119C8-4B39-4EC9-99D2-A3BDD4D6DDFD}" dt="2023-02-28T09:48:55.003" v="329" actId="1076"/>
        <pc:sldMkLst>
          <pc:docMk/>
          <pc:sldMk cId="646179631" sldId="375"/>
        </pc:sldMkLst>
        <pc:spChg chg="mod">
          <ac:chgData name="Beniamin Zawilla" userId="ddf0d743-5318-4a4c-9abc-8826c9d150fb" providerId="ADAL" clId="{329119C8-4B39-4EC9-99D2-A3BDD4D6DDFD}" dt="2023-02-28T09:48:19.953" v="327" actId="6549"/>
          <ac:spMkLst>
            <pc:docMk/>
            <pc:sldMk cId="646179631" sldId="375"/>
            <ac:spMk id="7" creationId="{24704B68-53DB-A8E4-D5A0-E82E3105B114}"/>
          </ac:spMkLst>
        </pc:spChg>
        <pc:spChg chg="mod">
          <ac:chgData name="Beniamin Zawilla" userId="ddf0d743-5318-4a4c-9abc-8826c9d150fb" providerId="ADAL" clId="{329119C8-4B39-4EC9-99D2-A3BDD4D6DDFD}" dt="2023-02-28T09:48:55.003" v="329" actId="1076"/>
          <ac:spMkLst>
            <pc:docMk/>
            <pc:sldMk cId="646179631" sldId="375"/>
            <ac:spMk id="17" creationId="{3BF4B7E5-EC6F-2E39-CAF7-3A688372B894}"/>
          </ac:spMkLst>
        </pc:spChg>
      </pc:sldChg>
      <pc:sldChg chg="modSp mod">
        <pc:chgData name="Beniamin Zawilla" userId="ddf0d743-5318-4a4c-9abc-8826c9d150fb" providerId="ADAL" clId="{329119C8-4B39-4EC9-99D2-A3BDD4D6DDFD}" dt="2023-02-28T09:48:02.763" v="321"/>
        <pc:sldMkLst>
          <pc:docMk/>
          <pc:sldMk cId="882537583" sldId="381"/>
        </pc:sldMkLst>
        <pc:spChg chg="mod">
          <ac:chgData name="Beniamin Zawilla" userId="ddf0d743-5318-4a4c-9abc-8826c9d150fb" providerId="ADAL" clId="{329119C8-4B39-4EC9-99D2-A3BDD4D6DDFD}" dt="2023-02-28T09:48:02.763" v="321"/>
          <ac:spMkLst>
            <pc:docMk/>
            <pc:sldMk cId="882537583" sldId="381"/>
            <ac:spMk id="3" creationId="{3F6D5F74-B1E1-FC55-A172-B019DBCF0AD1}"/>
          </ac:spMkLst>
        </pc:spChg>
      </pc:sldChg>
    </pc:docChg>
  </pc:docChgLst>
  <pc:docChgLst>
    <pc:chgData name="Beniamin Zawilla" userId="ddf0d743-5318-4a4c-9abc-8826c9d150fb" providerId="ADAL" clId="{8CF98474-24E4-409A-A76D-FE8CC5CA3DA5}"/>
    <pc:docChg chg="modSld">
      <pc:chgData name="Beniamin Zawilla" userId="ddf0d743-5318-4a4c-9abc-8826c9d150fb" providerId="ADAL" clId="{8CF98474-24E4-409A-A76D-FE8CC5CA3DA5}" dt="2023-02-28T09:49:18.668" v="12" actId="20577"/>
      <pc:docMkLst>
        <pc:docMk/>
      </pc:docMkLst>
      <pc:sldChg chg="modSp mod">
        <pc:chgData name="Beniamin Zawilla" userId="ddf0d743-5318-4a4c-9abc-8826c9d150fb" providerId="ADAL" clId="{8CF98474-24E4-409A-A76D-FE8CC5CA3DA5}" dt="2023-02-28T09:49:18.668" v="12" actId="20577"/>
        <pc:sldMkLst>
          <pc:docMk/>
          <pc:sldMk cId="2653974582" sldId="256"/>
        </pc:sldMkLst>
        <pc:spChg chg="mod">
          <ac:chgData name="Beniamin Zawilla" userId="ddf0d743-5318-4a4c-9abc-8826c9d150fb" providerId="ADAL" clId="{8CF98474-24E4-409A-A76D-FE8CC5CA3DA5}" dt="2023-02-28T09:49:18.668" v="12" actId="20577"/>
          <ac:spMkLst>
            <pc:docMk/>
            <pc:sldMk cId="2653974582" sldId="256"/>
            <ac:spMk id="4" creationId="{B2A45E26-E0B7-9F3D-771D-65C1C65DDBB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2/28/2023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2/28/2023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RO56Zir_mgs"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forms.gle/WPqinMwXQCk6vWGv6" TargetMode="External"/><Relationship Id="rId7"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dirty="0"/>
              <a:t>Frankfurt School of Finance &amp; Management</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
        <p:nvSpPr>
          <p:cNvPr id="4" name="Text Placeholder 6">
            <a:extLst>
              <a:ext uri="{FF2B5EF4-FFF2-40B4-BE49-F238E27FC236}">
                <a16:creationId xmlns:a16="http://schemas.microsoft.com/office/drawing/2014/main" id="{B2A45E26-E0B7-9F3D-771D-65C1C65DDBB1}"/>
              </a:ext>
            </a:extLst>
          </p:cNvPr>
          <p:cNvSpPr txBox="1">
            <a:spLocks/>
          </p:cNvSpPr>
          <p:nvPr/>
        </p:nvSpPr>
        <p:spPr>
          <a:xfrm>
            <a:off x="605556" y="7156000"/>
            <a:ext cx="6343884" cy="1224685"/>
          </a:xfrm>
          <a:prstGeom prst="rect">
            <a:avLst/>
          </a:prstGeom>
        </p:spPr>
        <p:txBody>
          <a:bodyPr>
            <a:noAutofit/>
          </a:bodyPr>
          <a:lstStyle>
            <a:lvl1pPr marL="0" indent="0" algn="l" defTabSz="2073036" rtl="0" eaLnBrk="1" latinLnBrk="0" hangingPunct="1">
              <a:lnSpc>
                <a:spcPts val="3720"/>
              </a:lnSpc>
              <a:spcBef>
                <a:spcPts val="0"/>
              </a:spcBef>
              <a:buFont typeface="Arial" panose="020B0604020202020204" pitchFamily="34" charset="0"/>
              <a:buNone/>
              <a:defRPr sz="3600" b="1" i="0" kern="120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8600">
              <a:lnSpc>
                <a:spcPct val="90000"/>
              </a:lnSpc>
            </a:pPr>
            <a:r>
              <a:rPr lang="de-DE" sz="2800" dirty="0" err="1">
                <a:solidFill>
                  <a:srgbClr val="FFFFFF"/>
                </a:solidFill>
                <a:ea typeface="Times New Roman" panose="02020603050405020304" pitchFamily="18" charset="0"/>
              </a:rPr>
              <a:t>Program</a:t>
            </a:r>
            <a:r>
              <a:rPr lang="de-DE" sz="2800" dirty="0">
                <a:solidFill>
                  <a:srgbClr val="FFFFFF"/>
                </a:solidFill>
                <a:ea typeface="Times New Roman" panose="02020603050405020304" pitchFamily="18" charset="0"/>
              </a:rPr>
              <a:t> </a:t>
            </a:r>
            <a:r>
              <a:rPr lang="de-DE" sz="2800" dirty="0" err="1">
                <a:solidFill>
                  <a:srgbClr val="FFFFFF"/>
                </a:solidFill>
                <a:ea typeface="Times New Roman" panose="02020603050405020304" pitchFamily="18" charset="0"/>
              </a:rPr>
              <a:t>dla</a:t>
            </a:r>
            <a:r>
              <a:rPr lang="de-DE" sz="2800" dirty="0">
                <a:solidFill>
                  <a:srgbClr val="FFFFFF"/>
                </a:solidFill>
                <a:ea typeface="Times New Roman" panose="02020603050405020304" pitchFamily="18" charset="0"/>
              </a:rPr>
              <a:t> </a:t>
            </a:r>
            <a:r>
              <a:rPr lang="de-DE" sz="2800" dirty="0" err="1">
                <a:solidFill>
                  <a:srgbClr val="FFFFFF"/>
                </a:solidFill>
                <a:ea typeface="Times New Roman" panose="02020603050405020304" pitchFamily="18" charset="0"/>
              </a:rPr>
              <a:t>studiów</a:t>
            </a:r>
            <a:r>
              <a:rPr lang="de-DE" sz="2800" dirty="0">
                <a:solidFill>
                  <a:srgbClr val="FFFFFF"/>
                </a:solidFill>
                <a:ea typeface="Times New Roman" panose="02020603050405020304" pitchFamily="18" charset="0"/>
              </a:rPr>
              <a:t> </a:t>
            </a:r>
            <a:r>
              <a:rPr lang="pl-PL" sz="2800" dirty="0">
                <a:solidFill>
                  <a:srgbClr val="FFFFFF"/>
                </a:solidFill>
                <a:ea typeface="Times New Roman" panose="02020603050405020304" pitchFamily="18" charset="0"/>
              </a:rPr>
              <a:t>licencjackich</a:t>
            </a:r>
            <a:r>
              <a:rPr lang="de-DE" sz="2800" dirty="0">
                <a:solidFill>
                  <a:srgbClr val="FFFFFF"/>
                </a:solidFill>
                <a:ea typeface="Times New Roman" panose="02020603050405020304" pitchFamily="18" charset="0"/>
              </a:rPr>
              <a:t> </a:t>
            </a:r>
            <a:endParaRPr lang="pl-PL" sz="2800" dirty="0">
              <a:solidFill>
                <a:srgbClr val="FFFFFF"/>
              </a:solidFill>
              <a:ea typeface="Times New Roman" panose="02020603050405020304" pitchFamily="18" charset="0"/>
            </a:endParaRPr>
          </a:p>
          <a:p>
            <a:pPr marL="228600">
              <a:lnSpc>
                <a:spcPct val="90000"/>
              </a:lnSpc>
            </a:pPr>
            <a:br>
              <a:rPr lang="de-DE" sz="2800" dirty="0">
                <a:solidFill>
                  <a:srgbClr val="FFFFFF"/>
                </a:solidFill>
                <a:ea typeface="Times New Roman" panose="02020603050405020304" pitchFamily="18" charset="0"/>
              </a:rPr>
            </a:br>
            <a:r>
              <a:rPr lang="de-DE" sz="2800" dirty="0" err="1">
                <a:solidFill>
                  <a:srgbClr val="FFFFFF"/>
                </a:solidFill>
                <a:ea typeface="Times New Roman" panose="02020603050405020304" pitchFamily="18" charset="0"/>
              </a:rPr>
              <a:t>Technologia</a:t>
            </a:r>
            <a:r>
              <a:rPr lang="de-DE" sz="2800" dirty="0">
                <a:solidFill>
                  <a:srgbClr val="FFFFFF"/>
                </a:solidFill>
                <a:ea typeface="Times New Roman" panose="02020603050405020304" pitchFamily="18" charset="0"/>
              </a:rPr>
              <a:t> </a:t>
            </a:r>
            <a:r>
              <a:rPr lang="de-DE" sz="2800" dirty="0" err="1">
                <a:solidFill>
                  <a:srgbClr val="FFFFFF"/>
                </a:solidFill>
                <a:ea typeface="Times New Roman" panose="02020603050405020304" pitchFamily="18" charset="0"/>
              </a:rPr>
              <a:t>blockchain</a:t>
            </a:r>
            <a:r>
              <a:rPr lang="de-DE" sz="2800" dirty="0">
                <a:solidFill>
                  <a:srgbClr val="FFFFFF"/>
                </a:solidFill>
                <a:ea typeface="Times New Roman" panose="02020603050405020304" pitchFamily="18" charset="0"/>
              </a:rPr>
              <a:t> i </a:t>
            </a:r>
            <a:r>
              <a:rPr lang="de-DE" sz="2800" dirty="0" err="1">
                <a:solidFill>
                  <a:srgbClr val="FFFFFF"/>
                </a:solidFill>
                <a:ea typeface="Times New Roman" panose="02020603050405020304" pitchFamily="18" charset="0"/>
              </a:rPr>
              <a:t>kryptowaluty</a:t>
            </a:r>
            <a:r>
              <a:rPr lang="de-DE" sz="2800" dirty="0">
                <a:solidFill>
                  <a:srgbClr val="FFFFFF"/>
                </a:solidFill>
                <a:ea typeface="Times New Roman" panose="02020603050405020304" pitchFamily="18" charset="0"/>
              </a:rPr>
              <a:t> </a:t>
            </a:r>
            <a:endParaRPr lang="pl-PL"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10</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685763"/>
            <a:ext cx="6832572" cy="161673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003499"/>
            <a:ext cx="6143488" cy="113390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de-DE" b="1" dirty="0" err="1">
                <a:solidFill>
                  <a:srgbClr val="F79037"/>
                </a:solidFill>
                <a:effectLst/>
                <a:ea typeface="Times New Roman" panose="02020603050405020304" pitchFamily="18" charset="0"/>
              </a:rPr>
              <a:t>Ustawa</a:t>
            </a:r>
            <a:r>
              <a:rPr lang="de-DE" b="1" dirty="0">
                <a:solidFill>
                  <a:srgbClr val="F79037"/>
                </a:solidFill>
                <a:effectLst/>
                <a:ea typeface="Times New Roman" panose="02020603050405020304" pitchFamily="18" charset="0"/>
              </a:rPr>
              <a:t> o </a:t>
            </a:r>
            <a:r>
              <a:rPr lang="de-DE" b="1" dirty="0" err="1">
                <a:solidFill>
                  <a:srgbClr val="F79037"/>
                </a:solidFill>
                <a:effectLst/>
                <a:ea typeface="Times New Roman" panose="02020603050405020304" pitchFamily="18" charset="0"/>
              </a:rPr>
              <a:t>blockchainie</a:t>
            </a:r>
            <a:r>
              <a:rPr lang="de-DE" b="1" dirty="0">
                <a:solidFill>
                  <a:srgbClr val="F79037"/>
                </a:solidFill>
                <a:effectLst/>
                <a:ea typeface="Times New Roman" panose="02020603050405020304" pitchFamily="18" charset="0"/>
              </a:rPr>
              <a:t> </a:t>
            </a:r>
            <a:r>
              <a:rPr lang="de-DE" b="1" dirty="0" err="1">
                <a:solidFill>
                  <a:srgbClr val="F79037"/>
                </a:solidFill>
                <a:effectLst/>
                <a:ea typeface="Times New Roman" panose="02020603050405020304" pitchFamily="18" charset="0"/>
              </a:rPr>
              <a:t>Liechtensteinu</a:t>
            </a:r>
            <a:endParaRPr lang="de-DE" b="1" dirty="0">
              <a:solidFill>
                <a:srgbClr val="F79037"/>
              </a:solidFill>
              <a:effectLst/>
              <a:ea typeface="Times New Roman" panose="02020603050405020304" pitchFamily="18" charset="0"/>
            </a:endParaRPr>
          </a:p>
          <a:p>
            <a:pPr algn="just"/>
            <a:r>
              <a:rPr lang="pl-PL" kern="0" dirty="0">
                <a:effectLst/>
                <a:ea typeface="Times New Roman" panose="02020603050405020304" pitchFamily="18" charset="0"/>
              </a:rPr>
              <a:t>Liechtensteinowi się udało! Na początku października 2019 r. odbyło się drugie posiedzenie parlamentu Liechtensteinu w sprawie nowej ustawy Liechtenstein </a:t>
            </a:r>
            <a:r>
              <a:rPr lang="pl-PL" kern="0" dirty="0" err="1">
                <a:effectLst/>
                <a:ea typeface="Times New Roman" panose="02020603050405020304" pitchFamily="18" charset="0"/>
              </a:rPr>
              <a:t>Blockchain</a:t>
            </a:r>
            <a:r>
              <a:rPr lang="pl-PL" kern="0" dirty="0">
                <a:effectLst/>
                <a:ea typeface="Times New Roman" panose="02020603050405020304" pitchFamily="18" charset="0"/>
              </a:rPr>
              <a:t> </a:t>
            </a:r>
            <a:r>
              <a:rPr lang="pl-PL" kern="0" dirty="0" err="1">
                <a:effectLst/>
                <a:ea typeface="Times New Roman" panose="02020603050405020304" pitchFamily="18" charset="0"/>
              </a:rPr>
              <a:t>Act</a:t>
            </a:r>
            <a:r>
              <a:rPr lang="pl-PL" kern="0" dirty="0">
                <a:effectLst/>
                <a:ea typeface="Times New Roman" panose="02020603050405020304" pitchFamily="18" charset="0"/>
              </a:rPr>
              <a:t>. Podczas tego przesłuchania nie pojawiły się żadne nowe istotne kwestie. W rezultacie ustawa Liechtenstein </a:t>
            </a:r>
            <a:r>
              <a:rPr lang="pl-PL" kern="0" dirty="0" err="1">
                <a:effectLst/>
                <a:ea typeface="Times New Roman" panose="02020603050405020304" pitchFamily="18" charset="0"/>
              </a:rPr>
              <a:t>Blockchain</a:t>
            </a:r>
            <a:r>
              <a:rPr lang="pl-PL" kern="0" dirty="0">
                <a:effectLst/>
                <a:ea typeface="Times New Roman" panose="02020603050405020304" pitchFamily="18" charset="0"/>
              </a:rPr>
              <a:t> </a:t>
            </a:r>
            <a:r>
              <a:rPr lang="pl-PL" kern="0" dirty="0" err="1">
                <a:effectLst/>
                <a:ea typeface="Times New Roman" panose="02020603050405020304" pitchFamily="18" charset="0"/>
              </a:rPr>
              <a:t>Act</a:t>
            </a:r>
            <a:r>
              <a:rPr lang="pl-PL" kern="0" dirty="0">
                <a:effectLst/>
                <a:ea typeface="Times New Roman" panose="02020603050405020304" pitchFamily="18" charset="0"/>
              </a:rPr>
              <a:t> wchodzi w życie w styczniu 2020 r. i umożliwi prostą </a:t>
            </a:r>
            <a:r>
              <a:rPr lang="pl-PL" kern="0" dirty="0" err="1">
                <a:effectLst/>
                <a:ea typeface="Times New Roman" panose="02020603050405020304" pitchFamily="18" charset="0"/>
              </a:rPr>
              <a:t>tokenizację</a:t>
            </a:r>
            <a:r>
              <a:rPr lang="pl-PL" kern="0" dirty="0">
                <a:effectLst/>
                <a:ea typeface="Times New Roman" panose="02020603050405020304" pitchFamily="18" charset="0"/>
              </a:rPr>
              <a:t> wszelkiego rodzaju aktywów i praw konieczności obchodzenia prawa.</a:t>
            </a:r>
          </a:p>
          <a:p>
            <a:endParaRPr lang="en-US" dirty="0"/>
          </a:p>
          <a:p>
            <a:endParaRPr lang="en-US" dirty="0"/>
          </a:p>
          <a:p>
            <a:r>
              <a:rPr lang="en-US" dirty="0"/>
              <a:t> </a:t>
            </a: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6005740" cy="450236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chemeClr val="tx1"/>
                </a:solidFill>
                <a:latin typeface="Calibri" panose="020F0502020204030204" pitchFamily="34" charset="0"/>
                <a:cs typeface="Calibri" panose="020F0502020204030204" pitchFamily="34" charset="0"/>
              </a:rPr>
              <a:t>Ten model jest naprawdę pomocny w zrozumieniu procesu i wpływu </a:t>
            </a:r>
            <a:r>
              <a:rPr lang="pl-PL" sz="1100" dirty="0" err="1">
                <a:solidFill>
                  <a:schemeClr val="tx1"/>
                </a:solidFill>
                <a:latin typeface="Calibri" panose="020F0502020204030204" pitchFamily="34" charset="0"/>
                <a:cs typeface="Calibri" panose="020F0502020204030204" pitchFamily="34" charset="0"/>
              </a:rPr>
              <a:t>tokenizacji</a:t>
            </a:r>
            <a:r>
              <a:rPr lang="pl-PL" sz="1100" dirty="0">
                <a:solidFill>
                  <a:schemeClr val="tx1"/>
                </a:solidFill>
                <a:latin typeface="Calibri" panose="020F0502020204030204" pitchFamily="34" charset="0"/>
                <a:cs typeface="Calibri" panose="020F0502020204030204" pitchFamily="34" charset="0"/>
              </a:rPr>
              <a:t>. Wszystkie zasady regulujące prawa i aktywa w zasadzie pozostają bez zmian, ale niektóre określone prawa są zmieniane przez cyfrowy charakter prawa spakowanego w </a:t>
            </a:r>
            <a:r>
              <a:rPr lang="pl-PL" sz="1100" dirty="0" err="1">
                <a:solidFill>
                  <a:schemeClr val="tx1"/>
                </a:solidFill>
                <a:latin typeface="Calibri" panose="020F0502020204030204" pitchFamily="34" charset="0"/>
                <a:cs typeface="Calibri" panose="020F0502020204030204" pitchFamily="34" charset="0"/>
              </a:rPr>
              <a:t>token</a:t>
            </a:r>
            <a:r>
              <a:rPr lang="pl-PL" sz="1100" dirty="0">
                <a:solidFill>
                  <a:schemeClr val="tx1"/>
                </a:solidFill>
                <a:latin typeface="Calibri" panose="020F0502020204030204" pitchFamily="34" charset="0"/>
                <a:cs typeface="Calibri" panose="020F0502020204030204" pitchFamily="34" charset="0"/>
              </a:rPr>
              <a:t>. Oto przykład: niektórzy uważają, że </a:t>
            </a:r>
            <a:r>
              <a:rPr lang="pl-PL" sz="1100" dirty="0" err="1">
                <a:solidFill>
                  <a:schemeClr val="tx1"/>
                </a:solidFill>
                <a:latin typeface="Calibri" panose="020F0502020204030204" pitchFamily="34" charset="0"/>
                <a:cs typeface="Calibri" panose="020F0502020204030204" pitchFamily="34" charset="0"/>
              </a:rPr>
              <a:t>tokeny</a:t>
            </a:r>
            <a:r>
              <a:rPr lang="pl-PL" sz="1100" dirty="0">
                <a:solidFill>
                  <a:schemeClr val="tx1"/>
                </a:solidFill>
                <a:latin typeface="Calibri" panose="020F0502020204030204" pitchFamily="34" charset="0"/>
                <a:cs typeface="Calibri" panose="020F0502020204030204" pitchFamily="34" charset="0"/>
              </a:rPr>
              <a:t> zabezpieczające (tj. akcje w systemie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to nowa klasa papierów wartościowych. Model kontenera </a:t>
            </a:r>
            <a:r>
              <a:rPr lang="pl-PL" sz="1100" dirty="0" err="1">
                <a:solidFill>
                  <a:schemeClr val="tx1"/>
                </a:solidFill>
                <a:latin typeface="Calibri" panose="020F0502020204030204" pitchFamily="34" charset="0"/>
                <a:cs typeface="Calibri" panose="020F0502020204030204" pitchFamily="34" charset="0"/>
              </a:rPr>
              <a:t>tokenów</a:t>
            </a:r>
            <a:r>
              <a:rPr lang="pl-PL" sz="1100" dirty="0">
                <a:solidFill>
                  <a:schemeClr val="tx1"/>
                </a:solidFill>
                <a:latin typeface="Calibri" panose="020F0502020204030204" pitchFamily="34" charset="0"/>
                <a:cs typeface="Calibri" panose="020F0502020204030204" pitchFamily="34" charset="0"/>
              </a:rPr>
              <a:t> jednakże bardzo wyraźnie pokazuje, że </a:t>
            </a:r>
            <a:r>
              <a:rPr lang="pl-PL" sz="1100" dirty="0" err="1">
                <a:solidFill>
                  <a:schemeClr val="tx1"/>
                </a:solidFill>
                <a:latin typeface="Calibri" panose="020F0502020204030204" pitchFamily="34" charset="0"/>
                <a:cs typeface="Calibri" panose="020F0502020204030204" pitchFamily="34" charset="0"/>
              </a:rPr>
              <a:t>token</a:t>
            </a:r>
            <a:r>
              <a:rPr lang="pl-PL" sz="1100" dirty="0">
                <a:solidFill>
                  <a:schemeClr val="tx1"/>
                </a:solidFill>
                <a:latin typeface="Calibri" panose="020F0502020204030204" pitchFamily="34" charset="0"/>
                <a:cs typeface="Calibri" panose="020F0502020204030204" pitchFamily="34" charset="0"/>
              </a:rPr>
              <a:t> bezpieczeństwa to nic innego jak papier wartościowy (ze wszystkimi obowiązującymi go zasadami, licencjami, obowiązkami itp.) technicznie „zapakowany” w </a:t>
            </a:r>
            <a:r>
              <a:rPr lang="pl-PL" sz="1100" dirty="0" err="1">
                <a:solidFill>
                  <a:schemeClr val="tx1"/>
                </a:solidFill>
                <a:latin typeface="Calibri" panose="020F0502020204030204" pitchFamily="34" charset="0"/>
                <a:cs typeface="Calibri" panose="020F0502020204030204" pitchFamily="34" charset="0"/>
              </a:rPr>
              <a:t>token</a:t>
            </a:r>
            <a:r>
              <a:rPr lang="pl-PL" sz="1100" dirty="0">
                <a:solidFill>
                  <a:schemeClr val="tx1"/>
                </a:solidFill>
                <a:latin typeface="Calibri" panose="020F0502020204030204" pitchFamily="34" charset="0"/>
                <a:cs typeface="Calibri" panose="020F0502020204030204" pitchFamily="34" charset="0"/>
              </a:rPr>
              <a:t>, który przechowuje papier niczym kontener. Słowo „kontener” należy rozumieć dosłownie. </a:t>
            </a:r>
            <a:r>
              <a:rPr lang="pl-PL" sz="1100" dirty="0" err="1">
                <a:solidFill>
                  <a:schemeClr val="tx1"/>
                </a:solidFill>
                <a:latin typeface="Calibri" panose="020F0502020204030204" pitchFamily="34" charset="0"/>
                <a:cs typeface="Calibri" panose="020F0502020204030204" pitchFamily="34" charset="0"/>
              </a:rPr>
              <a:t>Token</a:t>
            </a:r>
            <a:r>
              <a:rPr lang="pl-PL" sz="1100" dirty="0">
                <a:solidFill>
                  <a:schemeClr val="tx1"/>
                </a:solidFill>
                <a:latin typeface="Calibri" panose="020F0502020204030204" pitchFamily="34" charset="0"/>
                <a:cs typeface="Calibri" panose="020F0502020204030204" pitchFamily="34" charset="0"/>
              </a:rPr>
              <a:t> może być teraz przekazany nowym właścicielom, można nim zarządzać w portfelu lub bezpiecznie przechowywać u dostawcy usług powierniczych. </a:t>
            </a: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pl-PL" sz="1100" dirty="0">
                <a:solidFill>
                  <a:schemeClr val="tx1"/>
                </a:solidFill>
                <a:latin typeface="Calibri" panose="020F0502020204030204" pitchFamily="34" charset="0"/>
                <a:cs typeface="Calibri" panose="020F0502020204030204" pitchFamily="34" charset="0"/>
              </a:rPr>
              <a:t>Aby to zilustrować dla jasności: prawo jest wirtualnie przechowywane w kontenerze reprezentującym </a:t>
            </a:r>
            <a:r>
              <a:rPr lang="pl-PL" sz="1100" dirty="0" err="1">
                <a:solidFill>
                  <a:schemeClr val="tx1"/>
                </a:solidFill>
                <a:latin typeface="Calibri" panose="020F0502020204030204" pitchFamily="34" charset="0"/>
                <a:cs typeface="Calibri" panose="020F0502020204030204" pitchFamily="34" charset="0"/>
              </a:rPr>
              <a:t>token</a:t>
            </a:r>
            <a:r>
              <a:rPr lang="pl-PL" sz="1100" dirty="0">
                <a:solidFill>
                  <a:schemeClr val="tx1"/>
                </a:solidFill>
                <a:latin typeface="Calibri" panose="020F0502020204030204" pitchFamily="34" charset="0"/>
                <a:cs typeface="Calibri" panose="020F0502020204030204" pitchFamily="34" charset="0"/>
              </a:rPr>
              <a:t> i działającym w systemie opartym na łańcuchu bloków. Prawem może być na przykład prawo własności diamentu. Ktokolwiek jest właścicielem </a:t>
            </a:r>
            <a:r>
              <a:rPr lang="pl-PL" sz="1100" dirty="0" err="1">
                <a:solidFill>
                  <a:schemeClr val="tx1"/>
                </a:solidFill>
                <a:latin typeface="Calibri" panose="020F0502020204030204" pitchFamily="34" charset="0"/>
                <a:cs typeface="Calibri" panose="020F0502020204030204" pitchFamily="34" charset="0"/>
              </a:rPr>
              <a:t>tokena</a:t>
            </a:r>
            <a:r>
              <a:rPr lang="pl-PL" sz="1100" dirty="0">
                <a:solidFill>
                  <a:schemeClr val="tx1"/>
                </a:solidFill>
                <a:latin typeface="Calibri" panose="020F0502020204030204" pitchFamily="34" charset="0"/>
                <a:cs typeface="Calibri" panose="020F0502020204030204" pitchFamily="34" charset="0"/>
              </a:rPr>
              <a:t>, jest właścicielem diamentu — dokładnie tę relację ustala model kontenera </a:t>
            </a:r>
            <a:r>
              <a:rPr lang="pl-PL" sz="1100" dirty="0" err="1">
                <a:solidFill>
                  <a:schemeClr val="tx1"/>
                </a:solidFill>
                <a:latin typeface="Calibri" panose="020F0502020204030204" pitchFamily="34" charset="0"/>
                <a:cs typeface="Calibri" panose="020F0502020204030204" pitchFamily="34" charset="0"/>
              </a:rPr>
              <a:t>tokenów</a:t>
            </a:r>
            <a:r>
              <a:rPr lang="pl-PL" sz="1100" dirty="0">
                <a:solidFill>
                  <a:schemeClr val="tx1"/>
                </a:solidFill>
                <a:latin typeface="Calibri" panose="020F0502020204030204" pitchFamily="34" charset="0"/>
                <a:cs typeface="Calibri" panose="020F0502020204030204" pitchFamily="34" charset="0"/>
              </a:rPr>
              <a:t>. Diament nie musi zmieniać swojej fizycznej lokalizacji; może pozostać w skarbcu. Ale własność diamentu może się zmienić, przekazując </a:t>
            </a:r>
            <a:r>
              <a:rPr lang="pl-PL" sz="1100" dirty="0" err="1">
                <a:solidFill>
                  <a:schemeClr val="tx1"/>
                </a:solidFill>
                <a:latin typeface="Calibri" panose="020F0502020204030204" pitchFamily="34" charset="0"/>
                <a:cs typeface="Calibri" panose="020F0502020204030204" pitchFamily="34" charset="0"/>
              </a:rPr>
              <a:t>token</a:t>
            </a:r>
            <a:r>
              <a:rPr lang="pl-PL" sz="1100" dirty="0">
                <a:solidFill>
                  <a:schemeClr val="tx1"/>
                </a:solidFill>
                <a:latin typeface="Calibri" panose="020F0502020204030204" pitchFamily="34" charset="0"/>
                <a:cs typeface="Calibri" panose="020F0502020204030204" pitchFamily="34" charset="0"/>
              </a:rPr>
              <a:t> innym osobom. Miałoby to sens w przypadku osoby prywatnej przechowującej wartość poprzez posiadanie diamentu, ale także w przypadku inwestorów instytucjonalnych, którzy budują całe portfele diamentów będących własnością częściową (pomyśl o 1000 inwestycjach we frakcje diamentu w celu dywersyfikacji ryzyka).</a:t>
            </a:r>
          </a:p>
          <a:p>
            <a:pPr algn="just"/>
            <a:endParaRPr lang="en-US" sz="1100"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18BC1B72-2A2E-5445-C72D-B419FB67C1AD}"/>
              </a:ext>
            </a:extLst>
          </p:cNvPr>
          <p:cNvGrpSpPr/>
          <p:nvPr/>
        </p:nvGrpSpPr>
        <p:grpSpPr>
          <a:xfrm>
            <a:off x="5653738" y="3271149"/>
            <a:ext cx="1999713" cy="1442633"/>
            <a:chOff x="8493673" y="3441653"/>
            <a:chExt cx="2590079" cy="1868535"/>
          </a:xfrm>
        </p:grpSpPr>
        <p:sp>
          <p:nvSpPr>
            <p:cNvPr id="6" name="Freeform 5">
              <a:extLst>
                <a:ext uri="{FF2B5EF4-FFF2-40B4-BE49-F238E27FC236}">
                  <a16:creationId xmlns:a16="http://schemas.microsoft.com/office/drawing/2014/main" id="{93548E2D-BF0B-8686-B430-B8BDF1230427}"/>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27C16C47-7BBB-5B2B-D79B-C89CF31BBB6B}"/>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C0215377-E329-F4C6-B9AC-0B40AE1555D0}"/>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FA649023-CD12-4558-B95C-B383E89AC82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D56DA95-23D5-6CF3-FE52-163FB9A5DFF6}"/>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5C6F2673-8228-F161-F15E-CFF8BCBCD761}"/>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CA34DC6C-7F7F-4578-70A3-DA38F355906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BAC99594-34ED-FCFA-61B9-9A5120B1AE56}"/>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1" name="Freeform 20">
              <a:extLst>
                <a:ext uri="{FF2B5EF4-FFF2-40B4-BE49-F238E27FC236}">
                  <a16:creationId xmlns:a16="http://schemas.microsoft.com/office/drawing/2014/main" id="{3E32F804-E80F-A8D7-AEA8-4E004E82198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2" name="Freeform 21">
              <a:extLst>
                <a:ext uri="{FF2B5EF4-FFF2-40B4-BE49-F238E27FC236}">
                  <a16:creationId xmlns:a16="http://schemas.microsoft.com/office/drawing/2014/main" id="{C9A4BAB3-04EC-63E6-62AA-32E663B25043}"/>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3" name="Freeform 22">
              <a:extLst>
                <a:ext uri="{FF2B5EF4-FFF2-40B4-BE49-F238E27FC236}">
                  <a16:creationId xmlns:a16="http://schemas.microsoft.com/office/drawing/2014/main" id="{5727E60B-D4E8-7E22-6D7A-EBF8459D7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4" name="Picture Placeholder 33">
            <a:extLst>
              <a:ext uri="{FF2B5EF4-FFF2-40B4-BE49-F238E27FC236}">
                <a16:creationId xmlns:a16="http://schemas.microsoft.com/office/drawing/2014/main" id="{C9AA101A-4C3D-56F6-3486-A578AF6EEAE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06914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a:t>
            </a:fld>
            <a:endParaRPr lang="en-US" dirty="0"/>
          </a:p>
        </p:txBody>
      </p:sp>
      <p:pic>
        <p:nvPicPr>
          <p:cNvPr id="10" name="Picture 9">
            <a:extLst>
              <a:ext uri="{FF2B5EF4-FFF2-40B4-BE49-F238E27FC236}">
                <a16:creationId xmlns:a16="http://schemas.microsoft.com/office/drawing/2014/main" id="{37978FA4-7CCE-CEA0-2F25-29ED814E3A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343" t="25503" r="6962" b="23803"/>
          <a:stretch/>
        </p:blipFill>
        <p:spPr>
          <a:xfrm>
            <a:off x="471607" y="1296620"/>
            <a:ext cx="6616460" cy="1283047"/>
          </a:xfrm>
          <a:prstGeom prst="rect">
            <a:avLst/>
          </a:prstGeom>
        </p:spPr>
      </p:pic>
      <p:sp>
        <p:nvSpPr>
          <p:cNvPr id="11" name="Text Placeholder 17">
            <a:extLst>
              <a:ext uri="{FF2B5EF4-FFF2-40B4-BE49-F238E27FC236}">
                <a16:creationId xmlns:a16="http://schemas.microsoft.com/office/drawing/2014/main" id="{8EFD6AA2-B0AA-098E-72EE-DFD5CF2B69D1}"/>
              </a:ext>
            </a:extLst>
          </p:cNvPr>
          <p:cNvSpPr txBox="1">
            <a:spLocks/>
          </p:cNvSpPr>
          <p:nvPr/>
        </p:nvSpPr>
        <p:spPr>
          <a:xfrm>
            <a:off x="2749286"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a:solidFill>
                  <a:srgbClr val="F79037"/>
                </a:solidFill>
                <a:latin typeface="Calibri" panose="020F0502020204030204" pitchFamily="34" charset="0"/>
                <a:cs typeface="Calibri" panose="020F0502020204030204" pitchFamily="34" charset="0"/>
              </a:rPr>
              <a:t>2.</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Token represents the right</a:t>
            </a:r>
            <a:endParaRPr lang="en-LB" sz="11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 Placeholder 17">
            <a:extLst>
              <a:ext uri="{FF2B5EF4-FFF2-40B4-BE49-F238E27FC236}">
                <a16:creationId xmlns:a16="http://schemas.microsoft.com/office/drawing/2014/main" id="{3CD0B17A-406E-CFD3-9FC7-900A86ED11BA}"/>
              </a:ext>
            </a:extLst>
          </p:cNvPr>
          <p:cNvSpPr txBox="1">
            <a:spLocks/>
          </p:cNvSpPr>
          <p:nvPr/>
        </p:nvSpPr>
        <p:spPr>
          <a:xfrm>
            <a:off x="5147027"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3.</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disposal over the Token results in the disposal over the right!</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Placeholder 17">
            <a:extLst>
              <a:ext uri="{FF2B5EF4-FFF2-40B4-BE49-F238E27FC236}">
                <a16:creationId xmlns:a16="http://schemas.microsoft.com/office/drawing/2014/main" id="{F22FE853-A9F7-7003-BBE4-99A6E4146408}"/>
              </a:ext>
            </a:extLst>
          </p:cNvPr>
          <p:cNvSpPr txBox="1">
            <a:spLocks/>
          </p:cNvSpPr>
          <p:nvPr/>
        </p:nvSpPr>
        <p:spPr>
          <a:xfrm>
            <a:off x="351544"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a:solidFill>
                  <a:srgbClr val="F79037"/>
                </a:solidFill>
                <a:latin typeface="Calibri" panose="020F0502020204030204" pitchFamily="34" charset="0"/>
                <a:cs typeface="Calibri" panose="020F0502020204030204" pitchFamily="34" charset="0"/>
              </a:rPr>
              <a:t>1.</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takes the physical asset in custody</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3715972"/>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12: Model kontenera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tokenów</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reprezentujący prawo do diamentu w kontenerze, dzięki któremu można go łatwo przenosić bez przenoszenia fizycznego zasobu  (Źródło: NÄGELE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Attorneys</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Law LLC, 2019)</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20"/>
            <a:ext cx="6051578" cy="84653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rPr>
              <a:t>Ten model jest progresywny i gwarantuje pewność prawną dla wcześniej istniejących praw, które są </a:t>
            </a:r>
            <a:r>
              <a:rPr lang="pl-PL" dirty="0" err="1">
                <a:solidFill>
                  <a:srgbClr val="000000"/>
                </a:solidFill>
              </a:rPr>
              <a:t>tokenizowane</a:t>
            </a:r>
            <a:r>
              <a:rPr lang="pl-PL" dirty="0">
                <a:solidFill>
                  <a:srgbClr val="000000"/>
                </a:solidFill>
              </a:rPr>
              <a:t>, a także dla informacji przechowywanych w systemach opartych na </a:t>
            </a:r>
            <a:r>
              <a:rPr lang="pl-PL" dirty="0" err="1">
                <a:solidFill>
                  <a:srgbClr val="000000"/>
                </a:solidFill>
              </a:rPr>
              <a:t>blockchain</a:t>
            </a:r>
            <a:r>
              <a:rPr lang="pl-PL" dirty="0">
                <a:solidFill>
                  <a:srgbClr val="000000"/>
                </a:solidFill>
              </a:rPr>
              <a:t>. Należy zauważyć, że Liechtenstein zmienił swoje prawo cywilne, aby świat </a:t>
            </a:r>
            <a:r>
              <a:rPr lang="pl-PL" dirty="0" err="1">
                <a:solidFill>
                  <a:srgbClr val="000000"/>
                </a:solidFill>
              </a:rPr>
              <a:t>tokenów</a:t>
            </a:r>
            <a:r>
              <a:rPr lang="pl-PL" dirty="0">
                <a:solidFill>
                  <a:srgbClr val="000000"/>
                </a:solidFill>
              </a:rPr>
              <a:t> miał pierwszeństwo przed światem fizycznym w przypadkach, w których istnieją </a:t>
            </a:r>
            <a:r>
              <a:rPr lang="pl-PL" dirty="0" err="1">
                <a:solidFill>
                  <a:srgbClr val="000000"/>
                </a:solidFill>
              </a:rPr>
              <a:t>tokeny</a:t>
            </a:r>
            <a:r>
              <a:rPr lang="pl-PL" dirty="0">
                <a:solidFill>
                  <a:srgbClr val="000000"/>
                </a:solidFill>
              </a:rPr>
              <a:t> dla praw i aktywów.</a:t>
            </a:r>
          </a:p>
        </p:txBody>
      </p:sp>
      <p:sp>
        <p:nvSpPr>
          <p:cNvPr id="8" name="Text Placeholder 17">
            <a:extLst>
              <a:ext uri="{FF2B5EF4-FFF2-40B4-BE49-F238E27FC236}">
                <a16:creationId xmlns:a16="http://schemas.microsoft.com/office/drawing/2014/main" id="{22E35F6D-9332-3EC2-6AB8-DAB72FD4D154}"/>
              </a:ext>
            </a:extLst>
          </p:cNvPr>
          <p:cNvSpPr txBox="1">
            <a:spLocks/>
          </p:cNvSpPr>
          <p:nvPr/>
        </p:nvSpPr>
        <p:spPr>
          <a:xfrm>
            <a:off x="3865397" y="2405297"/>
            <a:ext cx="1086733" cy="24411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Right</a:t>
            </a:r>
            <a:endParaRPr lang="en-LB"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 Placeholder 17">
            <a:extLst>
              <a:ext uri="{FF2B5EF4-FFF2-40B4-BE49-F238E27FC236}">
                <a16:creationId xmlns:a16="http://schemas.microsoft.com/office/drawing/2014/main" id="{9838ACB8-924B-9A06-5174-5C202012C865}"/>
              </a:ext>
            </a:extLst>
          </p:cNvPr>
          <p:cNvSpPr txBox="1">
            <a:spLocks/>
          </p:cNvSpPr>
          <p:nvPr/>
        </p:nvSpPr>
        <p:spPr>
          <a:xfrm>
            <a:off x="765233" y="5973369"/>
            <a:ext cx="6051578" cy="42340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b="1" dirty="0">
                <a:solidFill>
                  <a:srgbClr val="F79037"/>
                </a:solidFill>
              </a:rPr>
              <a:t>Fizyczny </a:t>
            </a:r>
            <a:r>
              <a:rPr lang="pl-PL" b="1" dirty="0" err="1">
                <a:solidFill>
                  <a:srgbClr val="F79037"/>
                </a:solidFill>
              </a:rPr>
              <a:t>walidator</a:t>
            </a:r>
            <a:r>
              <a:rPr lang="pl-PL" b="1" dirty="0">
                <a:solidFill>
                  <a:srgbClr val="F79037"/>
                </a:solidFill>
              </a:rPr>
              <a:t> ma obowiązek zintegrować świat fizyczny ze światem cyfrowym</a:t>
            </a:r>
          </a:p>
          <a:p>
            <a:r>
              <a:rPr lang="pl-PL" dirty="0">
                <a:solidFill>
                  <a:srgbClr val="000000"/>
                </a:solidFill>
              </a:rPr>
              <a:t>Jedną z przewodnich zasad ustawy Liechtenstein </a:t>
            </a:r>
            <a:r>
              <a:rPr lang="pl-PL" dirty="0" err="1">
                <a:solidFill>
                  <a:srgbClr val="000000"/>
                </a:solidFill>
              </a:rPr>
              <a:t>Blockchain</a:t>
            </a:r>
            <a:r>
              <a:rPr lang="pl-PL" dirty="0">
                <a:solidFill>
                  <a:srgbClr val="000000"/>
                </a:solidFill>
              </a:rPr>
              <a:t> </a:t>
            </a:r>
            <a:r>
              <a:rPr lang="pl-PL" dirty="0" err="1">
                <a:solidFill>
                  <a:srgbClr val="000000"/>
                </a:solidFill>
              </a:rPr>
              <a:t>Act</a:t>
            </a:r>
            <a:r>
              <a:rPr lang="pl-PL" dirty="0">
                <a:solidFill>
                  <a:srgbClr val="000000"/>
                </a:solidFill>
              </a:rPr>
              <a:t> jest to, że niektórzy nowi usługodawcy, którzy wchodzą w interakcję z </a:t>
            </a:r>
            <a:r>
              <a:rPr lang="pl-PL" dirty="0" err="1">
                <a:solidFill>
                  <a:srgbClr val="000000"/>
                </a:solidFill>
              </a:rPr>
              <a:t>blockchainem</a:t>
            </a:r>
            <a:r>
              <a:rPr lang="pl-PL" dirty="0">
                <a:solidFill>
                  <a:srgbClr val="000000"/>
                </a:solidFill>
              </a:rPr>
              <a:t> i </a:t>
            </a:r>
            <a:r>
              <a:rPr lang="pl-PL" dirty="0" err="1">
                <a:solidFill>
                  <a:srgbClr val="000000"/>
                </a:solidFill>
              </a:rPr>
              <a:t>tokenami</a:t>
            </a:r>
            <a:r>
              <a:rPr lang="pl-PL" dirty="0">
                <a:solidFill>
                  <a:srgbClr val="000000"/>
                </a:solidFill>
              </a:rPr>
              <a:t>, muszą zostać uregulowani. Niektóre z tych nowych formatów usługodawców wymagają nie tylko rejestracji w Liechtenstein Financial Market Authority (FMA), ale także licencji na prowadzenie działalności. Jedną z tych nowych ról jest tak zwany </a:t>
            </a:r>
            <a:r>
              <a:rPr lang="pl-PL" dirty="0" err="1">
                <a:solidFill>
                  <a:srgbClr val="000000"/>
                </a:solidFill>
              </a:rPr>
              <a:t>walidator</a:t>
            </a:r>
            <a:r>
              <a:rPr lang="pl-PL" dirty="0">
                <a:solidFill>
                  <a:srgbClr val="000000"/>
                </a:solidFill>
              </a:rPr>
              <a:t> fizyczny. Jego rolą jest integracja świata fizycznego ze światem cyfrowym.</a:t>
            </a:r>
          </a:p>
          <a:p>
            <a:r>
              <a:rPr lang="en-US" dirty="0">
                <a:solidFill>
                  <a:srgbClr val="000000"/>
                </a:solidFill>
              </a:rPr>
              <a:t> </a:t>
            </a:r>
          </a:p>
          <a:p>
            <a:r>
              <a:rPr lang="pl-PL" dirty="0">
                <a:solidFill>
                  <a:srgbClr val="000000"/>
                </a:solidFill>
              </a:rPr>
              <a:t>Fizyczny </a:t>
            </a:r>
            <a:r>
              <a:rPr lang="pl-PL" dirty="0" err="1">
                <a:solidFill>
                  <a:srgbClr val="000000"/>
                </a:solidFill>
              </a:rPr>
              <a:t>walidator</a:t>
            </a:r>
            <a:r>
              <a:rPr lang="pl-PL" dirty="0">
                <a:solidFill>
                  <a:srgbClr val="000000"/>
                </a:solidFill>
              </a:rPr>
              <a:t> ma obowiązek zidentyfikować posiadacza </a:t>
            </a:r>
            <a:r>
              <a:rPr lang="pl-PL" dirty="0" err="1">
                <a:solidFill>
                  <a:srgbClr val="000000"/>
                </a:solidFill>
              </a:rPr>
              <a:t>tokenów</a:t>
            </a:r>
            <a:r>
              <a:rPr lang="pl-PL" dirty="0">
                <a:solidFill>
                  <a:srgbClr val="000000"/>
                </a:solidFill>
              </a:rPr>
              <a:t>. W poprzednim przykładzie z </a:t>
            </a:r>
            <a:r>
              <a:rPr lang="pl-PL" dirty="0" err="1">
                <a:solidFill>
                  <a:srgbClr val="000000"/>
                </a:solidFill>
              </a:rPr>
              <a:t>tokenizowanym</a:t>
            </a:r>
            <a:r>
              <a:rPr lang="pl-PL" dirty="0">
                <a:solidFill>
                  <a:srgbClr val="000000"/>
                </a:solidFill>
              </a:rPr>
              <a:t> diamentem fizyczny </a:t>
            </a:r>
            <a:r>
              <a:rPr lang="pl-PL" dirty="0" err="1">
                <a:solidFill>
                  <a:srgbClr val="000000"/>
                </a:solidFill>
              </a:rPr>
              <a:t>walidator</a:t>
            </a:r>
            <a:r>
              <a:rPr lang="pl-PL" dirty="0">
                <a:solidFill>
                  <a:srgbClr val="000000"/>
                </a:solidFill>
              </a:rPr>
              <a:t> wie, kto jest właścicielem </a:t>
            </a:r>
            <a:r>
              <a:rPr lang="pl-PL" dirty="0" err="1">
                <a:solidFill>
                  <a:srgbClr val="000000"/>
                </a:solidFill>
              </a:rPr>
              <a:t>tokena</a:t>
            </a:r>
            <a:r>
              <a:rPr lang="pl-PL" dirty="0">
                <a:solidFill>
                  <a:srgbClr val="000000"/>
                </a:solidFill>
              </a:rPr>
              <a:t>, a wraz z nim diamentu, i ma obowiązek zapewnić umowne egzekwowanie reprezentowanych praw i obowiązków, np. poprzez przechowywanie aktywów (lub praw) świata rzeczywistego w skarbcu. Odpowiada on również za ustanowienie prawidłowych procesów biznesowych. Jeśli wystąpią błędy, jeśli aktywa fizyczne zostaną skradzione lub uszkodzone, lub jeśli nie strony przestaną stosować się do zasad, jego obowiązkiem jest rozwiązanie tych problemów. Jeśli nie jest w stanie tego zrobić, ryzykuje swoją licencję usługodawcy i tym samym traci prawo do prowadzenia działalności. Z takim podejściem ustawa Liechtenstein </a:t>
            </a:r>
            <a:r>
              <a:rPr lang="pl-PL" dirty="0" err="1">
                <a:solidFill>
                  <a:srgbClr val="000000"/>
                </a:solidFill>
              </a:rPr>
              <a:t>Blockchain</a:t>
            </a:r>
            <a:r>
              <a:rPr lang="pl-PL" dirty="0">
                <a:solidFill>
                  <a:srgbClr val="000000"/>
                </a:solidFill>
              </a:rPr>
              <a:t> </a:t>
            </a:r>
            <a:r>
              <a:rPr lang="pl-PL" dirty="0" err="1">
                <a:solidFill>
                  <a:srgbClr val="000000"/>
                </a:solidFill>
              </a:rPr>
              <a:t>Act</a:t>
            </a:r>
            <a:r>
              <a:rPr lang="pl-PL" dirty="0">
                <a:solidFill>
                  <a:srgbClr val="000000"/>
                </a:solidFill>
              </a:rPr>
              <a:t> przypisuje odpowiedzialność za zagwarantowanie idealnej synchronizacji świata fizycznego i świata cyfrowego fizycznemu </a:t>
            </a:r>
            <a:r>
              <a:rPr lang="pl-PL" dirty="0" err="1">
                <a:solidFill>
                  <a:srgbClr val="000000"/>
                </a:solidFill>
              </a:rPr>
              <a:t>walidatorowi</a:t>
            </a:r>
            <a:r>
              <a:rPr lang="pl-PL" dirty="0">
                <a:solidFill>
                  <a:srgbClr val="000000"/>
                </a:solidFill>
              </a:rPr>
              <a:t>. Dlatego nowo zdefiniowana rola fizycznego </a:t>
            </a:r>
            <a:r>
              <a:rPr lang="pl-PL" dirty="0" err="1">
                <a:solidFill>
                  <a:srgbClr val="000000"/>
                </a:solidFill>
              </a:rPr>
              <a:t>walidatora</a:t>
            </a:r>
            <a:r>
              <a:rPr lang="pl-PL" dirty="0">
                <a:solidFill>
                  <a:srgbClr val="000000"/>
                </a:solidFill>
              </a:rPr>
              <a:t> jest bardzo ważna, ponieważ umożliwia funkcjonowanie ekonomii </a:t>
            </a:r>
            <a:r>
              <a:rPr lang="pl-PL" dirty="0" err="1">
                <a:solidFill>
                  <a:srgbClr val="000000"/>
                </a:solidFill>
              </a:rPr>
              <a:t>tokena</a:t>
            </a:r>
            <a:r>
              <a:rPr lang="pl-PL" dirty="0">
                <a:solidFill>
                  <a:srgbClr val="000000"/>
                </a:solidFill>
              </a:rPr>
              <a:t>: gwarantuje pewność i umożliwia </a:t>
            </a:r>
            <a:r>
              <a:rPr lang="pl-PL" dirty="0" err="1">
                <a:solidFill>
                  <a:srgbClr val="000000"/>
                </a:solidFill>
              </a:rPr>
              <a:t>tokenizację</a:t>
            </a:r>
            <a:r>
              <a:rPr lang="pl-PL" dirty="0">
                <a:solidFill>
                  <a:srgbClr val="000000"/>
                </a:solidFill>
              </a:rPr>
              <a:t> istniejącego prawa oraz późniejszego przeniesienia go do systemu </a:t>
            </a:r>
            <a:r>
              <a:rPr lang="pl-PL" dirty="0" err="1">
                <a:solidFill>
                  <a:srgbClr val="000000"/>
                </a:solidFill>
              </a:rPr>
              <a:t>blockchain</a:t>
            </a:r>
            <a:r>
              <a:rPr lang="pl-PL" dirty="0">
                <a:solidFill>
                  <a:srgbClr val="000000"/>
                </a:solidFill>
              </a:rPr>
              <a:t>.</a:t>
            </a:r>
          </a:p>
        </p:txBody>
      </p:sp>
      <p:sp>
        <p:nvSpPr>
          <p:cNvPr id="16" name="Rectangle 15">
            <a:extLst>
              <a:ext uri="{FF2B5EF4-FFF2-40B4-BE49-F238E27FC236}">
                <a16:creationId xmlns:a16="http://schemas.microsoft.com/office/drawing/2014/main" id="{7469812B-551C-333B-F37E-098F4D47FC13}"/>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C424F60C-1E3B-2FAF-4263-CB162FEC0A49}"/>
              </a:ext>
            </a:extLst>
          </p:cNvPr>
          <p:cNvGrpSpPr/>
          <p:nvPr/>
        </p:nvGrpSpPr>
        <p:grpSpPr>
          <a:xfrm flipH="1">
            <a:off x="6027754" y="9163937"/>
            <a:ext cx="1712396" cy="1673613"/>
            <a:chOff x="-220413" y="5797823"/>
            <a:chExt cx="1967946" cy="1923375"/>
          </a:xfrm>
        </p:grpSpPr>
        <p:sp>
          <p:nvSpPr>
            <p:cNvPr id="19" name="Freeform 18">
              <a:extLst>
                <a:ext uri="{FF2B5EF4-FFF2-40B4-BE49-F238E27FC236}">
                  <a16:creationId xmlns:a16="http://schemas.microsoft.com/office/drawing/2014/main" id="{1E76401C-ADDB-8780-7638-A532DE03FE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ECEEC734-30D0-5B1E-7516-3817C73ABDA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1980DF9-7A68-91F4-2CC1-D6077D219FF8}"/>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F2D4E5B-DE5C-D439-D0C4-30326ADBCF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888B2FA-3F06-250F-F80B-59C29EC9BF9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D724126-3DD1-58BF-E578-50D35E38EE1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541C8DA-D6E8-8FFA-652D-14916A514760}"/>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1252E6-E57A-E91A-9600-5D02DC999A4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F6DAC7B5-4909-83CA-1370-73D597B9CE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F5DBD7E4-4BDD-598C-386F-4AB87878498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308464FB-41B5-0128-8BAC-965B03F5E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F2C40D8-D98A-D829-9467-75299B519EE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900A66FC-A1B8-279F-6EA6-60D48401745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0EF32628-F0E0-CE8F-FBC7-D056D6732C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0163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7049C9F-DD73-D128-833D-3D0C01CFE581}"/>
              </a:ext>
            </a:extLst>
          </p:cNvPr>
          <p:cNvSpPr/>
          <p:nvPr/>
        </p:nvSpPr>
        <p:spPr>
          <a:xfrm>
            <a:off x="6118752" y="0"/>
            <a:ext cx="1440923" cy="267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pPr/>
              <a:t>12</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3" y="665163"/>
            <a:ext cx="5979749" cy="342557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err="1">
                <a:solidFill>
                  <a:srgbClr val="F79037"/>
                </a:solidFill>
                <a:cs typeface="+mn-cs"/>
              </a:rPr>
              <a:t>Tokenizacja</a:t>
            </a:r>
            <a:r>
              <a:rPr lang="pl-PL" b="1" dirty="0">
                <a:solidFill>
                  <a:srgbClr val="F79037"/>
                </a:solidFill>
                <a:cs typeface="+mn-cs"/>
              </a:rPr>
              <a:t> dowolnego prawa i aktywów</a:t>
            </a:r>
          </a:p>
          <a:p>
            <a:pPr algn="just"/>
            <a:r>
              <a:rPr lang="pl-PL" dirty="0">
                <a:solidFill>
                  <a:srgbClr val="000000"/>
                </a:solidFill>
                <a:cs typeface="+mn-cs"/>
              </a:rPr>
              <a:t>Zgodnie z modelem kontenera </a:t>
            </a:r>
            <a:r>
              <a:rPr lang="pl-PL" dirty="0" err="1">
                <a:solidFill>
                  <a:srgbClr val="000000"/>
                </a:solidFill>
                <a:cs typeface="+mn-cs"/>
              </a:rPr>
              <a:t>tokenów</a:t>
            </a:r>
            <a:r>
              <a:rPr lang="pl-PL" dirty="0">
                <a:solidFill>
                  <a:srgbClr val="000000"/>
                </a:solidFill>
                <a:cs typeface="+mn-cs"/>
              </a:rPr>
              <a:t> każdy składnik aktywów lub prawo może być w zasadzie reprezentowane przez </a:t>
            </a:r>
            <a:r>
              <a:rPr lang="pl-PL" dirty="0" err="1">
                <a:solidFill>
                  <a:srgbClr val="000000"/>
                </a:solidFill>
                <a:cs typeface="+mn-cs"/>
              </a:rPr>
              <a:t>token</a:t>
            </a:r>
            <a:r>
              <a:rPr lang="pl-PL" dirty="0">
                <a:solidFill>
                  <a:srgbClr val="000000"/>
                </a:solidFill>
                <a:cs typeface="+mn-cs"/>
              </a:rPr>
              <a:t>. Niektóre przykłady można zobaczyć poniżej. Na przykład prawo licencji na oprogramowanie lub prawo dostępu można umieścić w kontenerze </a:t>
            </a:r>
            <a:r>
              <a:rPr lang="pl-PL" dirty="0" err="1">
                <a:solidFill>
                  <a:srgbClr val="000000"/>
                </a:solidFill>
                <a:cs typeface="+mn-cs"/>
              </a:rPr>
              <a:t>tokenów</a:t>
            </a:r>
            <a:r>
              <a:rPr lang="pl-PL" dirty="0">
                <a:solidFill>
                  <a:srgbClr val="000000"/>
                </a:solidFill>
                <a:cs typeface="+mn-cs"/>
              </a:rPr>
              <a:t>. W większości jurysdykcji byłoby to klasyfikowane jako </a:t>
            </a:r>
            <a:r>
              <a:rPr lang="pl-PL" dirty="0" err="1">
                <a:solidFill>
                  <a:srgbClr val="000000"/>
                </a:solidFill>
                <a:cs typeface="+mn-cs"/>
              </a:rPr>
              <a:t>token</a:t>
            </a:r>
            <a:r>
              <a:rPr lang="pl-PL" dirty="0">
                <a:solidFill>
                  <a:srgbClr val="000000"/>
                </a:solidFill>
                <a:cs typeface="+mn-cs"/>
              </a:rPr>
              <a:t> użytkowy. Jeśli </a:t>
            </a:r>
            <a:r>
              <a:rPr lang="pl-PL" dirty="0" err="1">
                <a:solidFill>
                  <a:srgbClr val="000000"/>
                </a:solidFill>
                <a:cs typeface="+mn-cs"/>
              </a:rPr>
              <a:t>token</a:t>
            </a:r>
            <a:r>
              <a:rPr lang="pl-PL" dirty="0">
                <a:solidFill>
                  <a:srgbClr val="000000"/>
                </a:solidFill>
                <a:cs typeface="+mn-cs"/>
              </a:rPr>
              <a:t> zostanie sprzedany na rynku przed faktycznym zakończeniem rozwoju produktu, proces ten nazywa się </a:t>
            </a:r>
            <a:r>
              <a:rPr lang="pl-PL" dirty="0" err="1">
                <a:solidFill>
                  <a:srgbClr val="000000"/>
                </a:solidFill>
                <a:cs typeface="+mn-cs"/>
              </a:rPr>
              <a:t>initial</a:t>
            </a:r>
            <a:r>
              <a:rPr lang="pl-PL" dirty="0">
                <a:solidFill>
                  <a:srgbClr val="000000"/>
                </a:solidFill>
                <a:cs typeface="+mn-cs"/>
              </a:rPr>
              <a:t> </a:t>
            </a:r>
            <a:r>
              <a:rPr lang="pl-PL" dirty="0" err="1">
                <a:solidFill>
                  <a:srgbClr val="000000"/>
                </a:solidFill>
                <a:cs typeface="+mn-cs"/>
              </a:rPr>
              <a:t>coing</a:t>
            </a:r>
            <a:r>
              <a:rPr lang="pl-PL" dirty="0">
                <a:solidFill>
                  <a:srgbClr val="000000"/>
                </a:solidFill>
                <a:cs typeface="+mn-cs"/>
              </a:rPr>
              <a:t> </a:t>
            </a:r>
            <a:r>
              <a:rPr lang="pl-PL" dirty="0" err="1">
                <a:solidFill>
                  <a:srgbClr val="000000"/>
                </a:solidFill>
                <a:cs typeface="+mn-cs"/>
              </a:rPr>
              <a:t>offering</a:t>
            </a:r>
            <a:r>
              <a:rPr lang="pl-PL" dirty="0">
                <a:solidFill>
                  <a:srgbClr val="000000"/>
                </a:solidFill>
                <a:cs typeface="+mn-cs"/>
              </a:rPr>
              <a:t> (ICO). Zastosowanie europejskich ram pieniądza elektronicznego pozwoliłoby spakować tradycyjne waluty, takie jak euro czy frank szwajcarski, w </a:t>
            </a:r>
            <a:r>
              <a:rPr lang="pl-PL" dirty="0" err="1">
                <a:solidFill>
                  <a:srgbClr val="000000"/>
                </a:solidFill>
                <a:cs typeface="+mn-cs"/>
              </a:rPr>
              <a:t>token</a:t>
            </a:r>
            <a:r>
              <a:rPr lang="pl-PL" dirty="0">
                <a:solidFill>
                  <a:srgbClr val="000000"/>
                </a:solidFill>
                <a:cs typeface="+mn-cs"/>
              </a:rPr>
              <a:t>. </a:t>
            </a:r>
            <a:r>
              <a:rPr lang="pl-PL" dirty="0" err="1">
                <a:solidFill>
                  <a:srgbClr val="000000"/>
                </a:solidFill>
                <a:cs typeface="+mn-cs"/>
              </a:rPr>
              <a:t>Tokeny</a:t>
            </a:r>
            <a:r>
              <a:rPr lang="pl-PL" dirty="0">
                <a:solidFill>
                  <a:srgbClr val="000000"/>
                </a:solidFill>
                <a:cs typeface="+mn-cs"/>
              </a:rPr>
              <a:t> te zostałyby sklasyfikowane jako </a:t>
            </a:r>
            <a:r>
              <a:rPr lang="pl-PL" dirty="0" err="1">
                <a:solidFill>
                  <a:srgbClr val="000000"/>
                </a:solidFill>
                <a:cs typeface="+mn-cs"/>
              </a:rPr>
              <a:t>tokeny</a:t>
            </a:r>
            <a:r>
              <a:rPr lang="pl-PL" dirty="0">
                <a:solidFill>
                  <a:srgbClr val="000000"/>
                </a:solidFill>
                <a:cs typeface="+mn-cs"/>
              </a:rPr>
              <a:t> płatnicze, a dokładniej </a:t>
            </a:r>
            <a:r>
              <a:rPr lang="pl-PL" dirty="0" err="1">
                <a:solidFill>
                  <a:srgbClr val="000000"/>
                </a:solidFill>
                <a:cs typeface="+mn-cs"/>
              </a:rPr>
              <a:t>tokeny</a:t>
            </a:r>
            <a:r>
              <a:rPr lang="pl-PL" dirty="0">
                <a:solidFill>
                  <a:srgbClr val="000000"/>
                </a:solidFill>
                <a:cs typeface="+mn-cs"/>
              </a:rPr>
              <a:t> euro, cyfrowe euro, euro na </a:t>
            </a:r>
            <a:r>
              <a:rPr lang="pl-PL" dirty="0" err="1">
                <a:solidFill>
                  <a:srgbClr val="000000"/>
                </a:solidFill>
                <a:cs typeface="+mn-cs"/>
              </a:rPr>
              <a:t>blockchainie</a:t>
            </a:r>
            <a:r>
              <a:rPr lang="pl-PL" dirty="0">
                <a:solidFill>
                  <a:srgbClr val="000000"/>
                </a:solidFill>
                <a:cs typeface="+mn-cs"/>
              </a:rPr>
              <a:t>, </a:t>
            </a:r>
            <a:r>
              <a:rPr lang="pl-PL" dirty="0" err="1">
                <a:solidFill>
                  <a:srgbClr val="000000"/>
                </a:solidFill>
                <a:cs typeface="+mn-cs"/>
              </a:rPr>
              <a:t>cash</a:t>
            </a:r>
            <a:r>
              <a:rPr lang="pl-PL" dirty="0">
                <a:solidFill>
                  <a:srgbClr val="000000"/>
                </a:solidFill>
                <a:cs typeface="+mn-cs"/>
              </a:rPr>
              <a:t> on </a:t>
            </a:r>
            <a:r>
              <a:rPr lang="pl-PL" dirty="0" err="1">
                <a:solidFill>
                  <a:srgbClr val="000000"/>
                </a:solidFill>
                <a:cs typeface="+mn-cs"/>
              </a:rPr>
              <a:t>ledger</a:t>
            </a:r>
            <a:r>
              <a:rPr lang="pl-PL" dirty="0">
                <a:solidFill>
                  <a:srgbClr val="000000"/>
                </a:solidFill>
                <a:cs typeface="+mn-cs"/>
              </a:rPr>
              <a:t> itp. Jest to nic innego jak włożenie euro do </a:t>
            </a:r>
            <a:r>
              <a:rPr lang="pl-PL" dirty="0" err="1">
                <a:solidFill>
                  <a:srgbClr val="000000"/>
                </a:solidFill>
                <a:cs typeface="+mn-cs"/>
              </a:rPr>
              <a:t>tokena</a:t>
            </a:r>
            <a:r>
              <a:rPr lang="pl-PL" dirty="0">
                <a:solidFill>
                  <a:srgbClr val="000000"/>
                </a:solidFill>
                <a:cs typeface="+mn-cs"/>
              </a:rPr>
              <a:t> poprzez zastosowanie zasad pieniądza elektronicznego do zawartości kontenera.</a:t>
            </a:r>
          </a:p>
          <a:p>
            <a:pPr algn="just"/>
            <a:r>
              <a:rPr lang="en-US" dirty="0">
                <a:solidFill>
                  <a:srgbClr val="000000"/>
                </a:solidFill>
                <a:cs typeface="+mn-cs"/>
              </a:rPr>
              <a:t> </a:t>
            </a: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r>
              <a:rPr lang="pl-PL" dirty="0">
                <a:solidFill>
                  <a:srgbClr val="000000"/>
                </a:solidFill>
                <a:cs typeface="+mn-cs"/>
              </a:rPr>
              <a:t>Wreszcie, także papiery wartościowe można zapakować w </a:t>
            </a:r>
            <a:r>
              <a:rPr lang="pl-PL" dirty="0" err="1">
                <a:solidFill>
                  <a:srgbClr val="000000"/>
                </a:solidFill>
                <a:cs typeface="+mn-cs"/>
              </a:rPr>
              <a:t>token</a:t>
            </a:r>
            <a:r>
              <a:rPr lang="pl-PL" dirty="0">
                <a:solidFill>
                  <a:srgbClr val="000000"/>
                </a:solidFill>
                <a:cs typeface="+mn-cs"/>
              </a:rPr>
              <a:t>. Wtedy obowiązują wszystkie przepisy dotyczące papierów wartościowych, a wynikiem jest </a:t>
            </a:r>
            <a:r>
              <a:rPr lang="pl-PL" dirty="0" err="1">
                <a:solidFill>
                  <a:srgbClr val="000000"/>
                </a:solidFill>
                <a:cs typeface="+mn-cs"/>
              </a:rPr>
              <a:t>token</a:t>
            </a:r>
            <a:r>
              <a:rPr lang="pl-PL" dirty="0">
                <a:solidFill>
                  <a:srgbClr val="000000"/>
                </a:solidFill>
                <a:cs typeface="+mn-cs"/>
              </a:rPr>
              <a:t> bezpieczeństwa. W przypadku sprzedaży inwestorom proces ten nazywamy Security </a:t>
            </a:r>
            <a:r>
              <a:rPr lang="pl-PL" dirty="0" err="1">
                <a:solidFill>
                  <a:srgbClr val="000000"/>
                </a:solidFill>
                <a:cs typeface="+mn-cs"/>
              </a:rPr>
              <a:t>Token</a:t>
            </a:r>
            <a:r>
              <a:rPr lang="pl-PL" dirty="0">
                <a:solidFill>
                  <a:srgbClr val="000000"/>
                </a:solidFill>
                <a:cs typeface="+mn-cs"/>
              </a:rPr>
              <a:t> </a:t>
            </a:r>
            <a:r>
              <a:rPr lang="pl-PL" dirty="0" err="1">
                <a:solidFill>
                  <a:srgbClr val="000000"/>
                </a:solidFill>
                <a:cs typeface="+mn-cs"/>
              </a:rPr>
              <a:t>Offer</a:t>
            </a:r>
            <a:r>
              <a:rPr lang="pl-PL" dirty="0">
                <a:solidFill>
                  <a:srgbClr val="000000"/>
                </a:solidFill>
                <a:cs typeface="+mn-cs"/>
              </a:rPr>
              <a:t> (STO).</a:t>
            </a:r>
          </a:p>
        </p:txBody>
      </p:sp>
      <p:pic>
        <p:nvPicPr>
          <p:cNvPr id="4" name="Picture 3">
            <a:extLst>
              <a:ext uri="{FF2B5EF4-FFF2-40B4-BE49-F238E27FC236}">
                <a16:creationId xmlns:a16="http://schemas.microsoft.com/office/drawing/2014/main" id="{CF1C0CF2-45CF-2961-5E22-9A6AA4F04B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4348" y="4324911"/>
            <a:ext cx="6150978" cy="4567298"/>
          </a:xfrm>
          <a:prstGeom prst="rect">
            <a:avLst/>
          </a:prstGeom>
        </p:spPr>
      </p:pic>
      <p:sp>
        <p:nvSpPr>
          <p:cNvPr id="5" name="Text Placeholder 17">
            <a:extLst>
              <a:ext uri="{FF2B5EF4-FFF2-40B4-BE49-F238E27FC236}">
                <a16:creationId xmlns:a16="http://schemas.microsoft.com/office/drawing/2014/main" id="{BA68DBA2-6D2E-F1D8-C649-5542B7E78C27}"/>
              </a:ext>
            </a:extLst>
          </p:cNvPr>
          <p:cNvSpPr txBox="1">
            <a:spLocks/>
          </p:cNvSpPr>
          <p:nvPr/>
        </p:nvSpPr>
        <p:spPr>
          <a:xfrm>
            <a:off x="787764" y="890132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13: Przykłady modelu kontenera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tokenów</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(na podstawie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Dünser</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2018)</a:t>
            </a:r>
          </a:p>
        </p:txBody>
      </p:sp>
      <p:sp>
        <p:nvSpPr>
          <p:cNvPr id="17" name="Text Placeholder 17">
            <a:extLst>
              <a:ext uri="{FF2B5EF4-FFF2-40B4-BE49-F238E27FC236}">
                <a16:creationId xmlns:a16="http://schemas.microsoft.com/office/drawing/2014/main" id="{6359C7C7-AFE3-3F8D-97B5-43973656992E}"/>
              </a:ext>
            </a:extLst>
          </p:cNvPr>
          <p:cNvSpPr txBox="1">
            <a:spLocks/>
          </p:cNvSpPr>
          <p:nvPr/>
        </p:nvSpPr>
        <p:spPr>
          <a:xfrm>
            <a:off x="1076241" y="6790693"/>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Software license</a:t>
            </a:r>
          </a:p>
        </p:txBody>
      </p:sp>
      <p:sp>
        <p:nvSpPr>
          <p:cNvPr id="10" name="Text Placeholder 17">
            <a:extLst>
              <a:ext uri="{FF2B5EF4-FFF2-40B4-BE49-F238E27FC236}">
                <a16:creationId xmlns:a16="http://schemas.microsoft.com/office/drawing/2014/main" id="{58BDCE8D-19DF-06C8-344B-CCA8F2B38151}"/>
              </a:ext>
            </a:extLst>
          </p:cNvPr>
          <p:cNvSpPr txBox="1">
            <a:spLocks/>
          </p:cNvSpPr>
          <p:nvPr/>
        </p:nvSpPr>
        <p:spPr>
          <a:xfrm>
            <a:off x="1102746" y="7824363"/>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(Nothing)</a:t>
            </a:r>
          </a:p>
        </p:txBody>
      </p:sp>
      <p:sp>
        <p:nvSpPr>
          <p:cNvPr id="14" name="Text Placeholder 17">
            <a:extLst>
              <a:ext uri="{FF2B5EF4-FFF2-40B4-BE49-F238E27FC236}">
                <a16:creationId xmlns:a16="http://schemas.microsoft.com/office/drawing/2014/main" id="{0DBBB384-B474-1E6E-6C90-E4FA1B996678}"/>
              </a:ext>
            </a:extLst>
          </p:cNvPr>
          <p:cNvSpPr txBox="1">
            <a:spLocks/>
          </p:cNvSpPr>
          <p:nvPr/>
        </p:nvSpPr>
        <p:spPr>
          <a:xfrm>
            <a:off x="4733839" y="4753641"/>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Security token</a:t>
            </a:r>
          </a:p>
        </p:txBody>
      </p:sp>
      <p:sp>
        <p:nvSpPr>
          <p:cNvPr id="32" name="Text Placeholder 17">
            <a:extLst>
              <a:ext uri="{FF2B5EF4-FFF2-40B4-BE49-F238E27FC236}">
                <a16:creationId xmlns:a16="http://schemas.microsoft.com/office/drawing/2014/main" id="{4C12667B-7008-2542-BCBC-2DC6A5F15DEA}"/>
              </a:ext>
            </a:extLst>
          </p:cNvPr>
          <p:cNvSpPr txBox="1">
            <a:spLocks/>
          </p:cNvSpPr>
          <p:nvPr/>
        </p:nvSpPr>
        <p:spPr>
          <a:xfrm>
            <a:off x="4773596" y="5800562"/>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Digital Euro (cash) </a:t>
            </a: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stable coin</a:t>
            </a:r>
          </a:p>
        </p:txBody>
      </p:sp>
      <p:sp>
        <p:nvSpPr>
          <p:cNvPr id="34" name="Text Placeholder 17">
            <a:extLst>
              <a:ext uri="{FF2B5EF4-FFF2-40B4-BE49-F238E27FC236}">
                <a16:creationId xmlns:a16="http://schemas.microsoft.com/office/drawing/2014/main" id="{FD75C665-752C-3290-1592-44C3CEE47879}"/>
              </a:ext>
            </a:extLst>
          </p:cNvPr>
          <p:cNvSpPr txBox="1">
            <a:spLocks/>
          </p:cNvSpPr>
          <p:nvPr/>
        </p:nvSpPr>
        <p:spPr>
          <a:xfrm>
            <a:off x="4786848" y="6820980"/>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Utility token</a:t>
            </a:r>
          </a:p>
        </p:txBody>
      </p:sp>
      <p:sp>
        <p:nvSpPr>
          <p:cNvPr id="36" name="Text Placeholder 17">
            <a:extLst>
              <a:ext uri="{FF2B5EF4-FFF2-40B4-BE49-F238E27FC236}">
                <a16:creationId xmlns:a16="http://schemas.microsoft.com/office/drawing/2014/main" id="{398BF576-3CFC-E747-87BE-A847B0C94B13}"/>
              </a:ext>
            </a:extLst>
          </p:cNvPr>
          <p:cNvSpPr txBox="1">
            <a:spLocks/>
          </p:cNvSpPr>
          <p:nvPr/>
        </p:nvSpPr>
        <p:spPr>
          <a:xfrm>
            <a:off x="4773596" y="7828146"/>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Crypto currency, </a:t>
            </a: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crypto asset</a:t>
            </a:r>
          </a:p>
        </p:txBody>
      </p:sp>
      <p:grpSp>
        <p:nvGrpSpPr>
          <p:cNvPr id="38" name="Group 37">
            <a:extLst>
              <a:ext uri="{FF2B5EF4-FFF2-40B4-BE49-F238E27FC236}">
                <a16:creationId xmlns:a16="http://schemas.microsoft.com/office/drawing/2014/main" id="{1815C867-53AF-96BE-AC0D-E52D2EA3B885}"/>
              </a:ext>
            </a:extLst>
          </p:cNvPr>
          <p:cNvGrpSpPr/>
          <p:nvPr/>
        </p:nvGrpSpPr>
        <p:grpSpPr>
          <a:xfrm>
            <a:off x="5728309" y="966084"/>
            <a:ext cx="1999713" cy="1442633"/>
            <a:chOff x="8493673" y="3441653"/>
            <a:chExt cx="2590079" cy="1868535"/>
          </a:xfrm>
        </p:grpSpPr>
        <p:sp>
          <p:nvSpPr>
            <p:cNvPr id="40" name="Freeform 39">
              <a:extLst>
                <a:ext uri="{FF2B5EF4-FFF2-40B4-BE49-F238E27FC236}">
                  <a16:creationId xmlns:a16="http://schemas.microsoft.com/office/drawing/2014/main" id="{F3CDAB88-D88F-0297-63C4-FA17C5C53EF0}"/>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2" name="Freeform 41">
              <a:extLst>
                <a:ext uri="{FF2B5EF4-FFF2-40B4-BE49-F238E27FC236}">
                  <a16:creationId xmlns:a16="http://schemas.microsoft.com/office/drawing/2014/main" id="{F52E67C9-3DFE-AC9F-4B84-760E2C49EAB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A3DC871E-095A-F071-A3BA-445C31740AE8}"/>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D69B24D4-53D8-EFDD-9CFB-DCF131976C9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89B60E51-DC16-664A-AF27-E234D7FFEFD5}"/>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D2D4E979-CF8C-9B20-0926-C77EE13C75AC}"/>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3C28364E-E835-26C3-5B59-0F0E10838BD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9A6C08A0-921B-9A52-DD71-36E8FB238CF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1782FA7-A375-E4EF-85B2-B295685E6FE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3896EFA2-C45A-AF52-F664-CF0B16D2557D}"/>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5" name="Freeform 54">
              <a:extLst>
                <a:ext uri="{FF2B5EF4-FFF2-40B4-BE49-F238E27FC236}">
                  <a16:creationId xmlns:a16="http://schemas.microsoft.com/office/drawing/2014/main" id="{91DEB572-BCD4-6AF1-C18C-C8D1BFE4BF24}"/>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218688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C442AB-B911-4537-43F8-6E1A68FEF5B6}"/>
              </a:ext>
            </a:extLst>
          </p:cNvPr>
          <p:cNvSpPr/>
          <p:nvPr/>
        </p:nvSpPr>
        <p:spPr>
          <a:xfrm>
            <a:off x="-6316" y="3529263"/>
            <a:ext cx="7572306" cy="181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a:t>
            </a:fld>
            <a:endParaRPr lang="en-US" dirty="0"/>
          </a:p>
        </p:txBody>
      </p:sp>
      <p:sp>
        <p:nvSpPr>
          <p:cNvPr id="16" name="Rectangle 15">
            <a:extLst>
              <a:ext uri="{FF2B5EF4-FFF2-40B4-BE49-F238E27FC236}">
                <a16:creationId xmlns:a16="http://schemas.microsoft.com/office/drawing/2014/main" id="{7469812B-551C-333B-F37E-098F4D47FC13}"/>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C424F60C-1E3B-2FAF-4263-CB162FEC0A49}"/>
              </a:ext>
            </a:extLst>
          </p:cNvPr>
          <p:cNvGrpSpPr/>
          <p:nvPr/>
        </p:nvGrpSpPr>
        <p:grpSpPr>
          <a:xfrm flipH="1">
            <a:off x="6027754" y="9163937"/>
            <a:ext cx="1712396" cy="1673613"/>
            <a:chOff x="-220413" y="5797823"/>
            <a:chExt cx="1967946" cy="1923375"/>
          </a:xfrm>
        </p:grpSpPr>
        <p:sp>
          <p:nvSpPr>
            <p:cNvPr id="19" name="Freeform 18">
              <a:extLst>
                <a:ext uri="{FF2B5EF4-FFF2-40B4-BE49-F238E27FC236}">
                  <a16:creationId xmlns:a16="http://schemas.microsoft.com/office/drawing/2014/main" id="{1E76401C-ADDB-8780-7638-A532DE03FE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ECEEC734-30D0-5B1E-7516-3817C73ABDA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1980DF9-7A68-91F4-2CC1-D6077D219FF8}"/>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F2D4E5B-DE5C-D439-D0C4-30326ADBCF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888B2FA-3F06-250F-F80B-59C29EC9BF9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D724126-3DD1-58BF-E578-50D35E38EE1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541C8DA-D6E8-8FFA-652D-14916A514760}"/>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1252E6-E57A-E91A-9600-5D02DC999A4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F6DAC7B5-4909-83CA-1370-73D597B9CE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F5DBD7E4-4BDD-598C-386F-4AB87878498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308464FB-41B5-0128-8BAC-965B03F5E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F2C40D8-D98A-D829-9467-75299B519EE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900A66FC-A1B8-279F-6EA6-60D48401745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0EF32628-F0E0-CE8F-FBC7-D056D6732C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0545E945-BA42-3B5F-A357-0A4B9C4F85FC}"/>
              </a:ext>
            </a:extLst>
          </p:cNvPr>
          <p:cNvSpPr>
            <a:spLocks noGrp="1"/>
          </p:cNvSpPr>
          <p:nvPr>
            <p:ph type="body" sz="quarter" idx="32"/>
          </p:nvPr>
        </p:nvSpPr>
        <p:spPr>
          <a:xfrm>
            <a:off x="715877" y="665163"/>
            <a:ext cx="6051635" cy="2864100"/>
          </a:xfrm>
        </p:spPr>
        <p:txBody>
          <a:bodyPr numCol="1"/>
          <a:lstStyle/>
          <a:p>
            <a:pPr algn="just"/>
            <a:r>
              <a:rPr lang="pl-PL" b="1" dirty="0" err="1">
                <a:solidFill>
                  <a:srgbClr val="F79037"/>
                </a:solidFill>
                <a:effectLst/>
                <a:ea typeface="Times New Roman" panose="02020603050405020304" pitchFamily="18" charset="0"/>
              </a:rPr>
              <a:t>Tokenizacja</a:t>
            </a:r>
            <a:r>
              <a:rPr lang="pl-PL" b="1" dirty="0">
                <a:solidFill>
                  <a:srgbClr val="F79037"/>
                </a:solidFill>
                <a:effectLst/>
                <a:ea typeface="Times New Roman" panose="02020603050405020304" pitchFamily="18" charset="0"/>
              </a:rPr>
              <a:t> ma swój cykl życia</a:t>
            </a:r>
          </a:p>
          <a:p>
            <a:pPr algn="just"/>
            <a:r>
              <a:rPr lang="pl-PL" dirty="0">
                <a:effectLst/>
                <a:ea typeface="Times New Roman" panose="02020603050405020304" pitchFamily="18" charset="0"/>
              </a:rPr>
              <a:t>Kiedy prawo lub aktywa są </a:t>
            </a:r>
            <a:r>
              <a:rPr lang="pl-PL" dirty="0" err="1">
                <a:effectLst/>
                <a:ea typeface="Times New Roman" panose="02020603050405020304" pitchFamily="18" charset="0"/>
              </a:rPr>
              <a:t>tokenizowane</a:t>
            </a:r>
            <a:r>
              <a:rPr lang="pl-PL" dirty="0">
                <a:effectLst/>
                <a:ea typeface="Times New Roman" panose="02020603050405020304" pitchFamily="18" charset="0"/>
              </a:rPr>
              <a:t>, najpierw należy technicznie wygenerować </a:t>
            </a:r>
            <a:r>
              <a:rPr lang="pl-PL" dirty="0" err="1">
                <a:effectLst/>
                <a:ea typeface="Times New Roman" panose="02020603050405020304" pitchFamily="18" charset="0"/>
              </a:rPr>
              <a:t>tokeny</a:t>
            </a:r>
            <a:r>
              <a:rPr lang="pl-PL" dirty="0">
                <a:effectLst/>
                <a:ea typeface="Times New Roman" panose="02020603050405020304" pitchFamily="18" charset="0"/>
              </a:rPr>
              <a:t>. Następnie </a:t>
            </a:r>
            <a:r>
              <a:rPr lang="pl-PL" dirty="0" err="1">
                <a:effectLst/>
                <a:ea typeface="Times New Roman" panose="02020603050405020304" pitchFamily="18" charset="0"/>
              </a:rPr>
              <a:t>tokeny</a:t>
            </a:r>
            <a:r>
              <a:rPr lang="pl-PL" dirty="0">
                <a:effectLst/>
                <a:ea typeface="Times New Roman" panose="02020603050405020304" pitchFamily="18" charset="0"/>
              </a:rPr>
              <a:t> muszą zostać wydane nowym posiadaczom. Może to stać się poprzez sprzedaż </a:t>
            </a:r>
            <a:r>
              <a:rPr lang="pl-PL" dirty="0" err="1">
                <a:effectLst/>
                <a:ea typeface="Times New Roman" panose="02020603050405020304" pitchFamily="18" charset="0"/>
              </a:rPr>
              <a:t>tokenów</a:t>
            </a:r>
            <a:r>
              <a:rPr lang="pl-PL" dirty="0">
                <a:effectLst/>
                <a:ea typeface="Times New Roman" panose="02020603050405020304" pitchFamily="18" charset="0"/>
              </a:rPr>
              <a:t> (np. STO, IEO, ICO). </a:t>
            </a:r>
            <a:r>
              <a:rPr lang="pl-PL" dirty="0" err="1">
                <a:effectLst/>
                <a:ea typeface="Times New Roman" panose="02020603050405020304" pitchFamily="18" charset="0"/>
              </a:rPr>
              <a:t>Tokeny</a:t>
            </a:r>
            <a:r>
              <a:rPr lang="pl-PL" dirty="0">
                <a:effectLst/>
                <a:ea typeface="Times New Roman" panose="02020603050405020304" pitchFamily="18" charset="0"/>
              </a:rPr>
              <a:t> można następnie wymieniać na inne </a:t>
            </a:r>
            <a:r>
              <a:rPr lang="pl-PL" dirty="0" err="1">
                <a:effectLst/>
                <a:ea typeface="Times New Roman" panose="02020603050405020304" pitchFamily="18" charset="0"/>
              </a:rPr>
              <a:t>tokeny</a:t>
            </a:r>
            <a:r>
              <a:rPr lang="pl-PL" dirty="0">
                <a:effectLst/>
                <a:ea typeface="Times New Roman" panose="02020603050405020304" pitchFamily="18" charset="0"/>
              </a:rPr>
              <a:t> i w większości przypadków należy je przechowywać. Na rynku finansowym </a:t>
            </a:r>
            <a:r>
              <a:rPr lang="pl-PL" dirty="0" err="1">
                <a:effectLst/>
                <a:ea typeface="Times New Roman" panose="02020603050405020304" pitchFamily="18" charset="0"/>
              </a:rPr>
              <a:t>tokeny</a:t>
            </a:r>
            <a:r>
              <a:rPr lang="pl-PL" dirty="0">
                <a:effectLst/>
                <a:ea typeface="Times New Roman" panose="02020603050405020304" pitchFamily="18" charset="0"/>
              </a:rPr>
              <a:t> można kupować i umieszczać w portfelu w celach inwestycyjnych. Krótko mówiąc, </a:t>
            </a:r>
            <a:r>
              <a:rPr lang="pl-PL" dirty="0" err="1">
                <a:effectLst/>
                <a:ea typeface="Times New Roman" panose="02020603050405020304" pitchFamily="18" charset="0"/>
              </a:rPr>
              <a:t>tokeny</a:t>
            </a:r>
            <a:r>
              <a:rPr lang="pl-PL" dirty="0">
                <a:effectLst/>
                <a:ea typeface="Times New Roman" panose="02020603050405020304" pitchFamily="18" charset="0"/>
              </a:rPr>
              <a:t> mają cykl życia. Różne zdarzenia w cyklu życia </a:t>
            </a:r>
            <a:r>
              <a:rPr lang="pl-PL" dirty="0" err="1">
                <a:effectLst/>
                <a:ea typeface="Times New Roman" panose="02020603050405020304" pitchFamily="18" charset="0"/>
              </a:rPr>
              <a:t>tokena</a:t>
            </a:r>
            <a:r>
              <a:rPr lang="pl-PL" dirty="0">
                <a:effectLst/>
                <a:ea typeface="Times New Roman" panose="02020603050405020304" pitchFamily="18" charset="0"/>
              </a:rPr>
              <a:t> wskazują na różne role uczestników, np. generatora </a:t>
            </a:r>
            <a:r>
              <a:rPr lang="pl-PL" dirty="0" err="1">
                <a:effectLst/>
                <a:ea typeface="Times New Roman" panose="02020603050405020304" pitchFamily="18" charset="0"/>
              </a:rPr>
              <a:t>tokena</a:t>
            </a:r>
            <a:r>
              <a:rPr lang="pl-PL" dirty="0">
                <a:effectLst/>
                <a:ea typeface="Times New Roman" panose="02020603050405020304" pitchFamily="18" charset="0"/>
              </a:rPr>
              <a:t>, emitenta </a:t>
            </a:r>
            <a:r>
              <a:rPr lang="pl-PL" dirty="0" err="1">
                <a:effectLst/>
                <a:ea typeface="Times New Roman" panose="02020603050405020304" pitchFamily="18" charset="0"/>
              </a:rPr>
              <a:t>tokena</a:t>
            </a:r>
            <a:r>
              <a:rPr lang="pl-PL" dirty="0">
                <a:effectLst/>
                <a:ea typeface="Times New Roman" panose="02020603050405020304" pitchFamily="18" charset="0"/>
              </a:rPr>
              <a:t>, depozytariusza </a:t>
            </a:r>
            <a:r>
              <a:rPr lang="pl-PL" dirty="0" err="1">
                <a:effectLst/>
                <a:ea typeface="Times New Roman" panose="02020603050405020304" pitchFamily="18" charset="0"/>
              </a:rPr>
              <a:t>tokena</a:t>
            </a:r>
            <a:r>
              <a:rPr lang="pl-PL" dirty="0">
                <a:effectLst/>
                <a:ea typeface="Times New Roman" panose="02020603050405020304" pitchFamily="18" charset="0"/>
              </a:rPr>
              <a:t>. Ustawa Liechtenstein </a:t>
            </a:r>
            <a:r>
              <a:rPr lang="pl-PL" dirty="0" err="1">
                <a:effectLst/>
                <a:ea typeface="Times New Roman" panose="02020603050405020304" pitchFamily="18" charset="0"/>
              </a:rPr>
              <a:t>Blockchain</a:t>
            </a:r>
            <a:r>
              <a:rPr lang="pl-PL" dirty="0">
                <a:effectLst/>
                <a:ea typeface="Times New Roman" panose="02020603050405020304" pitchFamily="18" charset="0"/>
              </a:rPr>
              <a:t> </a:t>
            </a:r>
            <a:r>
              <a:rPr lang="pl-PL" dirty="0" err="1">
                <a:effectLst/>
                <a:ea typeface="Times New Roman" panose="02020603050405020304" pitchFamily="18" charset="0"/>
              </a:rPr>
              <a:t>Act</a:t>
            </a:r>
            <a:r>
              <a:rPr lang="pl-PL" dirty="0">
                <a:effectLst/>
                <a:ea typeface="Times New Roman" panose="02020603050405020304" pitchFamily="18" charset="0"/>
              </a:rPr>
              <a:t> zapewnia zatem wiele możliwości rejestracji w FMA, dzięki czemu firmy mogą działać w całym cyklu życia </a:t>
            </a:r>
            <a:r>
              <a:rPr lang="pl-PL" dirty="0" err="1">
                <a:effectLst/>
                <a:ea typeface="Times New Roman" panose="02020603050405020304" pitchFamily="18" charset="0"/>
              </a:rPr>
              <a:t>tokenów</a:t>
            </a:r>
            <a:r>
              <a:rPr lang="pl-PL" dirty="0">
                <a:effectLst/>
                <a:ea typeface="Times New Roman" panose="02020603050405020304" pitchFamily="18" charset="0"/>
              </a:rPr>
              <a:t>. Jak pokazano na rysunku 14, firmy mogą wkrótce ubiegać się o takie rejestracje. Kandydatom stawia się wiele wymagań. Licencje nie są oczywiście wydawane za darmo. Jednak porównanie opłat i wymogów związanych z innymi rejestracjami lub licencjami władz finansowych wskazuje, że opłaty za licencje w Liechtensteinie są rozsądne. Gdy istnieją jasno określone zasady rejestracji, jak ma to miejsce w Liechtensteinie, oraz gdy procesy </a:t>
            </a:r>
            <a:r>
              <a:rPr lang="pl-PL" dirty="0" err="1">
                <a:effectLst/>
                <a:ea typeface="Times New Roman" panose="02020603050405020304" pitchFamily="18" charset="0"/>
              </a:rPr>
              <a:t>tokenizacji</a:t>
            </a:r>
            <a:r>
              <a:rPr lang="pl-PL" dirty="0">
                <a:effectLst/>
                <a:ea typeface="Times New Roman" panose="02020603050405020304" pitchFamily="18" charset="0"/>
              </a:rPr>
              <a:t> i inteligentne kontrakty staną się </a:t>
            </a:r>
            <a:r>
              <a:rPr lang="pl-PL" dirty="0" err="1">
                <a:effectLst/>
                <a:ea typeface="Times New Roman" panose="02020603050405020304" pitchFamily="18" charset="0"/>
              </a:rPr>
              <a:t>sstandaryzowane</a:t>
            </a:r>
            <a:r>
              <a:rPr lang="pl-PL" dirty="0">
                <a:effectLst/>
                <a:ea typeface="Times New Roman" panose="02020603050405020304" pitchFamily="18" charset="0"/>
              </a:rPr>
              <a:t>, ostatecznie koszty </a:t>
            </a:r>
            <a:r>
              <a:rPr lang="pl-PL" dirty="0" err="1">
                <a:effectLst/>
                <a:ea typeface="Times New Roman" panose="02020603050405020304" pitchFamily="18" charset="0"/>
              </a:rPr>
              <a:t>tokenizacji</a:t>
            </a:r>
            <a:r>
              <a:rPr lang="pl-PL" dirty="0">
                <a:effectLst/>
                <a:ea typeface="Times New Roman" panose="02020603050405020304" pitchFamily="18" charset="0"/>
              </a:rPr>
              <a:t> dowolnego składnika aktywów zostaną znacznie obniżone.</a:t>
            </a:r>
          </a:p>
          <a:p>
            <a:pPr algn="just"/>
            <a:endParaRPr lang="en-US" dirty="0">
              <a:effectLst/>
              <a:ea typeface="Times New Roman" panose="02020603050405020304" pitchFamily="18" charset="0"/>
            </a:endParaRPr>
          </a:p>
          <a:p>
            <a:pPr algn="just"/>
            <a:endParaRPr lang="en-LB" dirty="0">
              <a:effectLst/>
              <a:ea typeface="Times New Roman" panose="02020603050405020304" pitchFamily="18" charset="0"/>
            </a:endParaRPr>
          </a:p>
          <a:p>
            <a:pPr algn="just"/>
            <a:r>
              <a:rPr lang="en-US" b="1" dirty="0">
                <a:effectLst/>
                <a:ea typeface="Times New Roman" panose="02020603050405020304" pitchFamily="18" charset="0"/>
              </a:rPr>
              <a:t> </a:t>
            </a:r>
            <a:endParaRPr lang="en-LB" dirty="0">
              <a:effectLst/>
              <a:ea typeface="Times New Roman" panose="02020603050405020304" pitchFamily="18" charset="0"/>
            </a:endParaRPr>
          </a:p>
        </p:txBody>
      </p:sp>
      <p:pic>
        <p:nvPicPr>
          <p:cNvPr id="5" name="Picture 4">
            <a:extLst>
              <a:ext uri="{FF2B5EF4-FFF2-40B4-BE49-F238E27FC236}">
                <a16:creationId xmlns:a16="http://schemas.microsoft.com/office/drawing/2014/main" id="{041F982C-AADE-4F76-43DD-44EC9A2EFF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63" t="-3152" r="-2856" b="-3919"/>
          <a:stretch/>
        </p:blipFill>
        <p:spPr>
          <a:xfrm>
            <a:off x="201076" y="3665604"/>
            <a:ext cx="7157522" cy="5621999"/>
          </a:xfrm>
          <a:prstGeom prst="rect">
            <a:avLst/>
          </a:prstGeom>
        </p:spPr>
      </p:pic>
      <p:sp>
        <p:nvSpPr>
          <p:cNvPr id="6" name="Text Placeholder 17">
            <a:extLst>
              <a:ext uri="{FF2B5EF4-FFF2-40B4-BE49-F238E27FC236}">
                <a16:creationId xmlns:a16="http://schemas.microsoft.com/office/drawing/2014/main" id="{F71A782D-BBEB-E289-593A-BD6BE71B3930}"/>
              </a:ext>
            </a:extLst>
          </p:cNvPr>
          <p:cNvSpPr txBox="1">
            <a:spLocks/>
          </p:cNvSpPr>
          <p:nvPr/>
        </p:nvSpPr>
        <p:spPr>
          <a:xfrm>
            <a:off x="787764" y="928155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14: Przegląd 5 z 10 wymogów rejestracyjnych (źródło: NÄGELE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Attorneys</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Law LLC, 2019)</a:t>
            </a:r>
          </a:p>
        </p:txBody>
      </p:sp>
    </p:spTree>
    <p:extLst>
      <p:ext uri="{BB962C8B-B14F-4D97-AF65-F5344CB8AC3E}">
        <p14:creationId xmlns:p14="http://schemas.microsoft.com/office/powerpoint/2010/main" val="129145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5921904"/>
          </a:xfrm>
        </p:spPr>
        <p:txBody>
          <a:bodyPr/>
          <a:lstStyle/>
          <a:p>
            <a:pPr algn="just"/>
            <a:r>
              <a:rPr lang="en-US" b="1" dirty="0">
                <a:solidFill>
                  <a:srgbClr val="F79037"/>
                </a:solidFill>
                <a:effectLst/>
                <a:ea typeface="Times New Roman" panose="02020603050405020304" pitchFamily="18" charset="0"/>
              </a:rPr>
              <a:t>Liechtenstein </a:t>
            </a:r>
            <a:r>
              <a:rPr lang="en-US" b="1" dirty="0" err="1">
                <a:solidFill>
                  <a:srgbClr val="F79037"/>
                </a:solidFill>
                <a:effectLst/>
                <a:ea typeface="Times New Roman" panose="02020603050405020304" pitchFamily="18" charset="0"/>
              </a:rPr>
              <a:t>i</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inne</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kraje</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Liechtenstein określa technologicznie neutralne i wszechstronne ramy zaprojektowane w celu uchwycenia wszystkich aspektów </a:t>
            </a:r>
            <a:r>
              <a:rPr lang="pl-PL" dirty="0" err="1">
                <a:effectLst/>
                <a:ea typeface="Times New Roman" panose="02020603050405020304" pitchFamily="18" charset="0"/>
              </a:rPr>
              <a:t>tokenizacji</a:t>
            </a:r>
            <a:r>
              <a:rPr lang="pl-PL" dirty="0">
                <a:effectLst/>
                <a:ea typeface="Times New Roman" panose="02020603050405020304" pitchFamily="18" charset="0"/>
              </a:rPr>
              <a:t>. Ze względu na status Liechtensteinu jako członka Europejskiego Obszaru Gospodarczego (EOG) wymagana jest zgodność ze skodyfikowanymi wytycznymi i przepisami UE/EOG. Te przepisy tworzą podstawę, na której mogą opierać się ustawodawcy Liechtensteinu. Rejestracje i licencje wydane na podstawie rozporządzeń i dyrektyw UE/EOG mogą być transferowane do innych państw członkowskich UE/EOG, podczas gdy unikalne rejestracje Liechtensteinu na mocy ustawy </a:t>
            </a:r>
            <a:r>
              <a:rPr lang="pl-PL" dirty="0" err="1">
                <a:effectLst/>
                <a:ea typeface="Times New Roman" panose="02020603050405020304" pitchFamily="18" charset="0"/>
              </a:rPr>
              <a:t>Blockchain</a:t>
            </a:r>
            <a:r>
              <a:rPr lang="pl-PL" dirty="0">
                <a:effectLst/>
                <a:ea typeface="Times New Roman" panose="02020603050405020304" pitchFamily="18" charset="0"/>
              </a:rPr>
              <a:t> </a:t>
            </a:r>
            <a:r>
              <a:rPr lang="pl-PL" dirty="0" err="1">
                <a:effectLst/>
                <a:ea typeface="Times New Roman" panose="02020603050405020304" pitchFamily="18" charset="0"/>
              </a:rPr>
              <a:t>Act</a:t>
            </a:r>
            <a:r>
              <a:rPr lang="pl-PL" dirty="0">
                <a:effectLst/>
                <a:ea typeface="Times New Roman" panose="02020603050405020304" pitchFamily="18" charset="0"/>
              </a:rPr>
              <a:t> nie podlegają takiemu transferowi. Oczywiście przepisy podatkowe w innych krajach i nadchodząca „licencja kryptograficzna” w Niemczech mogą sprawić, że przedsięwzięcia biznesowe staną się bardziej złożone, ale nie niewykonalne.</a:t>
            </a:r>
          </a:p>
          <a:p>
            <a:pPr algn="just"/>
            <a:r>
              <a:rPr lang="en-US" dirty="0">
                <a:effectLst/>
                <a:ea typeface="Times New Roman" panose="02020603050405020304" pitchFamily="18" charset="0"/>
              </a:rPr>
              <a:t> </a:t>
            </a:r>
          </a:p>
          <a:p>
            <a:pPr algn="just"/>
            <a:r>
              <a:rPr lang="pl-PL" dirty="0">
                <a:effectLst/>
                <a:ea typeface="Times New Roman" panose="02020603050405020304" pitchFamily="18" charset="0"/>
              </a:rPr>
              <a:t>U swych podstaw, Liechtenstein </a:t>
            </a:r>
            <a:r>
              <a:rPr lang="pl-PL" dirty="0" err="1">
                <a:effectLst/>
                <a:ea typeface="Times New Roman" panose="02020603050405020304" pitchFamily="18" charset="0"/>
              </a:rPr>
              <a:t>Blockchain</a:t>
            </a:r>
            <a:r>
              <a:rPr lang="pl-PL" dirty="0">
                <a:effectLst/>
                <a:ea typeface="Times New Roman" panose="02020603050405020304" pitchFamily="18" charset="0"/>
              </a:rPr>
              <a:t> </a:t>
            </a:r>
            <a:r>
              <a:rPr lang="pl-PL" dirty="0" err="1">
                <a:effectLst/>
                <a:ea typeface="Times New Roman" panose="02020603050405020304" pitchFamily="18" charset="0"/>
              </a:rPr>
              <a:t>Act</a:t>
            </a:r>
            <a:r>
              <a:rPr lang="pl-PL" dirty="0">
                <a:effectLst/>
                <a:ea typeface="Times New Roman" panose="02020603050405020304" pitchFamily="18" charset="0"/>
              </a:rPr>
              <a:t> koncentruje się na dostosowaniu wcześniej istniejących przepisów w celu zwiększenia pewności prawnej w gospodarce </a:t>
            </a:r>
            <a:r>
              <a:rPr lang="pl-PL" dirty="0" err="1">
                <a:effectLst/>
                <a:ea typeface="Times New Roman" panose="02020603050405020304" pitchFamily="18" charset="0"/>
              </a:rPr>
              <a:t>tokenów</a:t>
            </a:r>
            <a:r>
              <a:rPr lang="pl-PL" dirty="0">
                <a:effectLst/>
                <a:ea typeface="Times New Roman" panose="02020603050405020304" pitchFamily="18" charset="0"/>
              </a:rPr>
              <a:t>. Wyznaczając wyraźną granicę między tym, co podlega prawu cywilnemu, a prawem regulacyjnym i nadzorczym, ustawa Liechtenstein </a:t>
            </a:r>
            <a:r>
              <a:rPr lang="pl-PL" dirty="0" err="1">
                <a:effectLst/>
                <a:ea typeface="Times New Roman" panose="02020603050405020304" pitchFamily="18" charset="0"/>
              </a:rPr>
              <a:t>Blockchain</a:t>
            </a:r>
            <a:r>
              <a:rPr lang="pl-PL" dirty="0">
                <a:effectLst/>
                <a:ea typeface="Times New Roman" panose="02020603050405020304" pitchFamily="18" charset="0"/>
              </a:rPr>
              <a:t> </a:t>
            </a:r>
            <a:r>
              <a:rPr lang="pl-PL" dirty="0" err="1">
                <a:effectLst/>
                <a:ea typeface="Times New Roman" panose="02020603050405020304" pitchFamily="18" charset="0"/>
              </a:rPr>
              <a:t>Act</a:t>
            </a:r>
            <a:r>
              <a:rPr lang="pl-PL" dirty="0">
                <a:effectLst/>
                <a:ea typeface="Times New Roman" panose="02020603050405020304" pitchFamily="18" charset="0"/>
              </a:rPr>
              <a:t> zawiera zmiany w ustawie o osobach i spółkach Liechtensteinu, ustawie o handlu, ustawie o należytej staranności i ustawie o organach nadzoru rynku finansowego. Prawdopodobnie najważniejszym aspektem są zmiany w prawie obywatelskim, aby zapewnić skuteczne przeniesienie prawa bazowego reprezentowanego przez </a:t>
            </a:r>
            <a:r>
              <a:rPr lang="pl-PL" dirty="0" err="1">
                <a:effectLst/>
                <a:ea typeface="Times New Roman" panose="02020603050405020304" pitchFamily="18" charset="0"/>
              </a:rPr>
              <a:t>token</a:t>
            </a:r>
            <a:r>
              <a:rPr lang="pl-PL" dirty="0">
                <a:effectLst/>
                <a:ea typeface="Times New Roman" panose="02020603050405020304" pitchFamily="18" charset="0"/>
              </a:rPr>
              <a:t> ze strony A na stronę B. Poza tym ustawa określa zasady regulacyjne i nadzorcze dotyczące interakcji z systemami </a:t>
            </a:r>
            <a:r>
              <a:rPr lang="pl-PL" dirty="0" err="1">
                <a:effectLst/>
                <a:ea typeface="Times New Roman" panose="02020603050405020304" pitchFamily="18" charset="0"/>
              </a:rPr>
              <a:t>blockchain</a:t>
            </a:r>
            <a:r>
              <a:rPr lang="pl-PL" dirty="0">
                <a:effectLst/>
                <a:ea typeface="Times New Roman" panose="02020603050405020304" pitchFamily="18" charset="0"/>
              </a:rPr>
              <a:t> — w tym konsumentów, usługodawców i pośredników.</a:t>
            </a:r>
          </a:p>
          <a:p>
            <a:pPr algn="just"/>
            <a:endParaRPr lang="en-US" dirty="0">
              <a:effectLst/>
              <a:ea typeface="Times New Roman" panose="02020603050405020304" pitchFamily="18" charset="0"/>
            </a:endParaRPr>
          </a:p>
          <a:p>
            <a:pPr algn="just"/>
            <a:endParaRPr lang="en-LB" dirty="0">
              <a:effectLst/>
              <a:ea typeface="Times New Roman" panose="02020603050405020304" pitchFamily="18" charset="0"/>
            </a:endParaRPr>
          </a:p>
          <a:p>
            <a:pPr algn="just"/>
            <a:r>
              <a:rPr lang="en-US" b="1" dirty="0">
                <a:effectLst/>
                <a:ea typeface="Times New Roman" panose="02020603050405020304" pitchFamily="18" charset="0"/>
              </a:rPr>
              <a:t> </a:t>
            </a:r>
            <a:endParaRPr lang="en-LB"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a:t>
            </a:fld>
            <a:endParaRPr lang="en-US" dirty="0"/>
          </a:p>
        </p:txBody>
      </p:sp>
      <p:pic>
        <p:nvPicPr>
          <p:cNvPr id="4" name="Picture 3">
            <a:extLst>
              <a:ext uri="{FF2B5EF4-FFF2-40B4-BE49-F238E27FC236}">
                <a16:creationId xmlns:a16="http://schemas.microsoft.com/office/drawing/2014/main" id="{4E5486BA-5918-5B1F-069A-4624E6579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5" name="Group 4">
            <a:extLst>
              <a:ext uri="{FF2B5EF4-FFF2-40B4-BE49-F238E27FC236}">
                <a16:creationId xmlns:a16="http://schemas.microsoft.com/office/drawing/2014/main" id="{1E57D513-C86D-2639-1EF3-BE4F6B03AABD}"/>
              </a:ext>
            </a:extLst>
          </p:cNvPr>
          <p:cNvGrpSpPr/>
          <p:nvPr/>
        </p:nvGrpSpPr>
        <p:grpSpPr>
          <a:xfrm flipH="1">
            <a:off x="5193447" y="8599913"/>
            <a:ext cx="2590078" cy="2250924"/>
            <a:chOff x="-220413" y="5470274"/>
            <a:chExt cx="2590078" cy="2250924"/>
          </a:xfrm>
        </p:grpSpPr>
        <p:sp>
          <p:nvSpPr>
            <p:cNvPr id="6" name="Freeform 5">
              <a:extLst>
                <a:ext uri="{FF2B5EF4-FFF2-40B4-BE49-F238E27FC236}">
                  <a16:creationId xmlns:a16="http://schemas.microsoft.com/office/drawing/2014/main" id="{71BF4CFA-19F4-F99B-A96E-602C95888A6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8" name="Freeform 7">
              <a:extLst>
                <a:ext uri="{FF2B5EF4-FFF2-40B4-BE49-F238E27FC236}">
                  <a16:creationId xmlns:a16="http://schemas.microsoft.com/office/drawing/2014/main" id="{09265C6A-5349-AB0A-8C7A-D6B625011DB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2B3A671-68CE-E068-55E8-E002E368BE8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E069159D-008B-005B-3274-1F30DEDB9A8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2EE58D12-0352-3578-F4F3-DA5238FFFAB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22BB98C-79C9-C10B-F281-3DAA19D0B7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3225E08-FE3A-9D21-5C09-A7499E64193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C99A0DE0-E9AE-D71E-921F-DFD879F747D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558DFDC1-E4C6-5D7A-4E4E-75B3F489297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84D7A4C8-46BC-A3FF-3C11-693692C5999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55F587AF-C63B-E4F6-8D5D-3D5DBF67E75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618546AE-FF17-E847-B713-644200C827E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9EA3F70F-ED9F-CC33-E7E1-4AE0BC8CA19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E3629E4F-7DDA-6CE8-9DFB-522DA64E5C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D5156A68-4BE0-2CB8-9480-43FF710980E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17E016C-615A-3286-DF0D-BD81518A340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9D8B0A49-F724-B8F0-5D31-F64AF95CE086}"/>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C4BE455A-F97F-F2A1-7FCF-BBB0A227143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50921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6F147696-0F33-4ECD-FB33-DDB1C8399CAB}"/>
              </a:ext>
            </a:extLst>
          </p:cNvPr>
          <p:cNvSpPr/>
          <p:nvPr/>
        </p:nvSpPr>
        <p:spPr>
          <a:xfrm flipV="1">
            <a:off x="740928" y="6601289"/>
            <a:ext cx="6832572" cy="3514278"/>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15</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83"/>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7"/>
            <a:ext cx="6005741" cy="227494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b="1" dirty="0">
                <a:solidFill>
                  <a:srgbClr val="F79037"/>
                </a:solidFill>
                <a:latin typeface="Calibri" panose="020F0502020204030204" pitchFamily="34" charset="0"/>
                <a:cs typeface="Calibri" panose="020F0502020204030204" pitchFamily="34" charset="0"/>
              </a:rPr>
              <a:t>Liechtenstein: „prosta </a:t>
            </a:r>
            <a:r>
              <a:rPr lang="pl-PL" sz="1100" b="1" dirty="0" err="1">
                <a:solidFill>
                  <a:srgbClr val="F79037"/>
                </a:solidFill>
                <a:latin typeface="Calibri" panose="020F0502020204030204" pitchFamily="34" charset="0"/>
                <a:cs typeface="Calibri" panose="020F0502020204030204" pitchFamily="34" charset="0"/>
              </a:rPr>
              <a:t>tokenizacja</a:t>
            </a:r>
            <a:r>
              <a:rPr lang="pl-PL" sz="1100" b="1" dirty="0">
                <a:solidFill>
                  <a:srgbClr val="F79037"/>
                </a:solidFill>
                <a:latin typeface="Calibri" panose="020F0502020204030204" pitchFamily="34" charset="0"/>
                <a:cs typeface="Calibri" panose="020F0502020204030204" pitchFamily="34" charset="0"/>
              </a:rPr>
              <a:t>” bez obchodzenia prawa</a:t>
            </a:r>
          </a:p>
          <a:p>
            <a:pPr algn="just"/>
            <a:r>
              <a:rPr lang="pl-PL" sz="1100" dirty="0">
                <a:solidFill>
                  <a:schemeClr val="tx1"/>
                </a:solidFill>
                <a:latin typeface="Calibri" panose="020F0502020204030204" pitchFamily="34" charset="0"/>
                <a:cs typeface="Calibri" panose="020F0502020204030204" pitchFamily="34" charset="0"/>
              </a:rPr>
              <a:t>Jeśli próbujesz </a:t>
            </a:r>
            <a:r>
              <a:rPr lang="pl-PL" sz="1100" dirty="0" err="1">
                <a:solidFill>
                  <a:schemeClr val="tx1"/>
                </a:solidFill>
                <a:latin typeface="Calibri" panose="020F0502020204030204" pitchFamily="34" charset="0"/>
                <a:cs typeface="Calibri" panose="020F0502020204030204" pitchFamily="34" charset="0"/>
              </a:rPr>
              <a:t>tokenizować</a:t>
            </a:r>
            <a:r>
              <a:rPr lang="pl-PL" sz="1100" dirty="0">
                <a:solidFill>
                  <a:schemeClr val="tx1"/>
                </a:solidFill>
                <a:latin typeface="Calibri" panose="020F0502020204030204" pitchFamily="34" charset="0"/>
                <a:cs typeface="Calibri" panose="020F0502020204030204" pitchFamily="34" charset="0"/>
              </a:rPr>
              <a:t> prawa i aktywa, jest to zazwyczaj trudne i stanowi wyzwanie ze względu na obowiązujące lokalne przepisy. Na przykład w Niemczech można </a:t>
            </a:r>
            <a:r>
              <a:rPr lang="pl-PL" sz="1100" dirty="0" err="1">
                <a:solidFill>
                  <a:schemeClr val="tx1"/>
                </a:solidFill>
                <a:latin typeface="Calibri" panose="020F0502020204030204" pitchFamily="34" charset="0"/>
                <a:cs typeface="Calibri" panose="020F0502020204030204" pitchFamily="34" charset="0"/>
              </a:rPr>
              <a:t>tokenizować</a:t>
            </a:r>
            <a:r>
              <a:rPr lang="pl-PL" sz="1100" dirty="0">
                <a:solidFill>
                  <a:schemeClr val="tx1"/>
                </a:solidFill>
                <a:latin typeface="Calibri" panose="020F0502020204030204" pitchFamily="34" charset="0"/>
                <a:cs typeface="Calibri" panose="020F0502020204030204" pitchFamily="34" charset="0"/>
              </a:rPr>
              <a:t> określone formy długu, ale do tej pory nie można </a:t>
            </a:r>
            <a:r>
              <a:rPr lang="pl-PL" sz="1100" dirty="0" err="1">
                <a:solidFill>
                  <a:schemeClr val="tx1"/>
                </a:solidFill>
                <a:latin typeface="Calibri" panose="020F0502020204030204" pitchFamily="34" charset="0"/>
                <a:cs typeface="Calibri" panose="020F0502020204030204" pitchFamily="34" charset="0"/>
              </a:rPr>
              <a:t>tokenizować</a:t>
            </a:r>
            <a:r>
              <a:rPr lang="pl-PL" sz="1100" dirty="0">
                <a:solidFill>
                  <a:schemeClr val="tx1"/>
                </a:solidFill>
                <a:latin typeface="Calibri" panose="020F0502020204030204" pitchFamily="34" charset="0"/>
                <a:cs typeface="Calibri" panose="020F0502020204030204" pitchFamily="34" charset="0"/>
              </a:rPr>
              <a:t> akcji ani obligacji. Zawsze potrzeba wykwalifikowanego prawnika, aby spróbować znaleźć obejście, a następnie przekonać organy regulacyjne, że proponowane obejście jest zgodne z lokalnym prawem poprzez interpretację niektórych paragrafów prawa w „nowy” sposób. Prawnik oczywiście nigdy nie nazwałby tego postępowania „obejściem”. Tak czy siak – nie jest to łatwe, ale możliwe. Zazwyczaj takie obejścia są również kosztowne, ponieważ nie podlegają jeszcze znormalizowanemu procesowi. Dlatego Liechtenstein jest atrakcyjnym miejscem dla różnych działań związanych z </a:t>
            </a:r>
            <a:r>
              <a:rPr lang="pl-PL" sz="1100" dirty="0" err="1">
                <a:solidFill>
                  <a:schemeClr val="tx1"/>
                </a:solidFill>
                <a:latin typeface="Calibri" panose="020F0502020204030204" pitchFamily="34" charset="0"/>
                <a:cs typeface="Calibri" panose="020F0502020204030204" pitchFamily="34" charset="0"/>
              </a:rPr>
              <a:t>tokenizacją</a:t>
            </a:r>
            <a:r>
              <a:rPr lang="pl-PL" sz="1100" dirty="0">
                <a:solidFill>
                  <a:schemeClr val="tx1"/>
                </a:solidFill>
                <a:latin typeface="Calibri" panose="020F0502020204030204" pitchFamily="34" charset="0"/>
                <a:cs typeface="Calibri" panose="020F0502020204030204" pitchFamily="34" charset="0"/>
              </a:rPr>
              <a:t>: bez czasochłonnych i kosztownych wysiłków, prawa i aktywa można </a:t>
            </a:r>
            <a:r>
              <a:rPr lang="pl-PL" sz="1100" dirty="0" err="1">
                <a:solidFill>
                  <a:schemeClr val="tx1"/>
                </a:solidFill>
                <a:latin typeface="Calibri" panose="020F0502020204030204" pitchFamily="34" charset="0"/>
                <a:cs typeface="Calibri" panose="020F0502020204030204" pitchFamily="34" charset="0"/>
              </a:rPr>
              <a:t>tokenizować</a:t>
            </a:r>
            <a:r>
              <a:rPr lang="pl-PL" sz="1100" dirty="0">
                <a:solidFill>
                  <a:schemeClr val="tx1"/>
                </a:solidFill>
                <a:latin typeface="Calibri" panose="020F0502020204030204" pitchFamily="34" charset="0"/>
                <a:cs typeface="Calibri" panose="020F0502020204030204" pitchFamily="34" charset="0"/>
              </a:rPr>
              <a:t> w prosty sposób. Nie są wymagane żadne obejścia, jak w innych krajach. To nie tylko ustandaryzowało procesy, ale także znacznie obniżyło koszty procesów </a:t>
            </a:r>
            <a:r>
              <a:rPr lang="pl-PL" sz="1100" dirty="0" err="1">
                <a:solidFill>
                  <a:schemeClr val="tx1"/>
                </a:solidFill>
                <a:latin typeface="Calibri" panose="020F0502020204030204" pitchFamily="34" charset="0"/>
                <a:cs typeface="Calibri" panose="020F0502020204030204" pitchFamily="34" charset="0"/>
              </a:rPr>
              <a:t>tokenizacji</a:t>
            </a:r>
            <a:r>
              <a:rPr lang="pl-PL" sz="1100" dirty="0">
                <a:solidFill>
                  <a:schemeClr val="tx1"/>
                </a:solidFill>
                <a:latin typeface="Calibri" panose="020F0502020204030204" pitchFamily="34" charset="0"/>
                <a:cs typeface="Calibri" panose="020F0502020204030204" pitchFamily="34" charset="0"/>
              </a:rPr>
              <a:t>. Jednak od czasu wprowadzenia TVTG, ilość towarów </a:t>
            </a:r>
            <a:r>
              <a:rPr lang="pl-PL" sz="1100" dirty="0" err="1">
                <a:solidFill>
                  <a:schemeClr val="tx1"/>
                </a:solidFill>
                <a:latin typeface="Calibri" panose="020F0502020204030204" pitchFamily="34" charset="0"/>
                <a:cs typeface="Calibri" panose="020F0502020204030204" pitchFamily="34" charset="0"/>
              </a:rPr>
              <a:t>tokenizowanych</a:t>
            </a:r>
            <a:r>
              <a:rPr lang="pl-PL" sz="1100" dirty="0">
                <a:solidFill>
                  <a:schemeClr val="tx1"/>
                </a:solidFill>
                <a:latin typeface="Calibri" panose="020F0502020204030204" pitchFamily="34" charset="0"/>
                <a:cs typeface="Calibri" panose="020F0502020204030204" pitchFamily="34" charset="0"/>
              </a:rPr>
              <a:t> za jego pomocą była znacznie poniżej oczekiwanych wartości.</a:t>
            </a:r>
          </a:p>
          <a:p>
            <a:pPr algn="just"/>
            <a:endParaRPr lang="pl-PL" sz="1100" dirty="0">
              <a:solidFill>
                <a:schemeClr val="tx1"/>
              </a:solidFill>
              <a:latin typeface="Calibri" panose="020F0502020204030204" pitchFamily="34" charset="0"/>
              <a:cs typeface="Calibri" panose="020F0502020204030204" pitchFamily="34" charset="0"/>
            </a:endParaRPr>
          </a:p>
        </p:txBody>
      </p:sp>
      <p:sp>
        <p:nvSpPr>
          <p:cNvPr id="4" name="Text Placeholder 17">
            <a:extLst>
              <a:ext uri="{FF2B5EF4-FFF2-40B4-BE49-F238E27FC236}">
                <a16:creationId xmlns:a16="http://schemas.microsoft.com/office/drawing/2014/main" id="{F3198A58-0D60-3309-97FE-3783224E8B6B}"/>
              </a:ext>
            </a:extLst>
          </p:cNvPr>
          <p:cNvSpPr txBox="1">
            <a:spLocks/>
          </p:cNvSpPr>
          <p:nvPr/>
        </p:nvSpPr>
        <p:spPr>
          <a:xfrm>
            <a:off x="752536" y="5816185"/>
            <a:ext cx="6005741" cy="61621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chemeClr val="tx1"/>
                </a:solidFill>
                <a:latin typeface="Calibri" panose="020F0502020204030204" pitchFamily="34" charset="0"/>
                <a:cs typeface="Calibri" panose="020F0502020204030204" pitchFamily="34" charset="0"/>
              </a:rPr>
              <a:t>Aby dokładniej zapoznać się z regulacjami dotyczącymi </a:t>
            </a:r>
            <a:r>
              <a:rPr lang="pl-PL" sz="1100" dirty="0" err="1">
                <a:solidFill>
                  <a:schemeClr val="tx1"/>
                </a:solidFill>
                <a:latin typeface="Calibri" panose="020F0502020204030204" pitchFamily="34" charset="0"/>
                <a:cs typeface="Calibri" panose="020F0502020204030204" pitchFamily="34" charset="0"/>
              </a:rPr>
              <a:t>tokenizacji</a:t>
            </a:r>
            <a:r>
              <a:rPr lang="pl-PL" sz="1100" dirty="0">
                <a:solidFill>
                  <a:schemeClr val="tx1"/>
                </a:solidFill>
                <a:latin typeface="Calibri" panose="020F0502020204030204" pitchFamily="34" charset="0"/>
                <a:cs typeface="Calibri" panose="020F0502020204030204" pitchFamily="34" charset="0"/>
              </a:rPr>
              <a:t> aktywów i procesem </a:t>
            </a:r>
            <a:r>
              <a:rPr lang="pl-PL" sz="1100" dirty="0" err="1">
                <a:solidFill>
                  <a:schemeClr val="tx1"/>
                </a:solidFill>
                <a:latin typeface="Calibri" panose="020F0502020204030204" pitchFamily="34" charset="0"/>
                <a:cs typeface="Calibri" panose="020F0502020204030204" pitchFamily="34" charset="0"/>
              </a:rPr>
              <a:t>tokenizacji</a:t>
            </a:r>
            <a:r>
              <a:rPr lang="pl-PL" sz="1100" dirty="0">
                <a:solidFill>
                  <a:schemeClr val="tx1"/>
                </a:solidFill>
                <a:latin typeface="Calibri" panose="020F0502020204030204" pitchFamily="34" charset="0"/>
                <a:cs typeface="Calibri" panose="020F0502020204030204" pitchFamily="34" charset="0"/>
              </a:rPr>
              <a:t>, obejrzyj ten film.</a:t>
            </a:r>
          </a:p>
        </p:txBody>
      </p:sp>
      <p:grpSp>
        <p:nvGrpSpPr>
          <p:cNvPr id="8" name="object 15">
            <a:extLst>
              <a:ext uri="{FF2B5EF4-FFF2-40B4-BE49-F238E27FC236}">
                <a16:creationId xmlns:a16="http://schemas.microsoft.com/office/drawing/2014/main" id="{F4E4640C-FAC7-A2D8-3089-3E69BEA3D43A}"/>
              </a:ext>
            </a:extLst>
          </p:cNvPr>
          <p:cNvGrpSpPr/>
          <p:nvPr/>
        </p:nvGrpSpPr>
        <p:grpSpPr>
          <a:xfrm>
            <a:off x="4277272" y="5747433"/>
            <a:ext cx="3047022" cy="1729173"/>
            <a:chOff x="485139" y="4586859"/>
            <a:chExt cx="3134043" cy="1778557"/>
          </a:xfrm>
        </p:grpSpPr>
        <p:pic>
          <p:nvPicPr>
            <p:cNvPr id="9" name="object 16">
              <a:extLst>
                <a:ext uri="{FF2B5EF4-FFF2-40B4-BE49-F238E27FC236}">
                  <a16:creationId xmlns:a16="http://schemas.microsoft.com/office/drawing/2014/main" id="{AFF8549F-7A4D-E042-AD0E-AFAAF6CE9F7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ACB8E576-FC44-6CD5-19CB-A7EC5F7A3D0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AA931953-EFA3-B010-AC39-68AA9A5E13F9}"/>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B88E89AF-1FB9-F6CF-8C90-7C596C2ED053}"/>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BAEAE532-F464-0705-918E-CFA3ACCB88E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02B432E7-58A5-A385-8661-04506A5BA83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5833022"/>
            <a:ext cx="2319372" cy="1498655"/>
          </a:xfrm>
          <a:prstGeom prst="rect">
            <a:avLst/>
          </a:prstGeom>
        </p:spPr>
      </p:pic>
      <p:grpSp>
        <p:nvGrpSpPr>
          <p:cNvPr id="15" name="Group 14">
            <a:extLst>
              <a:ext uri="{FF2B5EF4-FFF2-40B4-BE49-F238E27FC236}">
                <a16:creationId xmlns:a16="http://schemas.microsoft.com/office/drawing/2014/main" id="{58B02D0C-CA1E-7E98-AA0C-35DB1A37FC69}"/>
              </a:ext>
            </a:extLst>
          </p:cNvPr>
          <p:cNvGrpSpPr/>
          <p:nvPr/>
        </p:nvGrpSpPr>
        <p:grpSpPr>
          <a:xfrm>
            <a:off x="4051943" y="6152137"/>
            <a:ext cx="824852" cy="742396"/>
            <a:chOff x="7651794" y="6464727"/>
            <a:chExt cx="824852" cy="742396"/>
          </a:xfrm>
        </p:grpSpPr>
        <p:sp>
          <p:nvSpPr>
            <p:cNvPr id="16" name="Oval 15">
              <a:extLst>
                <a:ext uri="{FF2B5EF4-FFF2-40B4-BE49-F238E27FC236}">
                  <a16:creationId xmlns:a16="http://schemas.microsoft.com/office/drawing/2014/main" id="{F544B84D-BDF2-4EB8-FEBD-EAD2FBA98BD7}"/>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133F85DB-4807-00AB-B9A6-AED450660EFC}"/>
                </a:ext>
              </a:extLst>
            </p:cNvPr>
            <p:cNvSpPr txBox="1">
              <a:spLocks/>
            </p:cNvSpPr>
            <p:nvPr/>
          </p:nvSpPr>
          <p:spPr>
            <a:xfrm rot="1419617">
              <a:off x="7651794" y="6543972"/>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err="1">
                  <a:solidFill>
                    <a:srgbClr val="F79037"/>
                  </a:solidFill>
                  <a:latin typeface="Calibri" panose="020F0502020204030204" pitchFamily="34" charset="0"/>
                  <a:cs typeface="Calibri" panose="020F0502020204030204" pitchFamily="34" charset="0"/>
                  <a:hlinkClick r:id="rId8"/>
                </a:rPr>
                <a:t>Kliknij</a:t>
              </a:r>
              <a:r>
                <a:rPr lang="en-US" sz="1200" b="1" dirty="0">
                  <a:solidFill>
                    <a:srgbClr val="F79037"/>
                  </a:solidFill>
                  <a:latin typeface="Calibri" panose="020F0502020204030204" pitchFamily="34" charset="0"/>
                  <a:cs typeface="Calibri" panose="020F0502020204030204" pitchFamily="34" charset="0"/>
                  <a:hlinkClick r:id="rId8"/>
                </a:rPr>
                <a:t>, aby </a:t>
              </a:r>
              <a:r>
                <a:rPr lang="en-US" sz="1200" b="1" dirty="0" err="1">
                  <a:solidFill>
                    <a:srgbClr val="F79037"/>
                  </a:solidFill>
                  <a:latin typeface="Calibri" panose="020F0502020204030204" pitchFamily="34" charset="0"/>
                  <a:cs typeface="Calibri" panose="020F0502020204030204" pitchFamily="34" charset="0"/>
                  <a:hlinkClick r:id="rId8"/>
                </a:rPr>
                <a:t>obejrzeć</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18" name="Text Placeholder 17">
            <a:extLst>
              <a:ext uri="{FF2B5EF4-FFF2-40B4-BE49-F238E27FC236}">
                <a16:creationId xmlns:a16="http://schemas.microsoft.com/office/drawing/2014/main" id="{9F56B398-EB95-99E2-AEBB-76912864B8D0}"/>
              </a:ext>
            </a:extLst>
          </p:cNvPr>
          <p:cNvSpPr>
            <a:spLocks noGrp="1"/>
          </p:cNvSpPr>
          <p:nvPr/>
        </p:nvSpPr>
        <p:spPr>
          <a:xfrm>
            <a:off x="968744" y="6740098"/>
            <a:ext cx="6143488" cy="357620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pPr algn="just"/>
            <a:r>
              <a:rPr lang="pl-PL" dirty="0">
                <a:effectLst/>
                <a:latin typeface="Calibri" panose="020F0502020204030204" pitchFamily="34" charset="0"/>
                <a:ea typeface="Times New Roman" panose="02020603050405020304" pitchFamily="18" charset="0"/>
              </a:rPr>
              <a:t>Obecny rynek UE związany z aktywami kryptograficznymi charakteryzuje się ciągłym silnym wzrostem ich wykorzystania. Kierując się zainteresowaniem osób prywatnych, inwestorów i firm, branża nadal cieszy się dużym popytem pomimo ekstremalnych wahań cen.</a:t>
            </a:r>
          </a:p>
        </p:txBody>
      </p:sp>
      <p:sp>
        <p:nvSpPr>
          <p:cNvPr id="19" name="Text Placeholder 16">
            <a:extLst>
              <a:ext uri="{FF2B5EF4-FFF2-40B4-BE49-F238E27FC236}">
                <a16:creationId xmlns:a16="http://schemas.microsoft.com/office/drawing/2014/main" id="{EC2F57B0-AE10-0245-C065-34135ED23FAA}"/>
              </a:ext>
            </a:extLst>
          </p:cNvPr>
          <p:cNvSpPr>
            <a:spLocks noGrp="1"/>
          </p:cNvSpPr>
          <p:nvPr/>
        </p:nvSpPr>
        <p:spPr>
          <a:xfrm>
            <a:off x="968744" y="69661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pl-PL" sz="1800" b="0" dirty="0"/>
              <a:t>1.3 Spojrzenie na przepisy i regulacje unijne </a:t>
            </a:r>
          </a:p>
        </p:txBody>
      </p:sp>
      <p:grpSp>
        <p:nvGrpSpPr>
          <p:cNvPr id="20" name="Group 19">
            <a:extLst>
              <a:ext uri="{FF2B5EF4-FFF2-40B4-BE49-F238E27FC236}">
                <a16:creationId xmlns:a16="http://schemas.microsoft.com/office/drawing/2014/main" id="{E1F30357-27A9-631E-5197-0F1B79C47CD3}"/>
              </a:ext>
            </a:extLst>
          </p:cNvPr>
          <p:cNvGrpSpPr/>
          <p:nvPr/>
        </p:nvGrpSpPr>
        <p:grpSpPr>
          <a:xfrm flipH="1">
            <a:off x="5197628" y="8026617"/>
            <a:ext cx="2590078" cy="2250924"/>
            <a:chOff x="-220413" y="5470274"/>
            <a:chExt cx="2590078" cy="2250924"/>
          </a:xfrm>
        </p:grpSpPr>
        <p:sp>
          <p:nvSpPr>
            <p:cNvPr id="21" name="Freeform 20">
              <a:extLst>
                <a:ext uri="{FF2B5EF4-FFF2-40B4-BE49-F238E27FC236}">
                  <a16:creationId xmlns:a16="http://schemas.microsoft.com/office/drawing/2014/main" id="{75CCB1D4-2E83-85C9-DA39-F946488CCE60}"/>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94675A00-7F4F-6FA6-EABD-00FD4CFA07F7}"/>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77D7F5AC-6789-C86E-CE44-CE87B615DA2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160DBDD-9182-8E5E-7E31-78E61085F61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1C013075-61D3-0528-2791-6D13DEA38B2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43A4D5A4-E7FF-8C99-56AC-E3CE06B2DC2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BA335D7-CEBC-F12A-4F3E-71CDCD7F28C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181F0F05-AFA4-B069-7BC3-A757CD344A9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7F232A04-32EE-FD49-D452-A7827059A1D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AA5FDE3-2435-DD12-2BD8-42E99777285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51E372A3-3734-1248-916C-743D6E976664}"/>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704F885B-E661-39C7-FE8A-9F2FF083C000}"/>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2C9B42FA-6811-6AB3-5ED9-BD6D13353D2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E4A71B01-B5C9-0142-8574-55DEF54A1E89}"/>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9CE3ED6-F2D0-AFB1-1E90-37C3211662BE}"/>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C7970765-7B72-117B-F5BF-A81FF52E7E6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E80FCD6D-48DB-8145-71BB-2C44E5214CBC}"/>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04EFCA20-268C-06E9-0E93-CCD4ABC645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51557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5163"/>
            <a:ext cx="6036131" cy="663923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b="1" dirty="0">
                <a:solidFill>
                  <a:srgbClr val="F79037"/>
                </a:solidFill>
                <a:latin typeface="Calibri" panose="020F0502020204030204" pitchFamily="34" charset="0"/>
                <a:cs typeface="Calibri" panose="020F0502020204030204" pitchFamily="34" charset="0"/>
              </a:rPr>
              <a:t>Definicja </a:t>
            </a:r>
            <a:r>
              <a:rPr lang="pl-PL" sz="1100" b="1" dirty="0" err="1">
                <a:solidFill>
                  <a:srgbClr val="F79037"/>
                </a:solidFill>
                <a:latin typeface="Calibri" panose="020F0502020204030204" pitchFamily="34" charset="0"/>
                <a:cs typeface="Calibri" panose="020F0502020204030204" pitchFamily="34" charset="0"/>
              </a:rPr>
              <a:t>kryptowaluty</a:t>
            </a:r>
            <a:r>
              <a:rPr lang="pl-PL" sz="1100" b="1" dirty="0">
                <a:solidFill>
                  <a:srgbClr val="F79037"/>
                </a:solidFill>
                <a:latin typeface="Calibri" panose="020F0502020204030204" pitchFamily="34" charset="0"/>
                <a:cs typeface="Calibri" panose="020F0502020204030204" pitchFamily="34" charset="0"/>
              </a:rPr>
              <a:t> zgodnie z niemieckim prawem bankowym (KWG)</a:t>
            </a:r>
          </a:p>
          <a:p>
            <a:pPr algn="just"/>
            <a:r>
              <a:rPr lang="pl-PL" sz="1100" dirty="0">
                <a:solidFill>
                  <a:schemeClr val="tx1"/>
                </a:solidFill>
                <a:latin typeface="Calibri" panose="020F0502020204030204" pitchFamily="34" charset="0"/>
                <a:cs typeface="Calibri" panose="020F0502020204030204" pitchFamily="34" charset="0"/>
              </a:rPr>
              <a:t>Przez długi czas nie istniała jednolita definicja terminu „</a:t>
            </a:r>
            <a:r>
              <a:rPr lang="pl-PL" sz="1100" dirty="0" err="1">
                <a:solidFill>
                  <a:schemeClr val="tx1"/>
                </a:solidFill>
                <a:latin typeface="Calibri" panose="020F0502020204030204" pitchFamily="34" charset="0"/>
                <a:cs typeface="Calibri" panose="020F0502020204030204" pitchFamily="34" charset="0"/>
              </a:rPr>
              <a:t>kryptowaluta</a:t>
            </a:r>
            <a:r>
              <a:rPr lang="pl-PL" sz="1100" dirty="0">
                <a:solidFill>
                  <a:schemeClr val="tx1"/>
                </a:solidFill>
                <a:latin typeface="Calibri" panose="020F0502020204030204" pitchFamily="34" charset="0"/>
                <a:cs typeface="Calibri" panose="020F0502020204030204" pitchFamily="34" charset="0"/>
              </a:rPr>
              <a:t>”. Termin ten był używany jako synonim dla różnych aspektów ekosystemu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Dzięki rozporządzeniu w sprawie europejskich rynków aktywów kryptograficznych (</a:t>
            </a:r>
            <a:r>
              <a:rPr lang="pl-PL" sz="1100" dirty="0" err="1">
                <a:solidFill>
                  <a:schemeClr val="tx1"/>
                </a:solidFill>
                <a:latin typeface="Calibri" panose="020F0502020204030204" pitchFamily="34" charset="0"/>
                <a:cs typeface="Calibri" panose="020F0502020204030204" pitchFamily="34" charset="0"/>
              </a:rPr>
              <a:t>MiCAR</a:t>
            </a:r>
            <a:r>
              <a:rPr lang="pl-PL" sz="1100" dirty="0">
                <a:solidFill>
                  <a:schemeClr val="tx1"/>
                </a:solidFill>
                <a:latin typeface="Calibri" panose="020F0502020204030204" pitchFamily="34" charset="0"/>
                <a:cs typeface="Calibri" panose="020F0502020204030204" pitchFamily="34" charset="0"/>
              </a:rPr>
              <a:t>), a także niemieckiej ustawie bankowej (KWG), w obszarze europejskim ustalono obecnie dwie definicje. Obie jednak stosują termin wartości kryptograficznej zamiast </a:t>
            </a:r>
            <a:r>
              <a:rPr lang="pl-PL" sz="1100" dirty="0" err="1">
                <a:solidFill>
                  <a:schemeClr val="tx1"/>
                </a:solidFill>
                <a:latin typeface="Calibri" panose="020F0502020204030204" pitchFamily="34" charset="0"/>
                <a:cs typeface="Calibri" panose="020F0502020204030204" pitchFamily="34" charset="0"/>
              </a:rPr>
              <a:t>kryptowaluty</a:t>
            </a:r>
            <a:r>
              <a:rPr lang="pl-PL" sz="1100" dirty="0">
                <a:solidFill>
                  <a:schemeClr val="tx1"/>
                </a:solidFill>
                <a:latin typeface="Calibri" panose="020F0502020204030204" pitchFamily="34" charset="0"/>
                <a:cs typeface="Calibri" panose="020F0502020204030204" pitchFamily="34" charset="0"/>
              </a:rPr>
              <a:t>. Wstępna definicja </a:t>
            </a:r>
            <a:r>
              <a:rPr lang="pl-PL" sz="1100" dirty="0" err="1">
                <a:solidFill>
                  <a:schemeClr val="tx1"/>
                </a:solidFill>
                <a:latin typeface="Calibri" panose="020F0502020204030204" pitchFamily="34" charset="0"/>
                <a:cs typeface="Calibri" panose="020F0502020204030204" pitchFamily="34" charset="0"/>
              </a:rPr>
              <a:t>MiCAR</a:t>
            </a:r>
            <a:r>
              <a:rPr lang="pl-PL" sz="1100" dirty="0">
                <a:solidFill>
                  <a:schemeClr val="tx1"/>
                </a:solidFill>
                <a:latin typeface="Calibri" panose="020F0502020204030204" pitchFamily="34" charset="0"/>
                <a:cs typeface="Calibri" panose="020F0502020204030204" pitchFamily="34" charset="0"/>
              </a:rPr>
              <a:t> dla aktywów kryptograficznych jest szeroka i obejmuje różne podkategorie. KWG wykazuje podobieństwa do </a:t>
            </a:r>
            <a:r>
              <a:rPr lang="pl-PL" sz="1100" dirty="0" err="1">
                <a:solidFill>
                  <a:schemeClr val="tx1"/>
                </a:solidFill>
                <a:latin typeface="Calibri" panose="020F0502020204030204" pitchFamily="34" charset="0"/>
                <a:cs typeface="Calibri" panose="020F0502020204030204" pitchFamily="34" charset="0"/>
              </a:rPr>
              <a:t>MiCAR</a:t>
            </a:r>
            <a:r>
              <a:rPr lang="pl-PL" sz="1100" dirty="0">
                <a:solidFill>
                  <a:schemeClr val="tx1"/>
                </a:solidFill>
                <a:latin typeface="Calibri" panose="020F0502020204030204" pitchFamily="34" charset="0"/>
                <a:cs typeface="Calibri" panose="020F0502020204030204" pitchFamily="34" charset="0"/>
              </a:rPr>
              <a:t>, na przykład w mapowaniu cyfrowym i możliwości przenoszenia, ale przyjmuje inne podejście: w swojej definicji KWG wskazuje na decentralizację i odpowiednie zarządzanie zasobami cyfrowymi, a tym samym wyraźnie odróżnia aktywa kryptograficzne od istniejących aktywów pieniężnych.</a:t>
            </a:r>
          </a:p>
          <a:p>
            <a:pPr algn="just"/>
            <a:r>
              <a:rPr lang="pl-PL" sz="1100" dirty="0">
                <a:solidFill>
                  <a:schemeClr val="tx1"/>
                </a:solidFill>
                <a:latin typeface="Calibri" panose="020F0502020204030204" pitchFamily="34" charset="0"/>
                <a:cs typeface="Calibri" panose="020F0502020204030204" pitchFamily="34" charset="0"/>
              </a:rPr>
              <a:t>Zgodnie z sekcją 1, ust. 11 </a:t>
            </a:r>
            <a:r>
              <a:rPr lang="pl-PL" sz="1100" dirty="0" err="1">
                <a:solidFill>
                  <a:schemeClr val="tx1"/>
                </a:solidFill>
                <a:latin typeface="Calibri" panose="020F0502020204030204" pitchFamily="34" charset="0"/>
                <a:cs typeface="Calibri" panose="020F0502020204030204" pitchFamily="34" charset="0"/>
              </a:rPr>
              <a:t>zd</a:t>
            </a:r>
            <a:r>
              <a:rPr lang="pl-PL" sz="1100" dirty="0">
                <a:solidFill>
                  <a:schemeClr val="tx1"/>
                </a:solidFill>
                <a:latin typeface="Calibri" panose="020F0502020204030204" pitchFamily="34" charset="0"/>
                <a:cs typeface="Calibri" panose="020F0502020204030204" pitchFamily="34" charset="0"/>
              </a:rPr>
              <a:t>. 4 KWG: „W rozumieniu niniejszej ustawy aktywa kryptograficzne są cyfrowymi reprezentacjami wartości, która nie została zagwarantowana przez żaden bank centralny ani organ władzy publicznej i nie ma statusu prawnego waluty lub pieniądza, ale które mogą być wykorzystywane przez osoby fizyczne lub prawne na podstawie umowy lub w celu rzeczywistej wymiany/płatności albo też do celów inwestycyjnych, i które mogą być przesyłane, przechowywane i być przedmiotem handlu elektronicznego”. Aktywa kryptograficzne są zatem kategorią aktywów zdecentralizowanych, tak jak </a:t>
            </a:r>
            <a:r>
              <a:rPr lang="pl-PL" sz="1100" dirty="0" err="1">
                <a:solidFill>
                  <a:schemeClr val="tx1"/>
                </a:solidFill>
                <a:latin typeface="Calibri" panose="020F0502020204030204" pitchFamily="34" charset="0"/>
                <a:cs typeface="Calibri" panose="020F0502020204030204" pitchFamily="34" charset="0"/>
              </a:rPr>
              <a:t>Bitcoin</a:t>
            </a:r>
            <a:r>
              <a:rPr lang="pl-PL" sz="1100" dirty="0">
                <a:solidFill>
                  <a:schemeClr val="tx1"/>
                </a:solidFill>
                <a:latin typeface="Calibri" panose="020F0502020204030204" pitchFamily="34" charset="0"/>
                <a:cs typeface="Calibri" panose="020F0502020204030204" pitchFamily="34" charset="0"/>
              </a:rPr>
              <a:t> i </a:t>
            </a:r>
            <a:r>
              <a:rPr lang="pl-PL" sz="1100" dirty="0" err="1">
                <a:solidFill>
                  <a:schemeClr val="tx1"/>
                </a:solidFill>
                <a:latin typeface="Calibri" panose="020F0502020204030204" pitchFamily="34" charset="0"/>
                <a:cs typeface="Calibri" panose="020F0502020204030204" pitchFamily="34" charset="0"/>
              </a:rPr>
              <a:t>Ethereum</a:t>
            </a:r>
            <a:r>
              <a:rPr lang="pl-PL" sz="1100" dirty="0">
                <a:solidFill>
                  <a:schemeClr val="tx1"/>
                </a:solidFill>
                <a:latin typeface="Calibri" panose="020F0502020204030204" pitchFamily="34" charset="0"/>
                <a:cs typeface="Calibri" panose="020F0502020204030204" pitchFamily="34" charset="0"/>
              </a:rPr>
              <a:t>. Opierając się na definicji KWG, aktywa kryptograficzne są zatem zdefiniowane w następujący sposób:</a:t>
            </a:r>
          </a:p>
          <a:p>
            <a:pPr algn="just"/>
            <a:endParaRPr lang="pl-PL" sz="1100" dirty="0">
              <a:solidFill>
                <a:schemeClr val="tx1"/>
              </a:solidFill>
              <a:latin typeface="Calibri" panose="020F0502020204030204" pitchFamily="34" charset="0"/>
              <a:cs typeface="Calibri" panose="020F0502020204030204" pitchFamily="34" charset="0"/>
            </a:endParaRPr>
          </a:p>
        </p:txBody>
      </p:sp>
      <p:sp>
        <p:nvSpPr>
          <p:cNvPr id="6" name="Text Placeholder 17">
            <a:extLst>
              <a:ext uri="{FF2B5EF4-FFF2-40B4-BE49-F238E27FC236}">
                <a16:creationId xmlns:a16="http://schemas.microsoft.com/office/drawing/2014/main" id="{7743A387-9CD5-2C32-C3C7-EB9DD0BB37FC}"/>
              </a:ext>
            </a:extLst>
          </p:cNvPr>
          <p:cNvSpPr txBox="1">
            <a:spLocks/>
          </p:cNvSpPr>
          <p:nvPr/>
        </p:nvSpPr>
        <p:spPr>
          <a:xfrm>
            <a:off x="4207120" y="4399165"/>
            <a:ext cx="2739551" cy="293391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err="1">
                <a:solidFill>
                  <a:srgbClr val="000000"/>
                </a:solidFill>
              </a:rPr>
              <a:t>Kryptowartość</a:t>
            </a:r>
            <a:r>
              <a:rPr lang="pl-PL" dirty="0">
                <a:solidFill>
                  <a:srgbClr val="000000"/>
                </a:solidFill>
              </a:rPr>
              <a:t> to cyfrowy zasób, który jest tworzony przy użyciu technologii rozproszonej księgi rachunkowej (DLT) i zabezpieczony kryptograficznie.</a:t>
            </a:r>
            <a:endParaRPr lang="en-US" dirty="0">
              <a:solidFill>
                <a:srgbClr val="000000"/>
              </a:solidFill>
            </a:endParaRPr>
          </a:p>
          <a:p>
            <a:endParaRPr lang="en-US" dirty="0">
              <a:solidFill>
                <a:srgbClr val="000000"/>
              </a:solidFill>
            </a:endParaRPr>
          </a:p>
          <a:p>
            <a:pPr marL="11113" lvl="1" algn="just" rtl="0"/>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Aktywa kryptograficzne nie mają istniejącego organu centralnego, na przykład w postaci agencji rządowej lub osoby/podmiotu prawnego.</a:t>
            </a:r>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1113" lvl="1" algn="just" rtl="0"/>
            <a:endParaRPr lang="pl-PL" sz="1100" dirty="0">
              <a:effectLst/>
              <a:latin typeface="Calibri" panose="020F0502020204030204" pitchFamily="34" charset="0"/>
              <a:ea typeface="Times New Roman" panose="02020603050405020304" pitchFamily="18" charset="0"/>
              <a:cs typeface="Calibri" panose="020F0502020204030204" pitchFamily="34" charset="0"/>
            </a:endParaRPr>
          </a:p>
          <a:p>
            <a:pPr marL="11113" lvl="1" algn="just" rtl="0"/>
            <a:r>
              <a:rPr lang="pl-PL" sz="1100" dirty="0">
                <a:effectLst/>
                <a:latin typeface="Calibri" panose="020F0502020204030204" pitchFamily="34" charset="0"/>
                <a:ea typeface="Times New Roman" panose="02020603050405020304" pitchFamily="18" charset="0"/>
                <a:cs typeface="Calibri" panose="020F0502020204030204" pitchFamily="34" charset="0"/>
              </a:rPr>
              <a:t>Aktywa kryptograficzne nie mają wartości wewnętrznej i nie są zabezpieczone aktywami o wartości wewnętrznej.</a:t>
            </a:r>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solidFill>
                <a:srgbClr val="000000"/>
              </a:solidFill>
            </a:endParaRPr>
          </a:p>
        </p:txBody>
      </p:sp>
      <p:sp>
        <p:nvSpPr>
          <p:cNvPr id="7" name="TextBox 6">
            <a:extLst>
              <a:ext uri="{FF2B5EF4-FFF2-40B4-BE49-F238E27FC236}">
                <a16:creationId xmlns:a16="http://schemas.microsoft.com/office/drawing/2014/main" id="{07149821-442D-3FC2-4D6C-E81385C1287B}"/>
              </a:ext>
            </a:extLst>
          </p:cNvPr>
          <p:cNvSpPr txBox="1"/>
          <p:nvPr/>
        </p:nvSpPr>
        <p:spPr>
          <a:xfrm>
            <a:off x="3642960" y="421989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24CCECBC-60AA-DACC-F3B1-37DF0C9003E0}"/>
              </a:ext>
            </a:extLst>
          </p:cNvPr>
          <p:cNvSpPr txBox="1"/>
          <p:nvPr/>
        </p:nvSpPr>
        <p:spPr>
          <a:xfrm>
            <a:off x="3642960" y="523618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4" name="Rectangle 13">
            <a:extLst>
              <a:ext uri="{FF2B5EF4-FFF2-40B4-BE49-F238E27FC236}">
                <a16:creationId xmlns:a16="http://schemas.microsoft.com/office/drawing/2014/main" id="{96C63CDB-C7C7-A87D-82E0-B6A312063646}"/>
              </a:ext>
            </a:extLst>
          </p:cNvPr>
          <p:cNvSpPr/>
          <p:nvPr/>
        </p:nvSpPr>
        <p:spPr>
          <a:xfrm flipV="1">
            <a:off x="740928" y="7704083"/>
            <a:ext cx="6832572" cy="241148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Box 10">
            <a:extLst>
              <a:ext uri="{FF2B5EF4-FFF2-40B4-BE49-F238E27FC236}">
                <a16:creationId xmlns:a16="http://schemas.microsoft.com/office/drawing/2014/main" id="{5D82F7E5-21B5-D768-4666-E1614B36DCE5}"/>
              </a:ext>
            </a:extLst>
          </p:cNvPr>
          <p:cNvSpPr txBox="1"/>
          <p:nvPr/>
        </p:nvSpPr>
        <p:spPr>
          <a:xfrm>
            <a:off x="3667344" y="625247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pic>
        <p:nvPicPr>
          <p:cNvPr id="13" name="Picture 12">
            <a:extLst>
              <a:ext uri="{FF2B5EF4-FFF2-40B4-BE49-F238E27FC236}">
                <a16:creationId xmlns:a16="http://schemas.microsoft.com/office/drawing/2014/main" id="{3C6330E8-34D2-4ADA-057F-02CC9683FDB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4127309"/>
          </a:xfrm>
          <a:prstGeom prst="rect">
            <a:avLst/>
          </a:prstGeom>
        </p:spPr>
      </p:pic>
      <p:grpSp>
        <p:nvGrpSpPr>
          <p:cNvPr id="15" name="Group 14">
            <a:extLst>
              <a:ext uri="{FF2B5EF4-FFF2-40B4-BE49-F238E27FC236}">
                <a16:creationId xmlns:a16="http://schemas.microsoft.com/office/drawing/2014/main" id="{C7C29B7E-ADCB-58B6-D43C-0CA20D78E1F1}"/>
              </a:ext>
            </a:extLst>
          </p:cNvPr>
          <p:cNvGrpSpPr/>
          <p:nvPr/>
        </p:nvGrpSpPr>
        <p:grpSpPr>
          <a:xfrm flipV="1">
            <a:off x="6351212" y="2442038"/>
            <a:ext cx="1389318" cy="1309652"/>
            <a:chOff x="-1915504" y="2196046"/>
            <a:chExt cx="1389318" cy="1309652"/>
          </a:xfrm>
        </p:grpSpPr>
        <p:sp>
          <p:nvSpPr>
            <p:cNvPr id="16" name="Freeform 15">
              <a:extLst>
                <a:ext uri="{FF2B5EF4-FFF2-40B4-BE49-F238E27FC236}">
                  <a16:creationId xmlns:a16="http://schemas.microsoft.com/office/drawing/2014/main" id="{DFF35684-2CAA-FDCB-7FFB-9402A4523382}"/>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19" name="Freeform 18">
              <a:extLst>
                <a:ext uri="{FF2B5EF4-FFF2-40B4-BE49-F238E27FC236}">
                  <a16:creationId xmlns:a16="http://schemas.microsoft.com/office/drawing/2014/main" id="{29071BE5-41A0-989E-E676-AF5E090A8C29}"/>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0C47BC7-0795-832D-CE2A-72798988DB24}"/>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2AEC8AA-20C2-BAEF-80CD-08026751F4C8}"/>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D2F99B6-473E-D8C7-55CE-5DA90F4DD5E6}"/>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102C3EF-830F-8A4E-5860-84E6CE0D2302}"/>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32" name="Text Placeholder 17">
            <a:extLst>
              <a:ext uri="{FF2B5EF4-FFF2-40B4-BE49-F238E27FC236}">
                <a16:creationId xmlns:a16="http://schemas.microsoft.com/office/drawing/2014/main" id="{01F58CCF-869B-FFEC-BA5C-11579FB9E378}"/>
              </a:ext>
            </a:extLst>
          </p:cNvPr>
          <p:cNvSpPr>
            <a:spLocks noGrp="1"/>
          </p:cNvSpPr>
          <p:nvPr/>
        </p:nvSpPr>
        <p:spPr>
          <a:xfrm>
            <a:off x="968744" y="8220931"/>
            <a:ext cx="6143488" cy="176414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effectLst/>
                <a:latin typeface="Calibri" panose="020F0502020204030204" pitchFamily="34" charset="0"/>
                <a:ea typeface="Times New Roman" panose="02020603050405020304" pitchFamily="18" charset="0"/>
              </a:rPr>
              <a:t>Rynki</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aktywów</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kryptograficznych</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MiCAR</a:t>
            </a:r>
            <a:r>
              <a:rPr lang="en-US" b="1" dirty="0">
                <a:solidFill>
                  <a:srgbClr val="F79037"/>
                </a:solidFill>
                <a:effectLst/>
                <a:latin typeface="Calibri" panose="020F0502020204030204" pitchFamily="34" charset="0"/>
                <a:ea typeface="Times New Roman" panose="02020603050405020304" pitchFamily="18" charset="0"/>
              </a:rPr>
              <a:t>)</a:t>
            </a:r>
          </a:p>
          <a:p>
            <a:pPr algn="just"/>
            <a:r>
              <a:rPr lang="pl-PL" dirty="0">
                <a:effectLst/>
                <a:latin typeface="Calibri" panose="020F0502020204030204" pitchFamily="34" charset="0"/>
                <a:ea typeface="Times New Roman" panose="02020603050405020304" pitchFamily="18" charset="0"/>
              </a:rPr>
              <a:t>Aby zrozumieć zasoby kryptograficzne, ważne jest ustalenie pewnych definicji i granic treści. W tym celu opieramy się na istniejących tekstach prawnych z obszaru europejskiego. Prawo ma na celu stworzenie parametrów regulujących sposób, w jaki każdy z krajów członkowskich Unii Europejskiej reguluje </a:t>
            </a:r>
            <a:r>
              <a:rPr lang="pl-PL" dirty="0" err="1">
                <a:effectLst/>
                <a:latin typeface="Calibri" panose="020F0502020204030204" pitchFamily="34" charset="0"/>
                <a:ea typeface="Times New Roman" panose="02020603050405020304" pitchFamily="18" charset="0"/>
              </a:rPr>
              <a:t>kryptowaluty</a:t>
            </a:r>
            <a:r>
              <a:rPr lang="pl-PL" dirty="0">
                <a:effectLst/>
                <a:latin typeface="Calibri" panose="020F0502020204030204" pitchFamily="34" charset="0"/>
                <a:ea typeface="Times New Roman" panose="02020603050405020304" pitchFamily="18" charset="0"/>
              </a:rPr>
              <a:t>. Oczekuje się, że stworzy wspólny system licencjonowania, umożliwiający firmom działającym w jednym kraju członkowskim działanie także w innych, a także określi zasady dotyczące kwestii takich jak emisja </a:t>
            </a:r>
            <a:r>
              <a:rPr lang="pl-PL" dirty="0" err="1">
                <a:effectLst/>
                <a:latin typeface="Calibri" panose="020F0502020204030204" pitchFamily="34" charset="0"/>
                <a:ea typeface="Times New Roman" panose="02020603050405020304" pitchFamily="18" charset="0"/>
              </a:rPr>
              <a:t>stablecoinów</a:t>
            </a:r>
            <a:r>
              <a:rPr lang="pl-PL" dirty="0">
                <a:effectLst/>
                <a:latin typeface="Calibri" panose="020F0502020204030204" pitchFamily="34" charset="0"/>
                <a:ea typeface="Times New Roman" panose="02020603050405020304" pitchFamily="18" charset="0"/>
              </a:rPr>
              <a:t>. Definicja aktywów kryptograficznych </a:t>
            </a:r>
            <a:r>
              <a:rPr lang="pl-PL" dirty="0" err="1">
                <a:effectLst/>
                <a:latin typeface="Calibri" panose="020F0502020204030204" pitchFamily="34" charset="0"/>
                <a:ea typeface="Times New Roman" panose="02020603050405020304" pitchFamily="18" charset="0"/>
              </a:rPr>
              <a:t>MiCAR</a:t>
            </a:r>
            <a:r>
              <a:rPr lang="pl-PL" dirty="0">
                <a:effectLst/>
                <a:latin typeface="Calibri" panose="020F0502020204030204" pitchFamily="34" charset="0"/>
                <a:ea typeface="Times New Roman" panose="02020603050405020304" pitchFamily="18" charset="0"/>
              </a:rPr>
              <a:t> nie jest zgodna z terminem używanym w niemieckiej ustawie bankowej (KWG), dlatego też spodziewane są zmiany na rynku niemieckim.</a:t>
            </a:r>
          </a:p>
        </p:txBody>
      </p:sp>
    </p:spTree>
    <p:extLst>
      <p:ext uri="{BB962C8B-B14F-4D97-AF65-F5344CB8AC3E}">
        <p14:creationId xmlns:p14="http://schemas.microsoft.com/office/powerpoint/2010/main" val="512609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A9AC722-129E-1D9A-5217-DCFAC3D2A32A}"/>
              </a:ext>
            </a:extLst>
          </p:cNvPr>
          <p:cNvSpPr/>
          <p:nvPr/>
        </p:nvSpPr>
        <p:spPr>
          <a:xfrm flipV="1">
            <a:off x="0" y="3449072"/>
            <a:ext cx="7559675" cy="14045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17</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err="1">
                <a:effectLst/>
                <a:latin typeface="Calibri" panose="020F0502020204030204" pitchFamily="34" charset="0"/>
                <a:ea typeface="Times New Roman" panose="02020603050405020304" pitchFamily="18" charset="0"/>
              </a:rPr>
              <a:t>MiCAR</a:t>
            </a:r>
            <a:r>
              <a:rPr lang="pl-PL" dirty="0">
                <a:effectLst/>
                <a:latin typeface="Calibri" panose="020F0502020204030204" pitchFamily="34" charset="0"/>
                <a:ea typeface="Times New Roman" panose="02020603050405020304" pitchFamily="18" charset="0"/>
              </a:rPr>
              <a:t> zawiera następujące trzy sekcje:</a:t>
            </a: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4237654"/>
            <a:ext cx="6263091" cy="421493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err="1">
                <a:solidFill>
                  <a:srgbClr val="000000"/>
                </a:solidFill>
                <a:effectLst/>
                <a:ea typeface="Times New Roman" panose="02020603050405020304" pitchFamily="18" charset="0"/>
              </a:rPr>
              <a:t>MiCAR</a:t>
            </a:r>
            <a:r>
              <a:rPr lang="pl-PL" dirty="0">
                <a:solidFill>
                  <a:srgbClr val="000000"/>
                </a:solidFill>
                <a:effectLst/>
                <a:ea typeface="Times New Roman" panose="02020603050405020304" pitchFamily="18" charset="0"/>
              </a:rPr>
              <a:t> został stworzony w celu wprowadzenia regulacji dotyczących licencjonowania i nadzoru nad dostawcami aktywów kryptograficznych i ich emitentami. Nacisk kładziony jest na emitentów </a:t>
            </a:r>
            <a:r>
              <a:rPr lang="pl-PL" dirty="0" err="1">
                <a:solidFill>
                  <a:srgbClr val="000000"/>
                </a:solidFill>
                <a:effectLst/>
                <a:ea typeface="Times New Roman" panose="02020603050405020304" pitchFamily="18" charset="0"/>
              </a:rPr>
              <a:t>tokenów</a:t>
            </a:r>
            <a:r>
              <a:rPr lang="pl-PL" dirty="0">
                <a:solidFill>
                  <a:srgbClr val="000000"/>
                </a:solidFill>
                <a:effectLst/>
                <a:ea typeface="Times New Roman" panose="02020603050405020304" pitchFamily="18" charset="0"/>
              </a:rPr>
              <a:t> powiązanych z aktywami i </a:t>
            </a:r>
            <a:r>
              <a:rPr lang="pl-PL" dirty="0" err="1">
                <a:solidFill>
                  <a:srgbClr val="000000"/>
                </a:solidFill>
                <a:effectLst/>
                <a:ea typeface="Times New Roman" panose="02020603050405020304" pitchFamily="18" charset="0"/>
              </a:rPr>
              <a:t>tokenów</a:t>
            </a:r>
            <a:r>
              <a:rPr lang="pl-PL" dirty="0">
                <a:solidFill>
                  <a:srgbClr val="000000"/>
                </a:solidFill>
                <a:effectLst/>
                <a:ea typeface="Times New Roman" panose="02020603050405020304" pitchFamily="18" charset="0"/>
              </a:rPr>
              <a:t> pieniądza elektronicznego. W związku z tym od 2024 r. usługi te mogą świadczyć wyłącznie podmioty prawne mające siedzibę w UE i posiadające odpowiednie zezwolenie właściwego organu. Ważnym elementem </a:t>
            </a:r>
            <a:r>
              <a:rPr lang="pl-PL" dirty="0" err="1">
                <a:solidFill>
                  <a:srgbClr val="000000"/>
                </a:solidFill>
                <a:effectLst/>
                <a:ea typeface="Times New Roman" panose="02020603050405020304" pitchFamily="18" charset="0"/>
              </a:rPr>
              <a:t>MiCAR</a:t>
            </a:r>
            <a:r>
              <a:rPr lang="pl-PL" dirty="0">
                <a:solidFill>
                  <a:srgbClr val="000000"/>
                </a:solidFill>
                <a:effectLst/>
                <a:ea typeface="Times New Roman" panose="02020603050405020304" pitchFamily="18" charset="0"/>
              </a:rPr>
              <a:t> jest zatem system licencjonowania ustanowiony na jego podstawie przez odpowiednie właściwe organy.</a:t>
            </a:r>
          </a:p>
          <a:p>
            <a:pPr algn="just"/>
            <a:endParaRPr lang="en-LB" dirty="0">
              <a:effectLst/>
              <a:ea typeface="Times New Roman" panose="02020603050405020304" pitchFamily="18" charset="0"/>
            </a:endParaRPr>
          </a:p>
          <a:p>
            <a:pPr algn="just"/>
            <a:r>
              <a:rPr lang="pl-PL" dirty="0">
                <a:solidFill>
                  <a:srgbClr val="262626"/>
                </a:solidFill>
                <a:effectLst/>
                <a:ea typeface="Times New Roman" panose="02020603050405020304" pitchFamily="18" charset="0"/>
              </a:rPr>
              <a:t>Zgodnie z ostateczną umową każdy dostawca usług kryptograficznych z ponad 15 milionami aktywnych użytkowników podlegałby nadzorowi na poziomie europejskim od 2022 r., kiedy wejdzie w życie. Po 18-miesięcznym okresie przejściowym </a:t>
            </a:r>
            <a:r>
              <a:rPr lang="pl-PL" dirty="0" err="1">
                <a:solidFill>
                  <a:srgbClr val="262626"/>
                </a:solidFill>
                <a:effectLst/>
                <a:ea typeface="Times New Roman" panose="02020603050405020304" pitchFamily="18" charset="0"/>
              </a:rPr>
              <a:t>MiCAR</a:t>
            </a:r>
            <a:r>
              <a:rPr lang="pl-PL" dirty="0">
                <a:solidFill>
                  <a:srgbClr val="262626"/>
                </a:solidFill>
                <a:effectLst/>
                <a:ea typeface="Times New Roman" panose="02020603050405020304" pitchFamily="18" charset="0"/>
              </a:rPr>
              <a:t> będzie bezpośrednio stosowany we wszystkich państwach członkowskich. Tym samym w 2024 roku można spodziewać się zharmonizowanego zbioru zasad dotyczących aktywów kryptograficznych w Unii Europejskiej.</a:t>
            </a:r>
          </a:p>
          <a:p>
            <a:endParaRPr lang="en-US" dirty="0">
              <a:solidFill>
                <a:srgbClr val="000000"/>
              </a:solidFill>
            </a:endParaRPr>
          </a:p>
          <a:p>
            <a:endParaRPr lang="en-US" dirty="0">
              <a:solidFill>
                <a:srgbClr val="000000"/>
              </a:solidFill>
              <a:effectLst/>
              <a:latin typeface="Calibri" panose="020F0502020204030204" pitchFamily="34" charset="0"/>
            </a:endParaRP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2274408"/>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5412AF-216D-DF60-72B7-DC411545894C}"/>
              </a:ext>
            </a:extLst>
          </p:cNvPr>
          <p:cNvSpPr txBox="1"/>
          <p:nvPr/>
        </p:nvSpPr>
        <p:spPr>
          <a:xfrm>
            <a:off x="2798933" y="22804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305857" y="1272222"/>
            <a:ext cx="2986152" cy="28443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t>Procedura autoryzacji dla emitentów </a:t>
            </a:r>
            <a:r>
              <a:rPr lang="pl-PL" dirty="0" err="1"/>
              <a:t>kryptoaktywów</a:t>
            </a:r>
            <a:r>
              <a:rPr lang="pl-PL" dirty="0"/>
              <a:t> i odpowiednie obowiązki dla różnych typów </a:t>
            </a:r>
            <a:r>
              <a:rPr lang="pl-PL" dirty="0" err="1"/>
              <a:t>tokenów</a:t>
            </a:r>
            <a:r>
              <a:rPr lang="pl-PL" dirty="0"/>
              <a:t> objętych rozporządzeniem (</a:t>
            </a:r>
            <a:r>
              <a:rPr lang="pl-PL" dirty="0" err="1"/>
              <a:t>tokeny</a:t>
            </a:r>
            <a:r>
              <a:rPr lang="pl-PL" dirty="0"/>
              <a:t> powiązane z aktywami, </a:t>
            </a:r>
            <a:r>
              <a:rPr lang="pl-PL" dirty="0" err="1"/>
              <a:t>tokeny</a:t>
            </a:r>
            <a:r>
              <a:rPr lang="pl-PL" dirty="0"/>
              <a:t> pieniądza elektronicznego oraz, ogólnie rzecz biorąc, </a:t>
            </a:r>
            <a:r>
              <a:rPr lang="pl-PL" dirty="0" err="1"/>
              <a:t>kryptoaktywa</a:t>
            </a:r>
            <a:r>
              <a:rPr lang="pl-PL" dirty="0"/>
              <a:t>).</a:t>
            </a:r>
            <a:endParaRPr lang="en-US" dirty="0"/>
          </a:p>
        </p:txBody>
      </p:sp>
      <p:sp>
        <p:nvSpPr>
          <p:cNvPr id="8" name="TextBox 7">
            <a:extLst>
              <a:ext uri="{FF2B5EF4-FFF2-40B4-BE49-F238E27FC236}">
                <a16:creationId xmlns:a16="http://schemas.microsoft.com/office/drawing/2014/main" id="{F90A2E73-33EA-FCF0-4489-641A2DB71929}"/>
              </a:ext>
            </a:extLst>
          </p:cNvPr>
          <p:cNvSpPr txBox="1"/>
          <p:nvPr/>
        </p:nvSpPr>
        <p:spPr>
          <a:xfrm>
            <a:off x="743392" y="117846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42FB9030-48E5-308F-8F33-224B093E1A11}"/>
              </a:ext>
            </a:extLst>
          </p:cNvPr>
          <p:cNvSpPr txBox="1"/>
          <p:nvPr/>
        </p:nvSpPr>
        <p:spPr>
          <a:xfrm>
            <a:off x="4617151" y="1190192"/>
            <a:ext cx="654756" cy="1092607"/>
          </a:xfrm>
          <a:prstGeom prst="rect">
            <a:avLst/>
          </a:prstGeom>
          <a:noFill/>
        </p:spPr>
        <p:txBody>
          <a:bodyPr wrap="square" rtlCol="0">
            <a:spAutoFit/>
          </a:bodyPr>
          <a:lstStyle/>
          <a:p>
            <a:r>
              <a:rPr lang="en-GB" sz="6500" dirty="0">
                <a:solidFill>
                  <a:schemeClr val="bg1"/>
                </a:solidFill>
                <a:latin typeface="Arial" panose="020B0604020202020204" pitchFamily="34" charset="0"/>
                <a:cs typeface="Arial" panose="020B0604020202020204" pitchFamily="34" charset="0"/>
              </a:rPr>
              <a:t>3</a:t>
            </a:r>
          </a:p>
        </p:txBody>
      </p:sp>
      <p:sp>
        <p:nvSpPr>
          <p:cNvPr id="7" name="Text Placeholder 17">
            <a:extLst>
              <a:ext uri="{FF2B5EF4-FFF2-40B4-BE49-F238E27FC236}">
                <a16:creationId xmlns:a16="http://schemas.microsoft.com/office/drawing/2014/main" id="{D51EC276-F545-BDE8-5F1F-50667F7F957D}"/>
              </a:ext>
            </a:extLst>
          </p:cNvPr>
          <p:cNvSpPr txBox="1">
            <a:spLocks/>
          </p:cNvSpPr>
          <p:nvPr/>
        </p:nvSpPr>
        <p:spPr>
          <a:xfrm>
            <a:off x="3399701" y="2631643"/>
            <a:ext cx="2060196" cy="276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tabLst>
                <a:tab pos="457200" algn="l"/>
              </a:tabLst>
            </a:pPr>
            <a:r>
              <a:rPr lang="pl-PL" dirty="0">
                <a:effectLst/>
                <a:latin typeface="Calibri" panose="020F0502020204030204" pitchFamily="34" charset="0"/>
                <a:ea typeface="Times New Roman" panose="02020603050405020304" pitchFamily="18" charset="0"/>
              </a:rPr>
              <a:t>Procedura autoryzacji dla dostawców usług związanych z aktywami kryptograficznymi.</a:t>
            </a:r>
            <a:endParaRPr lang="en-LB" dirty="0">
              <a:effectLst/>
              <a:latin typeface="Times New Roman" panose="02020603050405020304" pitchFamily="18" charset="0"/>
              <a:ea typeface="Times New Roman" panose="02020603050405020304" pitchFamily="18" charset="0"/>
            </a:endParaRPr>
          </a:p>
        </p:txBody>
      </p:sp>
      <p:sp>
        <p:nvSpPr>
          <p:cNvPr id="24" name="Text Placeholder 17">
            <a:extLst>
              <a:ext uri="{FF2B5EF4-FFF2-40B4-BE49-F238E27FC236}">
                <a16:creationId xmlns:a16="http://schemas.microsoft.com/office/drawing/2014/main" id="{588D7A39-1731-54E6-BE8C-4BCD47821712}"/>
              </a:ext>
            </a:extLst>
          </p:cNvPr>
          <p:cNvSpPr txBox="1">
            <a:spLocks/>
          </p:cNvSpPr>
          <p:nvPr/>
        </p:nvSpPr>
        <p:spPr>
          <a:xfrm>
            <a:off x="5175491" y="1548264"/>
            <a:ext cx="1953829" cy="28668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tabLst>
                <a:tab pos="457200" algn="l"/>
              </a:tabLst>
            </a:pPr>
            <a:r>
              <a:rPr lang="pl-PL" dirty="0">
                <a:effectLst/>
                <a:latin typeface="Calibri" panose="020F0502020204030204" pitchFamily="34" charset="0"/>
                <a:ea typeface="Times New Roman" panose="02020603050405020304" pitchFamily="18" charset="0"/>
              </a:rPr>
              <a:t>Właściwe organy i ich kompetencje.</a:t>
            </a:r>
            <a:endParaRPr lang="en-LB" dirty="0">
              <a:effectLst/>
              <a:latin typeface="Times New Roman" panose="02020603050405020304" pitchFamily="18" charset="0"/>
              <a:ea typeface="Times New Roman" panose="02020603050405020304" pitchFamily="18" charset="0"/>
            </a:endParaRPr>
          </a:p>
        </p:txBody>
      </p:sp>
      <p:pic>
        <p:nvPicPr>
          <p:cNvPr id="25" name="Picture 24">
            <a:extLst>
              <a:ext uri="{FF2B5EF4-FFF2-40B4-BE49-F238E27FC236}">
                <a16:creationId xmlns:a16="http://schemas.microsoft.com/office/drawing/2014/main" id="{4AA8C6D4-859E-6335-ABE5-17AB6451B1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90630" y="4242118"/>
            <a:ext cx="3568659" cy="6448997"/>
          </a:xfrm>
          <a:prstGeom prst="rect">
            <a:avLst/>
          </a:prstGeom>
        </p:spPr>
      </p:pic>
      <p:grpSp>
        <p:nvGrpSpPr>
          <p:cNvPr id="26" name="Group 25">
            <a:extLst>
              <a:ext uri="{FF2B5EF4-FFF2-40B4-BE49-F238E27FC236}">
                <a16:creationId xmlns:a16="http://schemas.microsoft.com/office/drawing/2014/main" id="{7CB3B3B8-757F-4E83-7A3C-720662775BD3}"/>
              </a:ext>
            </a:extLst>
          </p:cNvPr>
          <p:cNvGrpSpPr/>
          <p:nvPr/>
        </p:nvGrpSpPr>
        <p:grpSpPr>
          <a:xfrm flipH="1">
            <a:off x="5489020" y="8874735"/>
            <a:ext cx="2253741" cy="1958628"/>
            <a:chOff x="-220413" y="5470274"/>
            <a:chExt cx="2590078" cy="2250924"/>
          </a:xfrm>
        </p:grpSpPr>
        <p:sp>
          <p:nvSpPr>
            <p:cNvPr id="27" name="Freeform 26">
              <a:extLst>
                <a:ext uri="{FF2B5EF4-FFF2-40B4-BE49-F238E27FC236}">
                  <a16:creationId xmlns:a16="http://schemas.microsoft.com/office/drawing/2014/main" id="{343C9432-869F-975E-C054-A9840D5F378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34CF83A3-8C5A-8AAC-8251-10F4CB9A53D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F7D0B06-A0EE-C6B3-AAE1-0822FA36FF0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0D7CEE9-FD5F-4F5E-6297-56FEAC853B99}"/>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6CF2D19B-8BAF-2A0F-B23F-AEA3922ADE2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47C03332-BA73-D2CE-61EF-3D4BD8F87F1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6B426CB7-9C51-4219-AFA7-C30072D6CCB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68B55FC2-A908-54B8-86C0-B1F1F578FAB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8D2C621E-804D-6287-D27A-8163E7D825D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B292D64-50AE-3122-A205-0C38645FD381}"/>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42A26C63-B65B-D381-00D2-9F757369DE63}"/>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3B1EF605-381C-9F1B-E5C0-CF6533BAEC37}"/>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1ED20EE1-9FF2-05E5-022D-999C0DA1D874}"/>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5D728CD-465C-A16D-0E16-BC7F3309D4E9}"/>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0D0B98F-C200-1659-AE2C-AD091085FF2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A08133D-B5AA-452F-07A8-7678677480A9}"/>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CF68B8F5-C31A-6F91-B855-B2EE7909A979}"/>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AE302DC3-8BDA-1C42-8B24-9F970C35E05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66" name="Group 65">
            <a:extLst>
              <a:ext uri="{FF2B5EF4-FFF2-40B4-BE49-F238E27FC236}">
                <a16:creationId xmlns:a16="http://schemas.microsoft.com/office/drawing/2014/main" id="{CDA2F3AC-37F5-B777-F4A9-8C2C8F752580}"/>
              </a:ext>
            </a:extLst>
          </p:cNvPr>
          <p:cNvGrpSpPr/>
          <p:nvPr/>
        </p:nvGrpSpPr>
        <p:grpSpPr>
          <a:xfrm flipH="1">
            <a:off x="-172078" y="8243904"/>
            <a:ext cx="1380420" cy="1309652"/>
            <a:chOff x="6346354" y="435340"/>
            <a:chExt cx="1380420" cy="1309652"/>
          </a:xfrm>
        </p:grpSpPr>
        <p:sp>
          <p:nvSpPr>
            <p:cNvPr id="67" name="Freeform 66">
              <a:extLst>
                <a:ext uri="{FF2B5EF4-FFF2-40B4-BE49-F238E27FC236}">
                  <a16:creationId xmlns:a16="http://schemas.microsoft.com/office/drawing/2014/main" id="{B81970C9-1179-BF25-4828-1024B1A20C8C}"/>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8" name="Freeform 67">
              <a:extLst>
                <a:ext uri="{FF2B5EF4-FFF2-40B4-BE49-F238E27FC236}">
                  <a16:creationId xmlns:a16="http://schemas.microsoft.com/office/drawing/2014/main" id="{20ABE6A6-76D4-E339-B0D9-2787256F10FD}"/>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FBB37FE-7524-5FE6-6592-2E4F000BD7E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5498A7B5-2CAD-BE50-922B-63E3064CE096}"/>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D1660CE-4B57-8C22-E117-6D006DD9D197}"/>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F527FE8-7A03-55E3-F9DC-60F61E8FB520}"/>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514925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81D0469-841D-E628-1222-C1DEF9A235B2}"/>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a:xfrm>
            <a:off x="-71438" y="4862513"/>
            <a:ext cx="6505576" cy="3940175"/>
          </a:xfrm>
        </p:spPr>
      </p:pic>
      <p:sp>
        <p:nvSpPr>
          <p:cNvPr id="3" name="Text Placeholder 2">
            <a:extLst>
              <a:ext uri="{FF2B5EF4-FFF2-40B4-BE49-F238E27FC236}">
                <a16:creationId xmlns:a16="http://schemas.microsoft.com/office/drawing/2014/main" id="{41F34AE4-E942-24E7-88FD-2A65C9ED798F}"/>
              </a:ext>
            </a:extLst>
          </p:cNvPr>
          <p:cNvSpPr>
            <a:spLocks noGrp="1"/>
          </p:cNvSpPr>
          <p:nvPr>
            <p:ph type="body" sz="quarter" idx="14"/>
          </p:nvPr>
        </p:nvSpPr>
        <p:spPr>
          <a:xfrm rot="10800000">
            <a:off x="3149422" y="3836923"/>
            <a:ext cx="785328" cy="1056987"/>
          </a:xfrm>
        </p:spPr>
        <p:txBody>
          <a:bodyPr>
            <a:noAutofit/>
          </a:bodyPr>
          <a:lstStyle/>
          <a:p>
            <a:pPr marL="0" indent="0" algn="l" defTabSz="2073036" rtl="0" eaLnBrk="1" latinLnBrk="0" hangingPunct="1">
              <a:lnSpc>
                <a:spcPct val="100000"/>
              </a:lnSpc>
              <a:spcBef>
                <a:spcPts val="2267"/>
              </a:spcBef>
              <a:buFont typeface="Arial" panose="020B0604020202020204" pitchFamily="34" charset="0"/>
              <a:buNone/>
            </a:pPr>
            <a:r>
              <a:rPr lang="en-GB"/>
              <a:t>“</a:t>
            </a:r>
          </a:p>
        </p:txBody>
      </p:sp>
      <p:sp>
        <p:nvSpPr>
          <p:cNvPr id="4" name="Text Placeholder 3">
            <a:extLst>
              <a:ext uri="{FF2B5EF4-FFF2-40B4-BE49-F238E27FC236}">
                <a16:creationId xmlns:a16="http://schemas.microsoft.com/office/drawing/2014/main" id="{3022B8C3-8DA7-6DED-0CFD-F0D4AFF72ECD}"/>
              </a:ext>
            </a:extLst>
          </p:cNvPr>
          <p:cNvSpPr>
            <a:spLocks noGrp="1"/>
          </p:cNvSpPr>
          <p:nvPr>
            <p:ph type="body" sz="quarter" idx="13"/>
          </p:nvPr>
        </p:nvSpPr>
        <p:spPr>
          <a:xfrm>
            <a:off x="409853" y="695272"/>
            <a:ext cx="3418702" cy="3812559"/>
          </a:xfrm>
        </p:spPr>
        <p:txBody>
          <a:bodyPr>
            <a:noAutofit/>
          </a:bodyPr>
          <a:lstStyle/>
          <a:p>
            <a:r>
              <a:rPr lang="en-US" sz="1800" i="1" dirty="0" err="1">
                <a:effectLst/>
                <a:latin typeface="Calibri" panose="020F0502020204030204" pitchFamily="34" charset="0"/>
                <a:ea typeface="Times New Roman" panose="02020603050405020304" pitchFamily="18" charset="0"/>
              </a:rPr>
              <a:t>Tekst</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pochodzi</a:t>
            </a:r>
            <a:r>
              <a:rPr lang="en-US" sz="1800" i="1" dirty="0">
                <a:effectLst/>
                <a:latin typeface="Calibri" panose="020F0502020204030204" pitchFamily="34" charset="0"/>
                <a:ea typeface="Times New Roman" panose="02020603050405020304" pitchFamily="18" charset="0"/>
              </a:rPr>
              <a:t> z </a:t>
            </a:r>
            <a:r>
              <a:rPr lang="en-US" sz="1800" i="1" dirty="0" err="1">
                <a:effectLst/>
                <a:latin typeface="Calibri" panose="020F0502020204030204" pitchFamily="34" charset="0"/>
                <a:ea typeface="Times New Roman" panose="02020603050405020304" pitchFamily="18" charset="0"/>
              </a:rPr>
              <a:t>artykułu</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naukowego</a:t>
            </a:r>
            <a:r>
              <a:rPr lang="en-US" sz="1800" i="1" dirty="0">
                <a:effectLst/>
                <a:latin typeface="Calibri" panose="020F0502020204030204" pitchFamily="34" charset="0"/>
                <a:ea typeface="Times New Roman" panose="02020603050405020304" pitchFamily="18" charset="0"/>
              </a:rPr>
              <a:t> “Liechtenstein Blockchain Act: How can nearly any right and therefore any asset be tokenized based on the Token Container Model” </a:t>
            </a:r>
            <a:r>
              <a:rPr lang="en-US" sz="1800" i="1" dirty="0" err="1">
                <a:effectLst/>
                <a:latin typeface="Calibri" panose="020F0502020204030204" pitchFamily="34" charset="0"/>
                <a:ea typeface="Times New Roman" panose="02020603050405020304" pitchFamily="18" charset="0"/>
              </a:rPr>
              <a:t>opublikowanego</a:t>
            </a:r>
            <a:r>
              <a:rPr lang="en-US" sz="1800" i="1" dirty="0">
                <a:effectLst/>
                <a:latin typeface="Calibri" panose="020F0502020204030204" pitchFamily="34" charset="0"/>
                <a:ea typeface="Times New Roman" panose="02020603050405020304" pitchFamily="18" charset="0"/>
              </a:rPr>
              <a:t> 7 </a:t>
            </a:r>
            <a:r>
              <a:rPr lang="en-US" sz="1800" i="1" dirty="0" err="1">
                <a:effectLst/>
                <a:latin typeface="Calibri" panose="020F0502020204030204" pitchFamily="34" charset="0"/>
                <a:ea typeface="Times New Roman" panose="02020603050405020304" pitchFamily="18" charset="0"/>
              </a:rPr>
              <a:t>października</a:t>
            </a:r>
            <a:r>
              <a:rPr lang="en-US" sz="1800" i="1" dirty="0">
                <a:effectLst/>
                <a:latin typeface="Calibri" panose="020F0502020204030204" pitchFamily="34" charset="0"/>
                <a:ea typeface="Times New Roman" panose="02020603050405020304" pitchFamily="18" charset="0"/>
              </a:rPr>
              <a:t> 2019 r. </a:t>
            </a:r>
            <a:r>
              <a:rPr lang="en-US" sz="1800" i="1" dirty="0" err="1">
                <a:effectLst/>
                <a:latin typeface="Calibri" panose="020F0502020204030204" pitchFamily="34" charset="0"/>
                <a:ea typeface="Times New Roman" panose="02020603050405020304" pitchFamily="18" charset="0"/>
              </a:rPr>
              <a:t>przez</a:t>
            </a:r>
            <a:r>
              <a:rPr lang="en-US" sz="1800" i="1" dirty="0">
                <a:effectLst/>
                <a:latin typeface="Calibri" panose="020F0502020204030204" pitchFamily="34" charset="0"/>
                <a:ea typeface="Times New Roman" panose="02020603050405020304" pitchFamily="18" charset="0"/>
              </a:rPr>
              <a:t> prof. </a:t>
            </a:r>
            <a:r>
              <a:rPr lang="en-US" sz="1800" i="1" dirty="0" err="1">
                <a:effectLst/>
                <a:latin typeface="Calibri" panose="020F0502020204030204" pitchFamily="34" charset="0"/>
                <a:ea typeface="Times New Roman" panose="02020603050405020304" pitchFamily="18" charset="0"/>
              </a:rPr>
              <a:t>dra</a:t>
            </a:r>
            <a:r>
              <a:rPr lang="en-US" sz="1800" i="1" dirty="0">
                <a:effectLst/>
                <a:latin typeface="Calibri" panose="020F0502020204030204" pitchFamily="34" charset="0"/>
                <a:ea typeface="Times New Roman" panose="02020603050405020304" pitchFamily="18" charset="0"/>
              </a:rPr>
              <a:t> Philippa </a:t>
            </a:r>
            <a:r>
              <a:rPr lang="en-US" sz="1800" i="1" dirty="0" err="1">
                <a:effectLst/>
                <a:latin typeface="Calibri" panose="020F0502020204030204" pitchFamily="34" charset="0"/>
                <a:ea typeface="Times New Roman" panose="02020603050405020304" pitchFamily="18" charset="0"/>
              </a:rPr>
              <a:t>Sandnera</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dra</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Jonasa</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Grossa</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i</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Thomasa</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Nägele</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Autorzy</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wyrazili</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zgodę</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na</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wykorzystanie</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tekstu</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na</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potrzeby</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projektu</a:t>
            </a:r>
            <a:r>
              <a:rPr lang="en-US" sz="1800" i="1" dirty="0">
                <a:effectLst/>
                <a:latin typeface="Calibri" panose="020F0502020204030204" pitchFamily="34" charset="0"/>
                <a:ea typeface="Times New Roman" panose="02020603050405020304" pitchFamily="18" charset="0"/>
              </a:rPr>
              <a:t> Generation Blockchain.</a:t>
            </a:r>
          </a:p>
        </p:txBody>
      </p:sp>
      <p:sp>
        <p:nvSpPr>
          <p:cNvPr id="5" name="Text Placeholder 4">
            <a:extLst>
              <a:ext uri="{FF2B5EF4-FFF2-40B4-BE49-F238E27FC236}">
                <a16:creationId xmlns:a16="http://schemas.microsoft.com/office/drawing/2014/main" id="{E2F9609F-754A-FEFD-54A6-F38FB7D3C05F}"/>
              </a:ext>
            </a:extLst>
          </p:cNvPr>
          <p:cNvSpPr>
            <a:spLocks noGrp="1"/>
          </p:cNvSpPr>
          <p:nvPr>
            <p:ph type="body" sz="quarter" idx="15"/>
          </p:nvPr>
        </p:nvSpPr>
        <p:spPr>
          <a:xfrm>
            <a:off x="115760" y="-76235"/>
            <a:ext cx="2003444" cy="936605"/>
          </a:xfrm>
        </p:spPr>
        <p:txBody>
          <a:bodyPr>
            <a:noAutofit/>
          </a:bodyPr>
          <a:lstStyle/>
          <a:p>
            <a:r>
              <a:rPr lang="en-GB"/>
              <a:t>“</a:t>
            </a:r>
          </a:p>
        </p:txBody>
      </p:sp>
      <p:sp>
        <p:nvSpPr>
          <p:cNvPr id="6" name="Slide Number Placeholder 5">
            <a:extLst>
              <a:ext uri="{FF2B5EF4-FFF2-40B4-BE49-F238E27FC236}">
                <a16:creationId xmlns:a16="http://schemas.microsoft.com/office/drawing/2014/main" id="{71CCF93A-4EE0-B5A3-4D78-EC97759B955D}"/>
              </a:ext>
            </a:extLst>
          </p:cNvPr>
          <p:cNvSpPr>
            <a:spLocks noGrp="1"/>
          </p:cNvSpPr>
          <p:nvPr>
            <p:ph type="sldNum" sz="quarter" idx="4"/>
          </p:nvPr>
        </p:nvSpPr>
        <p:spPr/>
        <p:txBody>
          <a:bodyPr/>
          <a:lstStyle/>
          <a:p>
            <a:fld id="{CB2079F2-58AF-ED44-82D7-E04B2F6FD686}" type="slidenum">
              <a:rPr lang="en-US" smtClean="0"/>
              <a:pPr/>
              <a:t>18</a:t>
            </a:fld>
            <a:endParaRPr lang="en-US" dirty="0"/>
          </a:p>
        </p:txBody>
      </p:sp>
    </p:spTree>
    <p:extLst>
      <p:ext uri="{BB962C8B-B14F-4D97-AF65-F5344CB8AC3E}">
        <p14:creationId xmlns:p14="http://schemas.microsoft.com/office/powerpoint/2010/main" val="2494200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19</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900928"/>
            <a:ext cx="6005740" cy="297587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Obecnie rozdrobniony krajobraz regulacyjny stanowi przeszkodę dla stworzenia regulacji międzynarodowych. Aby stworzyć skuteczne i całościowe przepisy dotyczące postępowania z aktywami kryptograficznymi, potrzebne są inicjatywy transgraniczne. Jednak do tej pory poszczególne jurysdykcje przyjęły własne podejście do regulacji aktywów kryptograficznych, które w konsekwencji różnią się również poziomem rozwoju. Aby przeanalizować postępy różnych przepisów w różnych jurysdykcjach, opublikowano znormalizowane ramy oparte na analizowanych zagrożeniach. Pokazują one całościowy status regulacji danej jurysdykcji, a tym samym umożliwiają porównanie i ocenę. Ramy służą jako narzędzie do identyfikacji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ryzyk</a:t>
            </a:r>
            <a:r>
              <a:rPr lang="pl-PL" sz="1100" dirty="0">
                <a:effectLst/>
                <a:latin typeface="Calibri" panose="020F0502020204030204" pitchFamily="34" charset="0"/>
                <a:ea typeface="Times New Roman" panose="02020603050405020304" pitchFamily="18" charset="0"/>
                <a:cs typeface="Calibri" panose="020F0502020204030204" pitchFamily="34" charset="0"/>
              </a:rPr>
              <a:t> regulacyjnych istotnych w kontekście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a:t>
            </a:r>
            <a:r>
              <a:rPr lang="pl-PL" sz="1100" dirty="0">
                <a:effectLst/>
                <a:latin typeface="Calibri" panose="020F0502020204030204" pitchFamily="34" charset="0"/>
                <a:ea typeface="Times New Roman" panose="02020603050405020304" pitchFamily="18" charset="0"/>
                <a:cs typeface="Calibri" panose="020F0502020204030204" pitchFamily="34" charset="0"/>
              </a:rPr>
              <a:t>.</a:t>
            </a:r>
          </a:p>
          <a:p>
            <a:pPr algn="just"/>
            <a:r>
              <a:rPr lang="en-US" sz="1100" dirty="0">
                <a:effectLst/>
                <a:latin typeface="Calibri" panose="020F0502020204030204" pitchFamily="34" charset="0"/>
                <a:ea typeface="Times New Roman" panose="02020603050405020304" pitchFamily="18" charset="0"/>
                <a:cs typeface="Calibri" panose="020F0502020204030204" pitchFamily="34" charset="0"/>
              </a:rPr>
              <a:t> </a:t>
            </a:r>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Przed oceną konkretnej jurysdykcji pod kątem ram konieczne jest określenie, w jakim zakresie dana jurysdykcja stosuje wyraźny lub dorozumiany zakaz dotyczący korzystania z aktywów kryptograficznych. Dorozumiany zakaz w tym kontekście polegałby na przykład na tym, że firmom zabrania się oferowania usług kryptograficznych. W takich przypadkach zastosowanie ram nie jest celowe. Ramy składają się z dwóch nadrzędnych kategorii, podzielonych na dwanaście kryteriów oceny. Można je opisać za pomocą skali ocen.</a:t>
            </a: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W pierwszej kategorii finansowe podejście regulacyjne do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a:t>
            </a:r>
            <a:r>
              <a:rPr lang="pl-PL" sz="1100" dirty="0">
                <a:effectLst/>
                <a:latin typeface="Calibri" panose="020F0502020204030204" pitchFamily="34" charset="0"/>
                <a:ea typeface="Times New Roman" panose="02020603050405020304" pitchFamily="18" charset="0"/>
                <a:cs typeface="Calibri" panose="020F0502020204030204" pitchFamily="34" charset="0"/>
              </a:rPr>
              <a:t> w każdej jurysdykcji jest oceniane na podstawie następujących czynników:</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0" dirty="0"/>
              <a:t>1.4 Warunki ramowe dla właściwej regulacji aktywów kryptograficznych</a:t>
            </a:r>
          </a:p>
          <a:p>
            <a:endParaRPr lang="en-US" sz="1400" b="0" dirty="0"/>
          </a:p>
          <a:p>
            <a:pPr>
              <a:spcBef>
                <a:spcPts val="0"/>
              </a:spcBef>
            </a:pPr>
            <a:endParaRPr lang="en-US" sz="1800" b="0" dirty="0"/>
          </a:p>
        </p:txBody>
      </p:sp>
      <p:sp>
        <p:nvSpPr>
          <p:cNvPr id="3" name="Text Placeholder 17">
            <a:extLst>
              <a:ext uri="{FF2B5EF4-FFF2-40B4-BE49-F238E27FC236}">
                <a16:creationId xmlns:a16="http://schemas.microsoft.com/office/drawing/2014/main" id="{2E7DAE1A-BDF5-9D08-8D3D-80A06A30D075}"/>
              </a:ext>
            </a:extLst>
          </p:cNvPr>
          <p:cNvSpPr txBox="1">
            <a:spLocks/>
          </p:cNvSpPr>
          <p:nvPr/>
        </p:nvSpPr>
        <p:spPr>
          <a:xfrm>
            <a:off x="2224884" y="5147588"/>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a:solidFill>
                  <a:srgbClr val="F79037"/>
                </a:solidFill>
                <a:cs typeface="+mn-cs"/>
              </a:rPr>
              <a:t>Wartości kryptograficzne regulowane jako instrumenty finansowe</a:t>
            </a:r>
          </a:p>
          <a:p>
            <a:pPr algn="just"/>
            <a:r>
              <a:rPr lang="pl-PL" dirty="0">
                <a:solidFill>
                  <a:srgbClr val="000000"/>
                </a:solidFill>
                <a:cs typeface="+mn-cs"/>
              </a:rPr>
              <a:t>Klasyfikacja aktywów kryptograficznych jako instrumentów finansowych uznawanych przez organy regulacyjne.</a:t>
            </a:r>
          </a:p>
          <a:p>
            <a:pPr algn="just"/>
            <a:endParaRPr lang="en-US" dirty="0">
              <a:solidFill>
                <a:srgbClr val="000000"/>
              </a:solidFill>
              <a:cs typeface="+mn-cs"/>
            </a:endParaRPr>
          </a:p>
          <a:p>
            <a:r>
              <a:rPr lang="en-US" b="1" dirty="0" err="1">
                <a:solidFill>
                  <a:srgbClr val="F79037"/>
                </a:solidFill>
                <a:cs typeface="+mn-cs"/>
              </a:rPr>
              <a:t>Obowiązująca</a:t>
            </a:r>
            <a:r>
              <a:rPr lang="en-US" b="1" dirty="0">
                <a:solidFill>
                  <a:srgbClr val="F79037"/>
                </a:solidFill>
                <a:cs typeface="+mn-cs"/>
              </a:rPr>
              <a:t> </a:t>
            </a:r>
            <a:r>
              <a:rPr lang="en-US" b="1" dirty="0" err="1">
                <a:solidFill>
                  <a:srgbClr val="F79037"/>
                </a:solidFill>
                <a:cs typeface="+mn-cs"/>
              </a:rPr>
              <a:t>regulacja</a:t>
            </a:r>
            <a:r>
              <a:rPr lang="en-US" b="1" dirty="0">
                <a:solidFill>
                  <a:srgbClr val="F79037"/>
                </a:solidFill>
                <a:cs typeface="+mn-cs"/>
              </a:rPr>
              <a:t> </a:t>
            </a:r>
            <a:r>
              <a:rPr lang="en-US" b="1" dirty="0" err="1">
                <a:solidFill>
                  <a:srgbClr val="F79037"/>
                </a:solidFill>
                <a:cs typeface="+mn-cs"/>
              </a:rPr>
              <a:t>fiskalna</a:t>
            </a:r>
            <a:endParaRPr lang="en-US" b="1" dirty="0">
              <a:solidFill>
                <a:srgbClr val="F79037"/>
              </a:solidFill>
              <a:cs typeface="+mn-cs"/>
            </a:endParaRPr>
          </a:p>
          <a:p>
            <a:r>
              <a:rPr lang="pl-PL" dirty="0">
                <a:solidFill>
                  <a:srgbClr val="000000"/>
                </a:solidFill>
                <a:cs typeface="+mn-cs"/>
              </a:rPr>
              <a:t>Istniejące przepisy podatkowe dotyczące postępowania z wartościami kryptograficznymi zarówno dla osób fizycznych, jak i firm.</a:t>
            </a:r>
          </a:p>
          <a:p>
            <a:endParaRPr lang="en-US" dirty="0">
              <a:solidFill>
                <a:srgbClr val="000000"/>
              </a:solidFill>
              <a:cs typeface="+mn-cs"/>
            </a:endParaRPr>
          </a:p>
          <a:p>
            <a:r>
              <a:rPr lang="en-US" b="1" dirty="0" err="1">
                <a:solidFill>
                  <a:srgbClr val="F79037"/>
                </a:solidFill>
                <a:cs typeface="+mn-cs"/>
              </a:rPr>
              <a:t>Wdrożona</a:t>
            </a:r>
            <a:r>
              <a:rPr lang="en-US" b="1" dirty="0">
                <a:solidFill>
                  <a:srgbClr val="F79037"/>
                </a:solidFill>
                <a:cs typeface="+mn-cs"/>
              </a:rPr>
              <a:t> </a:t>
            </a:r>
            <a:r>
              <a:rPr lang="en-US" b="1" dirty="0" err="1">
                <a:solidFill>
                  <a:srgbClr val="F79037"/>
                </a:solidFill>
                <a:cs typeface="+mn-cs"/>
              </a:rPr>
              <a:t>regulacja</a:t>
            </a:r>
            <a:r>
              <a:rPr lang="en-US" b="1" dirty="0">
                <a:solidFill>
                  <a:srgbClr val="F79037"/>
                </a:solidFill>
                <a:cs typeface="+mn-cs"/>
              </a:rPr>
              <a:t> </a:t>
            </a:r>
            <a:r>
              <a:rPr lang="en-US" b="1" dirty="0" err="1">
                <a:solidFill>
                  <a:srgbClr val="F79037"/>
                </a:solidFill>
                <a:cs typeface="+mn-cs"/>
              </a:rPr>
              <a:t>infrastruktury</a:t>
            </a:r>
            <a:r>
              <a:rPr lang="en-US" b="1" dirty="0">
                <a:solidFill>
                  <a:srgbClr val="F79037"/>
                </a:solidFill>
                <a:cs typeface="+mn-cs"/>
              </a:rPr>
              <a:t> </a:t>
            </a:r>
            <a:r>
              <a:rPr lang="en-US" b="1" dirty="0" err="1">
                <a:solidFill>
                  <a:srgbClr val="F79037"/>
                </a:solidFill>
                <a:cs typeface="+mn-cs"/>
              </a:rPr>
              <a:t>portfela</a:t>
            </a:r>
            <a:endParaRPr lang="en-US" b="1" dirty="0">
              <a:solidFill>
                <a:srgbClr val="F79037"/>
              </a:solidFill>
              <a:cs typeface="+mn-cs"/>
            </a:endParaRPr>
          </a:p>
          <a:p>
            <a:pPr algn="just"/>
            <a:r>
              <a:rPr lang="pl-PL" dirty="0">
                <a:solidFill>
                  <a:schemeClr val="tx1"/>
                </a:solidFill>
                <a:effectLst/>
                <a:ea typeface="Times New Roman" panose="02020603050405020304" pitchFamily="18" charset="0"/>
              </a:rPr>
              <a:t>Istniejące przepisy dotyczące portfeli typu </a:t>
            </a:r>
            <a:r>
              <a:rPr lang="pl-PL" dirty="0" err="1">
                <a:solidFill>
                  <a:schemeClr val="tx1"/>
                </a:solidFill>
                <a:effectLst/>
                <a:ea typeface="Times New Roman" panose="02020603050405020304" pitchFamily="18" charset="0"/>
              </a:rPr>
              <a:t>custodial</a:t>
            </a:r>
            <a:r>
              <a:rPr lang="pl-PL" dirty="0">
                <a:solidFill>
                  <a:schemeClr val="tx1"/>
                </a:solidFill>
                <a:effectLst/>
                <a:ea typeface="Times New Roman" panose="02020603050405020304" pitchFamily="18" charset="0"/>
              </a:rPr>
              <a:t> i non-</a:t>
            </a:r>
            <a:r>
              <a:rPr lang="pl-PL" dirty="0" err="1">
                <a:solidFill>
                  <a:schemeClr val="tx1"/>
                </a:solidFill>
                <a:effectLst/>
                <a:ea typeface="Times New Roman" panose="02020603050405020304" pitchFamily="18" charset="0"/>
              </a:rPr>
              <a:t>custodial</a:t>
            </a:r>
            <a:r>
              <a:rPr lang="pl-PL" dirty="0">
                <a:solidFill>
                  <a:schemeClr val="tx1"/>
                </a:solidFill>
                <a:effectLst/>
                <a:ea typeface="Times New Roman" panose="02020603050405020304" pitchFamily="18" charset="0"/>
              </a:rPr>
              <a:t> w kontekście kluczy prywatnych i przechowywania aktywów kryptograficznych.</a:t>
            </a:r>
          </a:p>
          <a:p>
            <a:pPr algn="just"/>
            <a:endParaRPr lang="en-US" dirty="0">
              <a:solidFill>
                <a:schemeClr val="tx1"/>
              </a:solidFill>
              <a:ea typeface="Times New Roman" panose="02020603050405020304" pitchFamily="18" charset="0"/>
            </a:endParaRPr>
          </a:p>
          <a:p>
            <a:r>
              <a:rPr lang="en-US" b="1" dirty="0" err="1">
                <a:solidFill>
                  <a:srgbClr val="F79037"/>
                </a:solidFill>
                <a:cs typeface="+mn-cs"/>
              </a:rPr>
              <a:t>Ustalona</a:t>
            </a:r>
            <a:r>
              <a:rPr lang="en-US" b="1" dirty="0">
                <a:solidFill>
                  <a:srgbClr val="F79037"/>
                </a:solidFill>
                <a:cs typeface="+mn-cs"/>
              </a:rPr>
              <a:t> </a:t>
            </a:r>
            <a:r>
              <a:rPr lang="en-US" b="1" dirty="0" err="1">
                <a:solidFill>
                  <a:srgbClr val="F79037"/>
                </a:solidFill>
                <a:cs typeface="+mn-cs"/>
              </a:rPr>
              <a:t>odpowiedzialność</a:t>
            </a:r>
            <a:r>
              <a:rPr lang="en-US" b="1" dirty="0">
                <a:solidFill>
                  <a:srgbClr val="F79037"/>
                </a:solidFill>
                <a:cs typeface="+mn-cs"/>
              </a:rPr>
              <a:t> </a:t>
            </a:r>
            <a:r>
              <a:rPr lang="en-US" b="1" dirty="0" err="1">
                <a:solidFill>
                  <a:srgbClr val="F79037"/>
                </a:solidFill>
                <a:cs typeface="+mn-cs"/>
              </a:rPr>
              <a:t>regulacyjna</a:t>
            </a:r>
            <a:r>
              <a:rPr lang="en-US" b="1" dirty="0">
                <a:solidFill>
                  <a:srgbClr val="F79037"/>
                </a:solidFill>
                <a:cs typeface="+mn-cs"/>
              </a:rPr>
              <a:t> </a:t>
            </a:r>
          </a:p>
          <a:p>
            <a:pPr algn="just"/>
            <a:r>
              <a:rPr lang="pl-PL" dirty="0">
                <a:solidFill>
                  <a:schemeClr val="tx1"/>
                </a:solidFill>
                <a:effectLst/>
                <a:ea typeface="Times New Roman" panose="02020603050405020304" pitchFamily="18" charset="0"/>
              </a:rPr>
              <a:t>Jasne upoważnienie i określenie obowiązków organów w zakresie nadzoru nad aktywami kryptograficznymi.</a:t>
            </a:r>
          </a:p>
          <a:p>
            <a:pPr algn="just"/>
            <a:endParaRPr lang="en-LB" dirty="0">
              <a:solidFill>
                <a:schemeClr val="tx1"/>
              </a:solidFill>
              <a:effectLst/>
              <a:ea typeface="Times New Roman" panose="02020603050405020304" pitchFamily="18" charset="0"/>
            </a:endParaRPr>
          </a:p>
          <a:p>
            <a:endParaRPr lang="en-LB" dirty="0">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47" name="Group 46">
            <a:extLst>
              <a:ext uri="{FF2B5EF4-FFF2-40B4-BE49-F238E27FC236}">
                <a16:creationId xmlns:a16="http://schemas.microsoft.com/office/drawing/2014/main" id="{9965DB9F-9B66-F1DB-ED9E-7635BB49EC50}"/>
              </a:ext>
            </a:extLst>
          </p:cNvPr>
          <p:cNvGrpSpPr/>
          <p:nvPr/>
        </p:nvGrpSpPr>
        <p:grpSpPr>
          <a:xfrm>
            <a:off x="1241978" y="7245528"/>
            <a:ext cx="571938" cy="582430"/>
            <a:chOff x="5834687" y="3140849"/>
            <a:chExt cx="1290933" cy="1314614"/>
          </a:xfrm>
          <a:solidFill>
            <a:srgbClr val="F79037"/>
          </a:solidFill>
        </p:grpSpPr>
        <p:sp>
          <p:nvSpPr>
            <p:cNvPr id="48" name="Freeform 47">
              <a:extLst>
                <a:ext uri="{FF2B5EF4-FFF2-40B4-BE49-F238E27FC236}">
                  <a16:creationId xmlns:a16="http://schemas.microsoft.com/office/drawing/2014/main" id="{7F0E26CA-4D3B-8677-831A-731FABFA8BB1}"/>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DD1470"/>
            </a:solidFill>
            <a:ln w="13404" cap="flat">
              <a:noFill/>
              <a:prstDash val="solid"/>
              <a:miter/>
            </a:ln>
          </p:spPr>
          <p:txBody>
            <a:bodyPr rtlCol="0" anchor="ctr"/>
            <a:lstStyle/>
            <a:p>
              <a:endParaRPr lang="en-US"/>
            </a:p>
          </p:txBody>
        </p:sp>
        <p:grpSp>
          <p:nvGrpSpPr>
            <p:cNvPr id="49" name="Graphic 8">
              <a:extLst>
                <a:ext uri="{FF2B5EF4-FFF2-40B4-BE49-F238E27FC236}">
                  <a16:creationId xmlns:a16="http://schemas.microsoft.com/office/drawing/2014/main" id="{1E9560CC-8454-1A03-38C7-9C625D10F6FA}"/>
                </a:ext>
              </a:extLst>
            </p:cNvPr>
            <p:cNvGrpSpPr/>
            <p:nvPr/>
          </p:nvGrpSpPr>
          <p:grpSpPr>
            <a:xfrm>
              <a:off x="5834687" y="3140849"/>
              <a:ext cx="1290933" cy="1314614"/>
              <a:chOff x="5197376" y="5607922"/>
              <a:chExt cx="687857" cy="700475"/>
            </a:xfrm>
            <a:grpFill/>
          </p:grpSpPr>
          <p:grpSp>
            <p:nvGrpSpPr>
              <p:cNvPr id="50" name="Graphic 8">
                <a:extLst>
                  <a:ext uri="{FF2B5EF4-FFF2-40B4-BE49-F238E27FC236}">
                    <a16:creationId xmlns:a16="http://schemas.microsoft.com/office/drawing/2014/main" id="{80B04C84-8D75-8387-656B-517DCED6937D}"/>
                  </a:ext>
                </a:extLst>
              </p:cNvPr>
              <p:cNvGrpSpPr/>
              <p:nvPr/>
            </p:nvGrpSpPr>
            <p:grpSpPr>
              <a:xfrm>
                <a:off x="5234593" y="5645191"/>
                <a:ext cx="612999" cy="540390"/>
                <a:chOff x="5234593" y="5645191"/>
                <a:chExt cx="612999" cy="540390"/>
              </a:xfrm>
              <a:grpFill/>
            </p:grpSpPr>
            <p:grpSp>
              <p:nvGrpSpPr>
                <p:cNvPr id="54" name="Graphic 8">
                  <a:extLst>
                    <a:ext uri="{FF2B5EF4-FFF2-40B4-BE49-F238E27FC236}">
                      <a16:creationId xmlns:a16="http://schemas.microsoft.com/office/drawing/2014/main" id="{C1690DDA-3BDF-77F1-8BFB-DA527AAE9D87}"/>
                    </a:ext>
                  </a:extLst>
                </p:cNvPr>
                <p:cNvGrpSpPr/>
                <p:nvPr/>
              </p:nvGrpSpPr>
              <p:grpSpPr>
                <a:xfrm>
                  <a:off x="5234593" y="5645191"/>
                  <a:ext cx="612999" cy="540390"/>
                  <a:chOff x="5234593" y="5645191"/>
                  <a:chExt cx="612999" cy="540390"/>
                </a:xfrm>
                <a:grpFill/>
              </p:grpSpPr>
              <p:sp>
                <p:nvSpPr>
                  <p:cNvPr id="58" name="Freeform 57">
                    <a:extLst>
                      <a:ext uri="{FF2B5EF4-FFF2-40B4-BE49-F238E27FC236}">
                        <a16:creationId xmlns:a16="http://schemas.microsoft.com/office/drawing/2014/main" id="{F0A024B5-1437-CB80-ABF7-57BFF37C207F}"/>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C9426E6-3A26-BC5D-9D0D-989BA94B756A}"/>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55D149-FD5B-D8ED-A581-2D3FF0F4BD81}"/>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55" name="Freeform 54">
                  <a:extLst>
                    <a:ext uri="{FF2B5EF4-FFF2-40B4-BE49-F238E27FC236}">
                      <a16:creationId xmlns:a16="http://schemas.microsoft.com/office/drawing/2014/main" id="{D91A332B-33C7-6F27-DF25-0A7D4507D7DC}"/>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3A528ED-E2BB-27F0-4355-A5530BF0DCD2}"/>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1C5D0D5-F965-3CAB-70DC-39005A68E9E8}"/>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51" name="Freeform 50">
                <a:extLst>
                  <a:ext uri="{FF2B5EF4-FFF2-40B4-BE49-F238E27FC236}">
                    <a16:creationId xmlns:a16="http://schemas.microsoft.com/office/drawing/2014/main" id="{BCD35D5A-F01F-37A4-368B-0B8F061D82D6}"/>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EC77F82D-E107-DD9C-040E-BBFDC7E2640B}"/>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8D488FE-6CEE-2508-5EBA-3DDBCB2BAAF1}"/>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grpSp>
        <p:nvGrpSpPr>
          <p:cNvPr id="61" name="Graphic 3">
            <a:extLst>
              <a:ext uri="{FF2B5EF4-FFF2-40B4-BE49-F238E27FC236}">
                <a16:creationId xmlns:a16="http://schemas.microsoft.com/office/drawing/2014/main" id="{CDD1758C-56CC-973B-7BEA-60728EEF20A3}"/>
              </a:ext>
            </a:extLst>
          </p:cNvPr>
          <p:cNvGrpSpPr/>
          <p:nvPr/>
        </p:nvGrpSpPr>
        <p:grpSpPr>
          <a:xfrm>
            <a:off x="1232841" y="5147588"/>
            <a:ext cx="590213" cy="603659"/>
            <a:chOff x="6488295" y="5309031"/>
            <a:chExt cx="1083393" cy="1108075"/>
          </a:xfrm>
          <a:solidFill>
            <a:srgbClr val="F79037"/>
          </a:solidFill>
        </p:grpSpPr>
        <p:sp>
          <p:nvSpPr>
            <p:cNvPr id="62" name="Freeform 61">
              <a:extLst>
                <a:ext uri="{FF2B5EF4-FFF2-40B4-BE49-F238E27FC236}">
                  <a16:creationId xmlns:a16="http://schemas.microsoft.com/office/drawing/2014/main" id="{07CB89A2-6F79-F884-F382-260F30895F58}"/>
                </a:ext>
              </a:extLst>
            </p:cNvPr>
            <p:cNvSpPr/>
            <p:nvPr/>
          </p:nvSpPr>
          <p:spPr>
            <a:xfrm>
              <a:off x="7127359" y="5377600"/>
              <a:ext cx="397701" cy="323645"/>
            </a:xfrm>
            <a:custGeom>
              <a:avLst/>
              <a:gdLst>
                <a:gd name="connsiteX0" fmla="*/ 8229 w 397701"/>
                <a:gd name="connsiteY0" fmla="*/ 0 h 323645"/>
                <a:gd name="connsiteX1" fmla="*/ 0 w 397701"/>
                <a:gd name="connsiteY1" fmla="*/ 8228 h 323645"/>
                <a:gd name="connsiteX2" fmla="*/ 0 w 397701"/>
                <a:gd name="connsiteY2" fmla="*/ 271533 h 323645"/>
                <a:gd name="connsiteX3" fmla="*/ 8229 w 397701"/>
                <a:gd name="connsiteY3" fmla="*/ 279761 h 323645"/>
                <a:gd name="connsiteX4" fmla="*/ 60341 w 397701"/>
                <a:gd name="connsiteY4" fmla="*/ 279761 h 323645"/>
                <a:gd name="connsiteX5" fmla="*/ 82283 w 397701"/>
                <a:gd name="connsiteY5" fmla="*/ 298961 h 323645"/>
                <a:gd name="connsiteX6" fmla="*/ 87769 w 397701"/>
                <a:gd name="connsiteY6" fmla="*/ 323646 h 323645"/>
                <a:gd name="connsiteX7" fmla="*/ 139881 w 397701"/>
                <a:gd name="connsiteY7" fmla="*/ 285247 h 323645"/>
                <a:gd name="connsiteX8" fmla="*/ 153595 w 397701"/>
                <a:gd name="connsiteY8" fmla="*/ 279761 h 323645"/>
                <a:gd name="connsiteX9" fmla="*/ 389473 w 397701"/>
                <a:gd name="connsiteY9" fmla="*/ 279761 h 323645"/>
                <a:gd name="connsiteX10" fmla="*/ 397701 w 397701"/>
                <a:gd name="connsiteY10" fmla="*/ 271533 h 323645"/>
                <a:gd name="connsiteX11" fmla="*/ 397701 w 397701"/>
                <a:gd name="connsiteY11" fmla="*/ 8228 h 323645"/>
                <a:gd name="connsiteX12" fmla="*/ 389473 w 397701"/>
                <a:gd name="connsiteY12" fmla="*/ 0 h 323645"/>
                <a:gd name="connsiteX13" fmla="*/ 8229 w 397701"/>
                <a:gd name="connsiteY13" fmla="*/ 0 h 3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01" h="323645">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DD1470"/>
            </a:solidFill>
            <a:ln w="27426" cap="flat">
              <a:noFill/>
              <a:prstDash val="solid"/>
              <a:miter/>
            </a:ln>
          </p:spPr>
          <p:txBody>
            <a:bodyPr rtlCol="0" anchor="ctr"/>
            <a:lstStyle/>
            <a:p>
              <a:endParaRPr lang="en-US"/>
            </a:p>
          </p:txBody>
        </p:sp>
        <p:grpSp>
          <p:nvGrpSpPr>
            <p:cNvPr id="63" name="Graphic 3">
              <a:extLst>
                <a:ext uri="{FF2B5EF4-FFF2-40B4-BE49-F238E27FC236}">
                  <a16:creationId xmlns:a16="http://schemas.microsoft.com/office/drawing/2014/main" id="{91165389-C5D2-A8DC-E74F-8618F27ADC63}"/>
                </a:ext>
              </a:extLst>
            </p:cNvPr>
            <p:cNvGrpSpPr/>
            <p:nvPr/>
          </p:nvGrpSpPr>
          <p:grpSpPr>
            <a:xfrm>
              <a:off x="6488295" y="5309031"/>
              <a:ext cx="1083393" cy="1108075"/>
              <a:chOff x="6488295" y="5309031"/>
              <a:chExt cx="1083393" cy="1108075"/>
            </a:xfrm>
            <a:grpFill/>
          </p:grpSpPr>
          <p:sp>
            <p:nvSpPr>
              <p:cNvPr id="64" name="Freeform 63">
                <a:extLst>
                  <a:ext uri="{FF2B5EF4-FFF2-40B4-BE49-F238E27FC236}">
                    <a16:creationId xmlns:a16="http://schemas.microsoft.com/office/drawing/2014/main" id="{4B9DA5E6-D919-7893-1624-F609B1A190A8}"/>
                  </a:ext>
                </a:extLst>
              </p:cNvPr>
              <p:cNvSpPr/>
              <p:nvPr/>
            </p:nvSpPr>
            <p:spPr>
              <a:xfrm>
                <a:off x="6488295" y="5309031"/>
                <a:ext cx="647293" cy="1108075"/>
              </a:xfrm>
              <a:custGeom>
                <a:avLst/>
                <a:gdLst>
                  <a:gd name="connsiteX0" fmla="*/ 619866 w 647293"/>
                  <a:gd name="connsiteY0" fmla="*/ 573237 h 1108075"/>
                  <a:gd name="connsiteX1" fmla="*/ 551296 w 647293"/>
                  <a:gd name="connsiteY1" fmla="*/ 573237 h 1108075"/>
                  <a:gd name="connsiteX2" fmla="*/ 551296 w 647293"/>
                  <a:gd name="connsiteY2" fmla="*/ 425128 h 1108075"/>
                  <a:gd name="connsiteX3" fmla="*/ 438843 w 647293"/>
                  <a:gd name="connsiteY3" fmla="*/ 312675 h 1108075"/>
                  <a:gd name="connsiteX4" fmla="*/ 436100 w 647293"/>
                  <a:gd name="connsiteY4" fmla="*/ 312675 h 1108075"/>
                  <a:gd name="connsiteX5" fmla="*/ 499184 w 647293"/>
                  <a:gd name="connsiteY5" fmla="*/ 178280 h 1108075"/>
                  <a:gd name="connsiteX6" fmla="*/ 320904 w 647293"/>
                  <a:gd name="connsiteY6" fmla="*/ 0 h 1108075"/>
                  <a:gd name="connsiteX7" fmla="*/ 142624 w 647293"/>
                  <a:gd name="connsiteY7" fmla="*/ 178280 h 1108075"/>
                  <a:gd name="connsiteX8" fmla="*/ 205708 w 647293"/>
                  <a:gd name="connsiteY8" fmla="*/ 312675 h 1108075"/>
                  <a:gd name="connsiteX9" fmla="*/ 202965 w 647293"/>
                  <a:gd name="connsiteY9" fmla="*/ 312675 h 1108075"/>
                  <a:gd name="connsiteX10" fmla="*/ 90511 w 647293"/>
                  <a:gd name="connsiteY10" fmla="*/ 425128 h 1108075"/>
                  <a:gd name="connsiteX11" fmla="*/ 90511 w 647293"/>
                  <a:gd name="connsiteY11" fmla="*/ 573237 h 1108075"/>
                  <a:gd name="connsiteX12" fmla="*/ 21942 w 647293"/>
                  <a:gd name="connsiteY12" fmla="*/ 573237 h 1108075"/>
                  <a:gd name="connsiteX13" fmla="*/ 0 w 647293"/>
                  <a:gd name="connsiteY13" fmla="*/ 595179 h 1108075"/>
                  <a:gd name="connsiteX14" fmla="*/ 0 w 647293"/>
                  <a:gd name="connsiteY14" fmla="*/ 737803 h 1108075"/>
                  <a:gd name="connsiteX15" fmla="*/ 21942 w 647293"/>
                  <a:gd name="connsiteY15" fmla="*/ 759745 h 1108075"/>
                  <a:gd name="connsiteX16" fmla="*/ 57598 w 647293"/>
                  <a:gd name="connsiteY16" fmla="*/ 759745 h 1108075"/>
                  <a:gd name="connsiteX17" fmla="*/ 57598 w 647293"/>
                  <a:gd name="connsiteY17" fmla="*/ 1086134 h 1108075"/>
                  <a:gd name="connsiteX18" fmla="*/ 79540 w 647293"/>
                  <a:gd name="connsiteY18" fmla="*/ 1108076 h 1108075"/>
                  <a:gd name="connsiteX19" fmla="*/ 567753 w 647293"/>
                  <a:gd name="connsiteY19" fmla="*/ 1108076 h 1108075"/>
                  <a:gd name="connsiteX20" fmla="*/ 589695 w 647293"/>
                  <a:gd name="connsiteY20" fmla="*/ 1086134 h 1108075"/>
                  <a:gd name="connsiteX21" fmla="*/ 589695 w 647293"/>
                  <a:gd name="connsiteY21" fmla="*/ 759745 h 1108075"/>
                  <a:gd name="connsiteX22" fmla="*/ 625351 w 647293"/>
                  <a:gd name="connsiteY22" fmla="*/ 759745 h 1108075"/>
                  <a:gd name="connsiteX23" fmla="*/ 647293 w 647293"/>
                  <a:gd name="connsiteY23" fmla="*/ 737803 h 1108075"/>
                  <a:gd name="connsiteX24" fmla="*/ 647293 w 647293"/>
                  <a:gd name="connsiteY24" fmla="*/ 595179 h 1108075"/>
                  <a:gd name="connsiteX25" fmla="*/ 619866 w 647293"/>
                  <a:gd name="connsiteY25" fmla="*/ 573237 h 1108075"/>
                  <a:gd name="connsiteX26" fmla="*/ 619866 w 647293"/>
                  <a:gd name="connsiteY26" fmla="*/ 573237 h 1108075"/>
                  <a:gd name="connsiteX27" fmla="*/ 183766 w 647293"/>
                  <a:gd name="connsiteY27" fmla="*/ 178280 h 1108075"/>
                  <a:gd name="connsiteX28" fmla="*/ 318161 w 647293"/>
                  <a:gd name="connsiteY28" fmla="*/ 43884 h 1108075"/>
                  <a:gd name="connsiteX29" fmla="*/ 452557 w 647293"/>
                  <a:gd name="connsiteY29" fmla="*/ 178280 h 1108075"/>
                  <a:gd name="connsiteX30" fmla="*/ 318161 w 647293"/>
                  <a:gd name="connsiteY30" fmla="*/ 312675 h 1108075"/>
                  <a:gd name="connsiteX31" fmla="*/ 183766 w 647293"/>
                  <a:gd name="connsiteY31" fmla="*/ 178280 h 1108075"/>
                  <a:gd name="connsiteX32" fmla="*/ 183766 w 647293"/>
                  <a:gd name="connsiteY32" fmla="*/ 178280 h 1108075"/>
                  <a:gd name="connsiteX33" fmla="*/ 131653 w 647293"/>
                  <a:gd name="connsiteY33" fmla="*/ 425128 h 1108075"/>
                  <a:gd name="connsiteX34" fmla="*/ 200222 w 647293"/>
                  <a:gd name="connsiteY34" fmla="*/ 356559 h 1108075"/>
                  <a:gd name="connsiteX35" fmla="*/ 438843 w 647293"/>
                  <a:gd name="connsiteY35" fmla="*/ 356559 h 1108075"/>
                  <a:gd name="connsiteX36" fmla="*/ 507412 w 647293"/>
                  <a:gd name="connsiteY36" fmla="*/ 425128 h 1108075"/>
                  <a:gd name="connsiteX37" fmla="*/ 507412 w 647293"/>
                  <a:gd name="connsiteY37" fmla="*/ 573237 h 1108075"/>
                  <a:gd name="connsiteX38" fmla="*/ 131653 w 647293"/>
                  <a:gd name="connsiteY38" fmla="*/ 573237 h 1108075"/>
                  <a:gd name="connsiteX39" fmla="*/ 131653 w 647293"/>
                  <a:gd name="connsiteY39" fmla="*/ 425128 h 1108075"/>
                  <a:gd name="connsiteX40" fmla="*/ 597923 w 647293"/>
                  <a:gd name="connsiteY40" fmla="*/ 715861 h 1108075"/>
                  <a:gd name="connsiteX41" fmla="*/ 425129 w 647293"/>
                  <a:gd name="connsiteY41" fmla="*/ 715861 h 1108075"/>
                  <a:gd name="connsiteX42" fmla="*/ 403187 w 647293"/>
                  <a:gd name="connsiteY42" fmla="*/ 737803 h 1108075"/>
                  <a:gd name="connsiteX43" fmla="*/ 425129 w 647293"/>
                  <a:gd name="connsiteY43" fmla="*/ 759745 h 1108075"/>
                  <a:gd name="connsiteX44" fmla="*/ 540326 w 647293"/>
                  <a:gd name="connsiteY44" fmla="*/ 759745 h 1108075"/>
                  <a:gd name="connsiteX45" fmla="*/ 540326 w 647293"/>
                  <a:gd name="connsiteY45" fmla="*/ 1064191 h 1108075"/>
                  <a:gd name="connsiteX46" fmla="*/ 95997 w 647293"/>
                  <a:gd name="connsiteY46" fmla="*/ 1064191 h 1108075"/>
                  <a:gd name="connsiteX47" fmla="*/ 95997 w 647293"/>
                  <a:gd name="connsiteY47" fmla="*/ 759745 h 1108075"/>
                  <a:gd name="connsiteX48" fmla="*/ 230392 w 647293"/>
                  <a:gd name="connsiteY48" fmla="*/ 759745 h 1108075"/>
                  <a:gd name="connsiteX49" fmla="*/ 252335 w 647293"/>
                  <a:gd name="connsiteY49" fmla="*/ 737803 h 1108075"/>
                  <a:gd name="connsiteX50" fmla="*/ 230392 w 647293"/>
                  <a:gd name="connsiteY50" fmla="*/ 715861 h 1108075"/>
                  <a:gd name="connsiteX51" fmla="*/ 41142 w 647293"/>
                  <a:gd name="connsiteY51" fmla="*/ 715861 h 1108075"/>
                  <a:gd name="connsiteX52" fmla="*/ 41142 w 647293"/>
                  <a:gd name="connsiteY52" fmla="*/ 617122 h 1108075"/>
                  <a:gd name="connsiteX53" fmla="*/ 597923 w 647293"/>
                  <a:gd name="connsiteY53" fmla="*/ 617122 h 1108075"/>
                  <a:gd name="connsiteX54" fmla="*/ 597923 w 647293"/>
                  <a:gd name="connsiteY54" fmla="*/ 715861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7293" h="1108075">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6D22F7D-AA0D-7FEA-052D-BC4F7F1DDAD7}"/>
                  </a:ext>
                </a:extLst>
              </p:cNvPr>
              <p:cNvSpPr/>
              <p:nvPr/>
            </p:nvSpPr>
            <p:spPr>
              <a:xfrm>
                <a:off x="6797152" y="6025833"/>
                <a:ext cx="42217" cy="42942"/>
              </a:xfrm>
              <a:custGeom>
                <a:avLst/>
                <a:gdLst>
                  <a:gd name="connsiteX0" fmla="*/ 20275 w 42217"/>
                  <a:gd name="connsiteY0" fmla="*/ 42943 h 42942"/>
                  <a:gd name="connsiteX1" fmla="*/ 1076 w 42217"/>
                  <a:gd name="connsiteY1" fmla="*/ 29229 h 42942"/>
                  <a:gd name="connsiteX2" fmla="*/ 6562 w 42217"/>
                  <a:gd name="connsiteY2" fmla="*/ 4544 h 42942"/>
                  <a:gd name="connsiteX3" fmla="*/ 31246 w 42217"/>
                  <a:gd name="connsiteY3" fmla="*/ 1801 h 42942"/>
                  <a:gd name="connsiteX4" fmla="*/ 42217 w 42217"/>
                  <a:gd name="connsiteY4" fmla="*/ 23744 h 42942"/>
                  <a:gd name="connsiteX5" fmla="*/ 20275 w 42217"/>
                  <a:gd name="connsiteY5" fmla="*/ 42943 h 42942"/>
                  <a:gd name="connsiteX6" fmla="*/ 20275 w 42217"/>
                  <a:gd name="connsiteY6" fmla="*/ 42943 h 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17" h="42942">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8DE6FF1-0B4F-4EE2-40A3-76F3449A639B}"/>
                  </a:ext>
                </a:extLst>
              </p:cNvPr>
              <p:cNvSpPr/>
              <p:nvPr/>
            </p:nvSpPr>
            <p:spPr>
              <a:xfrm>
                <a:off x="7184958" y="5479081"/>
                <a:ext cx="287990" cy="43884"/>
              </a:xfrm>
              <a:custGeom>
                <a:avLst/>
                <a:gdLst>
                  <a:gd name="connsiteX0" fmla="*/ 266049 w 287990"/>
                  <a:gd name="connsiteY0" fmla="*/ 43884 h 43884"/>
                  <a:gd name="connsiteX1" fmla="*/ 21943 w 287990"/>
                  <a:gd name="connsiteY1" fmla="*/ 43884 h 43884"/>
                  <a:gd name="connsiteX2" fmla="*/ 0 w 287990"/>
                  <a:gd name="connsiteY2" fmla="*/ 21943 h 43884"/>
                  <a:gd name="connsiteX3" fmla="*/ 21943 w 287990"/>
                  <a:gd name="connsiteY3" fmla="*/ 0 h 43884"/>
                  <a:gd name="connsiteX4" fmla="*/ 266049 w 287990"/>
                  <a:gd name="connsiteY4" fmla="*/ 0 h 43884"/>
                  <a:gd name="connsiteX5" fmla="*/ 287991 w 287990"/>
                  <a:gd name="connsiteY5" fmla="*/ 21943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B0949F4-B49C-85AD-83D9-56D41D8E1095}"/>
                  </a:ext>
                </a:extLst>
              </p:cNvPr>
              <p:cNvSpPr/>
              <p:nvPr/>
            </p:nvSpPr>
            <p:spPr>
              <a:xfrm>
                <a:off x="7184958" y="5569593"/>
                <a:ext cx="287990" cy="43884"/>
              </a:xfrm>
              <a:custGeom>
                <a:avLst/>
                <a:gdLst>
                  <a:gd name="connsiteX0" fmla="*/ 266049 w 287990"/>
                  <a:gd name="connsiteY0" fmla="*/ 43884 h 43884"/>
                  <a:gd name="connsiteX1" fmla="*/ 21943 w 287990"/>
                  <a:gd name="connsiteY1" fmla="*/ 43884 h 43884"/>
                  <a:gd name="connsiteX2" fmla="*/ 0 w 287990"/>
                  <a:gd name="connsiteY2" fmla="*/ 21942 h 43884"/>
                  <a:gd name="connsiteX3" fmla="*/ 21943 w 287990"/>
                  <a:gd name="connsiteY3" fmla="*/ 0 h 43884"/>
                  <a:gd name="connsiteX4" fmla="*/ 266049 w 287990"/>
                  <a:gd name="connsiteY4" fmla="*/ 0 h 43884"/>
                  <a:gd name="connsiteX5" fmla="*/ 287991 w 287990"/>
                  <a:gd name="connsiteY5" fmla="*/ 21942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C2CA86B2-2AD3-AFC4-5D0F-4CBDDDD492F6}"/>
                  </a:ext>
                </a:extLst>
              </p:cNvPr>
              <p:cNvSpPr/>
              <p:nvPr/>
            </p:nvSpPr>
            <p:spPr>
              <a:xfrm>
                <a:off x="7088961" y="5363886"/>
                <a:ext cx="482727" cy="427871"/>
              </a:xfrm>
              <a:custGeom>
                <a:avLst/>
                <a:gdLst>
                  <a:gd name="connsiteX0" fmla="*/ 115197 w 482727"/>
                  <a:gd name="connsiteY0" fmla="*/ 427871 h 427871"/>
                  <a:gd name="connsiteX1" fmla="*/ 106968 w 482727"/>
                  <a:gd name="connsiteY1" fmla="*/ 425128 h 427871"/>
                  <a:gd name="connsiteX2" fmla="*/ 93254 w 482727"/>
                  <a:gd name="connsiteY2" fmla="*/ 408671 h 427871"/>
                  <a:gd name="connsiteX3" fmla="*/ 85026 w 482727"/>
                  <a:gd name="connsiteY3" fmla="*/ 367530 h 427871"/>
                  <a:gd name="connsiteX4" fmla="*/ 52112 w 482727"/>
                  <a:gd name="connsiteY4" fmla="*/ 367530 h 427871"/>
                  <a:gd name="connsiteX5" fmla="*/ 0 w 482727"/>
                  <a:gd name="connsiteY5" fmla="*/ 315418 h 427871"/>
                  <a:gd name="connsiteX6" fmla="*/ 0 w 482727"/>
                  <a:gd name="connsiteY6" fmla="*/ 52112 h 427871"/>
                  <a:gd name="connsiteX7" fmla="*/ 52112 w 482727"/>
                  <a:gd name="connsiteY7" fmla="*/ 0 h 427871"/>
                  <a:gd name="connsiteX8" fmla="*/ 430615 w 482727"/>
                  <a:gd name="connsiteY8" fmla="*/ 0 h 427871"/>
                  <a:gd name="connsiteX9" fmla="*/ 482727 w 482727"/>
                  <a:gd name="connsiteY9" fmla="*/ 52112 h 427871"/>
                  <a:gd name="connsiteX10" fmla="*/ 482727 w 482727"/>
                  <a:gd name="connsiteY10" fmla="*/ 315418 h 427871"/>
                  <a:gd name="connsiteX11" fmla="*/ 430615 w 482727"/>
                  <a:gd name="connsiteY11" fmla="*/ 367530 h 427871"/>
                  <a:gd name="connsiteX12" fmla="*/ 202965 w 482727"/>
                  <a:gd name="connsiteY12" fmla="*/ 367530 h 427871"/>
                  <a:gd name="connsiteX13" fmla="*/ 126167 w 482727"/>
                  <a:gd name="connsiteY13" fmla="*/ 422385 h 427871"/>
                  <a:gd name="connsiteX14" fmla="*/ 115197 w 482727"/>
                  <a:gd name="connsiteY14" fmla="*/ 427871 h 427871"/>
                  <a:gd name="connsiteX15" fmla="*/ 115197 w 482727"/>
                  <a:gd name="connsiteY15" fmla="*/ 427871 h 427871"/>
                  <a:gd name="connsiteX16" fmla="*/ 52112 w 482727"/>
                  <a:gd name="connsiteY16" fmla="*/ 43884 h 427871"/>
                  <a:gd name="connsiteX17" fmla="*/ 43884 w 482727"/>
                  <a:gd name="connsiteY17" fmla="*/ 52112 h 427871"/>
                  <a:gd name="connsiteX18" fmla="*/ 43884 w 482727"/>
                  <a:gd name="connsiteY18" fmla="*/ 315418 h 427871"/>
                  <a:gd name="connsiteX19" fmla="*/ 52112 w 482727"/>
                  <a:gd name="connsiteY19" fmla="*/ 323646 h 427871"/>
                  <a:gd name="connsiteX20" fmla="*/ 104226 w 482727"/>
                  <a:gd name="connsiteY20" fmla="*/ 323646 h 427871"/>
                  <a:gd name="connsiteX21" fmla="*/ 126167 w 482727"/>
                  <a:gd name="connsiteY21" fmla="*/ 342845 h 427871"/>
                  <a:gd name="connsiteX22" fmla="*/ 131653 w 482727"/>
                  <a:gd name="connsiteY22" fmla="*/ 367530 h 427871"/>
                  <a:gd name="connsiteX23" fmla="*/ 183766 w 482727"/>
                  <a:gd name="connsiteY23" fmla="*/ 329131 h 427871"/>
                  <a:gd name="connsiteX24" fmla="*/ 197480 w 482727"/>
                  <a:gd name="connsiteY24" fmla="*/ 323646 h 427871"/>
                  <a:gd name="connsiteX25" fmla="*/ 433358 w 482727"/>
                  <a:gd name="connsiteY25" fmla="*/ 323646 h 427871"/>
                  <a:gd name="connsiteX26" fmla="*/ 441586 w 482727"/>
                  <a:gd name="connsiteY26" fmla="*/ 315418 h 427871"/>
                  <a:gd name="connsiteX27" fmla="*/ 441586 w 482727"/>
                  <a:gd name="connsiteY27" fmla="*/ 52112 h 427871"/>
                  <a:gd name="connsiteX28" fmla="*/ 433358 w 482727"/>
                  <a:gd name="connsiteY28" fmla="*/ 43884 h 427871"/>
                  <a:gd name="connsiteX29" fmla="*/ 52112 w 482727"/>
                  <a:gd name="connsiteY29" fmla="*/ 43884 h 4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2727" h="427871">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grpFill/>
              <a:ln w="27426" cap="flat">
                <a:noFill/>
                <a:prstDash val="solid"/>
                <a:miter/>
              </a:ln>
            </p:spPr>
            <p:txBody>
              <a:bodyPr rtlCol="0" anchor="ctr"/>
              <a:lstStyle/>
              <a:p>
                <a:endParaRPr lang="en-US"/>
              </a:p>
            </p:txBody>
          </p:sp>
        </p:grpSp>
      </p:grpSp>
      <p:grpSp>
        <p:nvGrpSpPr>
          <p:cNvPr id="69" name="Graphic 3">
            <a:extLst>
              <a:ext uri="{FF2B5EF4-FFF2-40B4-BE49-F238E27FC236}">
                <a16:creationId xmlns:a16="http://schemas.microsoft.com/office/drawing/2014/main" id="{B745B6E0-45AE-7C75-F84C-2D5C504E54BE}"/>
              </a:ext>
            </a:extLst>
          </p:cNvPr>
          <p:cNvGrpSpPr/>
          <p:nvPr/>
        </p:nvGrpSpPr>
        <p:grpSpPr>
          <a:xfrm>
            <a:off x="1176046" y="5899413"/>
            <a:ext cx="703802" cy="512702"/>
            <a:chOff x="2616673" y="2155292"/>
            <a:chExt cx="1242473" cy="905111"/>
          </a:xfrm>
          <a:solidFill>
            <a:srgbClr val="F79037"/>
          </a:solidFill>
        </p:grpSpPr>
        <p:sp>
          <p:nvSpPr>
            <p:cNvPr id="70" name="Freeform 69">
              <a:extLst>
                <a:ext uri="{FF2B5EF4-FFF2-40B4-BE49-F238E27FC236}">
                  <a16:creationId xmlns:a16="http://schemas.microsoft.com/office/drawing/2014/main" id="{7204D6CF-F889-9A7C-B2D4-89FDF26522C4}"/>
                </a:ext>
              </a:extLst>
            </p:cNvPr>
            <p:cNvSpPr/>
            <p:nvPr/>
          </p:nvSpPr>
          <p:spPr>
            <a:xfrm>
              <a:off x="2655071" y="2371971"/>
              <a:ext cx="52113" cy="252334"/>
            </a:xfrm>
            <a:custGeom>
              <a:avLst/>
              <a:gdLst>
                <a:gd name="connsiteX0" fmla="*/ 52113 w 52113"/>
                <a:gd name="connsiteY0" fmla="*/ 238620 h 252334"/>
                <a:gd name="connsiteX1" fmla="*/ 38399 w 52113"/>
                <a:gd name="connsiteY1" fmla="*/ 252334 h 252334"/>
                <a:gd name="connsiteX2" fmla="*/ 13714 w 52113"/>
                <a:gd name="connsiteY2" fmla="*/ 252334 h 252334"/>
                <a:gd name="connsiteX3" fmla="*/ 0 w 52113"/>
                <a:gd name="connsiteY3" fmla="*/ 238620 h 252334"/>
                <a:gd name="connsiteX4" fmla="*/ 0 w 52113"/>
                <a:gd name="connsiteY4" fmla="*/ 238620 h 252334"/>
                <a:gd name="connsiteX5" fmla="*/ 0 w 52113"/>
                <a:gd name="connsiteY5" fmla="*/ 235877 h 252334"/>
                <a:gd name="connsiteX6" fmla="*/ 0 w 52113"/>
                <a:gd name="connsiteY6" fmla="*/ 13714 h 252334"/>
                <a:gd name="connsiteX7" fmla="*/ 13714 w 52113"/>
                <a:gd name="connsiteY7" fmla="*/ 0 h 252334"/>
                <a:gd name="connsiteX8" fmla="*/ 38399 w 52113"/>
                <a:gd name="connsiteY8" fmla="*/ 0 h 252334"/>
                <a:gd name="connsiteX9" fmla="*/ 52113 w 52113"/>
                <a:gd name="connsiteY9" fmla="*/ 13714 h 252334"/>
                <a:gd name="connsiteX10" fmla="*/ 52113 w 52113"/>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3" h="252334">
                  <a:moveTo>
                    <a:pt x="52113" y="238620"/>
                  </a:moveTo>
                  <a:cubicBezTo>
                    <a:pt x="52113" y="246849"/>
                    <a:pt x="46627" y="252334"/>
                    <a:pt x="38399" y="252334"/>
                  </a:cubicBezTo>
                  <a:lnTo>
                    <a:pt x="13714" y="252334"/>
                  </a:lnTo>
                  <a:cubicBezTo>
                    <a:pt x="5486" y="252334"/>
                    <a:pt x="0" y="246849"/>
                    <a:pt x="0" y="238620"/>
                  </a:cubicBezTo>
                  <a:cubicBezTo>
                    <a:pt x="0" y="238620"/>
                    <a:pt x="0" y="238620"/>
                    <a:pt x="0" y="238620"/>
                  </a:cubicBezTo>
                  <a:cubicBezTo>
                    <a:pt x="0" y="238620"/>
                    <a:pt x="0" y="238620"/>
                    <a:pt x="0" y="235877"/>
                  </a:cubicBezTo>
                  <a:lnTo>
                    <a:pt x="0" y="13714"/>
                  </a:lnTo>
                  <a:cubicBezTo>
                    <a:pt x="0" y="5485"/>
                    <a:pt x="5486" y="0"/>
                    <a:pt x="13714" y="0"/>
                  </a:cubicBezTo>
                  <a:lnTo>
                    <a:pt x="38399" y="0"/>
                  </a:lnTo>
                  <a:cubicBezTo>
                    <a:pt x="46627" y="0"/>
                    <a:pt x="52113" y="5485"/>
                    <a:pt x="52113" y="13714"/>
                  </a:cubicBezTo>
                  <a:lnTo>
                    <a:pt x="52113" y="238620"/>
                  </a:lnTo>
                  <a:close/>
                </a:path>
              </a:pathLst>
            </a:custGeom>
            <a:solidFill>
              <a:srgbClr val="DD1470"/>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413AE71-8077-1A3A-BC5B-B8E3C54C7DFF}"/>
                </a:ext>
              </a:extLst>
            </p:cNvPr>
            <p:cNvSpPr/>
            <p:nvPr/>
          </p:nvSpPr>
          <p:spPr>
            <a:xfrm>
              <a:off x="3763150" y="2720302"/>
              <a:ext cx="52111" cy="252334"/>
            </a:xfrm>
            <a:custGeom>
              <a:avLst/>
              <a:gdLst>
                <a:gd name="connsiteX0" fmla="*/ 52112 w 52111"/>
                <a:gd name="connsiteY0" fmla="*/ 238620 h 252334"/>
                <a:gd name="connsiteX1" fmla="*/ 38398 w 52111"/>
                <a:gd name="connsiteY1" fmla="*/ 252334 h 252334"/>
                <a:gd name="connsiteX2" fmla="*/ 13714 w 52111"/>
                <a:gd name="connsiteY2" fmla="*/ 252334 h 252334"/>
                <a:gd name="connsiteX3" fmla="*/ 0 w 52111"/>
                <a:gd name="connsiteY3" fmla="*/ 238620 h 252334"/>
                <a:gd name="connsiteX4" fmla="*/ 0 w 52111"/>
                <a:gd name="connsiteY4" fmla="*/ 238620 h 252334"/>
                <a:gd name="connsiteX5" fmla="*/ 0 w 52111"/>
                <a:gd name="connsiteY5" fmla="*/ 235878 h 252334"/>
                <a:gd name="connsiteX6" fmla="*/ 0 w 52111"/>
                <a:gd name="connsiteY6" fmla="*/ 13714 h 252334"/>
                <a:gd name="connsiteX7" fmla="*/ 13714 w 52111"/>
                <a:gd name="connsiteY7" fmla="*/ 0 h 252334"/>
                <a:gd name="connsiteX8" fmla="*/ 38398 w 52111"/>
                <a:gd name="connsiteY8" fmla="*/ 0 h 252334"/>
                <a:gd name="connsiteX9" fmla="*/ 52112 w 52111"/>
                <a:gd name="connsiteY9" fmla="*/ 13714 h 252334"/>
                <a:gd name="connsiteX10" fmla="*/ 52112 w 52111"/>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1" h="252334">
                  <a:moveTo>
                    <a:pt x="52112" y="238620"/>
                  </a:moveTo>
                  <a:cubicBezTo>
                    <a:pt x="52112" y="246849"/>
                    <a:pt x="46627" y="252334"/>
                    <a:pt x="38398" y="252334"/>
                  </a:cubicBezTo>
                  <a:lnTo>
                    <a:pt x="13714" y="252334"/>
                  </a:lnTo>
                  <a:cubicBezTo>
                    <a:pt x="5486" y="252334"/>
                    <a:pt x="0" y="246849"/>
                    <a:pt x="0" y="238620"/>
                  </a:cubicBezTo>
                  <a:cubicBezTo>
                    <a:pt x="0" y="238620"/>
                    <a:pt x="0" y="238620"/>
                    <a:pt x="0" y="238620"/>
                  </a:cubicBezTo>
                  <a:cubicBezTo>
                    <a:pt x="0" y="238620"/>
                    <a:pt x="0" y="238620"/>
                    <a:pt x="0" y="235878"/>
                  </a:cubicBezTo>
                  <a:lnTo>
                    <a:pt x="0" y="13714"/>
                  </a:lnTo>
                  <a:cubicBezTo>
                    <a:pt x="0" y="5485"/>
                    <a:pt x="5486" y="0"/>
                    <a:pt x="13714" y="0"/>
                  </a:cubicBezTo>
                  <a:lnTo>
                    <a:pt x="38398" y="0"/>
                  </a:lnTo>
                  <a:cubicBezTo>
                    <a:pt x="46627" y="0"/>
                    <a:pt x="52112" y="5485"/>
                    <a:pt x="52112" y="13714"/>
                  </a:cubicBezTo>
                  <a:lnTo>
                    <a:pt x="52112" y="238620"/>
                  </a:lnTo>
                  <a:close/>
                </a:path>
              </a:pathLst>
            </a:custGeom>
            <a:solidFill>
              <a:srgbClr val="DD1470"/>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FA1EFD9-D222-F51F-7D3B-A02EF39A2034}"/>
                </a:ext>
              </a:extLst>
            </p:cNvPr>
            <p:cNvSpPr/>
            <p:nvPr/>
          </p:nvSpPr>
          <p:spPr>
            <a:xfrm>
              <a:off x="3406590" y="2215633"/>
              <a:ext cx="109710" cy="109710"/>
            </a:xfrm>
            <a:custGeom>
              <a:avLst/>
              <a:gdLst>
                <a:gd name="connsiteX0" fmla="*/ 0 w 109710"/>
                <a:gd name="connsiteY0" fmla="*/ 74054 h 109710"/>
                <a:gd name="connsiteX1" fmla="*/ 0 w 109710"/>
                <a:gd name="connsiteY1" fmla="*/ 0 h 109710"/>
                <a:gd name="connsiteX2" fmla="*/ 109711 w 109710"/>
                <a:gd name="connsiteY2" fmla="*/ 109710 h 109710"/>
                <a:gd name="connsiteX3" fmla="*/ 35656 w 109710"/>
                <a:gd name="connsiteY3" fmla="*/ 109710 h 109710"/>
                <a:gd name="connsiteX4" fmla="*/ 0 w 109710"/>
                <a:gd name="connsiteY4" fmla="*/ 74054 h 109710"/>
                <a:gd name="connsiteX5" fmla="*/ 0 w 109710"/>
                <a:gd name="connsiteY5" fmla="*/ 74054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0" h="109710">
                  <a:moveTo>
                    <a:pt x="0" y="74054"/>
                  </a:moveTo>
                  <a:lnTo>
                    <a:pt x="0" y="0"/>
                  </a:lnTo>
                  <a:cubicBezTo>
                    <a:pt x="16456" y="16456"/>
                    <a:pt x="93253" y="93254"/>
                    <a:pt x="109711" y="109710"/>
                  </a:cubicBezTo>
                  <a:lnTo>
                    <a:pt x="35656" y="109710"/>
                  </a:lnTo>
                  <a:cubicBezTo>
                    <a:pt x="16456" y="109710"/>
                    <a:pt x="0" y="93254"/>
                    <a:pt x="0" y="74054"/>
                  </a:cubicBezTo>
                  <a:lnTo>
                    <a:pt x="0" y="74054"/>
                  </a:lnTo>
                  <a:close/>
                </a:path>
              </a:pathLst>
            </a:custGeom>
            <a:solidFill>
              <a:srgbClr val="DD1470"/>
            </a:solidFill>
            <a:ln w="27426" cap="flat">
              <a:noFill/>
              <a:prstDash val="solid"/>
              <a:miter/>
            </a:ln>
          </p:spPr>
          <p:txBody>
            <a:bodyPr rtlCol="0" anchor="ctr"/>
            <a:lstStyle/>
            <a:p>
              <a:endParaRPr lang="en-US"/>
            </a:p>
          </p:txBody>
        </p:sp>
        <p:grpSp>
          <p:nvGrpSpPr>
            <p:cNvPr id="73" name="Graphic 3">
              <a:extLst>
                <a:ext uri="{FF2B5EF4-FFF2-40B4-BE49-F238E27FC236}">
                  <a16:creationId xmlns:a16="http://schemas.microsoft.com/office/drawing/2014/main" id="{D6714E1A-7E03-80BC-6AB7-9EDA02701FF9}"/>
                </a:ext>
              </a:extLst>
            </p:cNvPr>
            <p:cNvGrpSpPr/>
            <p:nvPr/>
          </p:nvGrpSpPr>
          <p:grpSpPr>
            <a:xfrm>
              <a:off x="2616673" y="2155292"/>
              <a:ext cx="1242473" cy="905111"/>
              <a:chOff x="2616673" y="2155292"/>
              <a:chExt cx="1242473" cy="905111"/>
            </a:xfrm>
            <a:grpFill/>
          </p:grpSpPr>
          <p:sp>
            <p:nvSpPr>
              <p:cNvPr id="74" name="Freeform 73">
                <a:extLst>
                  <a:ext uri="{FF2B5EF4-FFF2-40B4-BE49-F238E27FC236}">
                    <a16:creationId xmlns:a16="http://schemas.microsoft.com/office/drawing/2014/main" id="{00B3887A-8CA1-A188-1327-D07C6C29AD3D}"/>
                  </a:ext>
                </a:extLst>
              </p:cNvPr>
              <p:cNvSpPr/>
              <p:nvPr/>
            </p:nvSpPr>
            <p:spPr>
              <a:xfrm>
                <a:off x="2992431" y="2805327"/>
                <a:ext cx="200223" cy="38398"/>
              </a:xfrm>
              <a:custGeom>
                <a:avLst/>
                <a:gdLst>
                  <a:gd name="connsiteX0" fmla="*/ 181024 w 200223"/>
                  <a:gd name="connsiteY0" fmla="*/ 0 h 38398"/>
                  <a:gd name="connsiteX1" fmla="*/ 19200 w 200223"/>
                  <a:gd name="connsiteY1" fmla="*/ 0 h 38398"/>
                  <a:gd name="connsiteX2" fmla="*/ 0 w 200223"/>
                  <a:gd name="connsiteY2" fmla="*/ 19199 h 38398"/>
                  <a:gd name="connsiteX3" fmla="*/ 19200 w 200223"/>
                  <a:gd name="connsiteY3" fmla="*/ 38399 h 38398"/>
                  <a:gd name="connsiteX4" fmla="*/ 181024 w 200223"/>
                  <a:gd name="connsiteY4" fmla="*/ 38399 h 38398"/>
                  <a:gd name="connsiteX5" fmla="*/ 200223 w 200223"/>
                  <a:gd name="connsiteY5" fmla="*/ 19199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199"/>
                    </a:cubicBezTo>
                    <a:cubicBezTo>
                      <a:pt x="0" y="30170"/>
                      <a:pt x="8230" y="38399"/>
                      <a:pt x="19200" y="38399"/>
                    </a:cubicBezTo>
                    <a:lnTo>
                      <a:pt x="181024" y="38399"/>
                    </a:lnTo>
                    <a:cubicBezTo>
                      <a:pt x="191994" y="38399"/>
                      <a:pt x="200223" y="30170"/>
                      <a:pt x="200223" y="19199"/>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A484804-AB22-C954-6082-6F3F7965A935}"/>
                  </a:ext>
                </a:extLst>
              </p:cNvPr>
              <p:cNvSpPr/>
              <p:nvPr/>
            </p:nvSpPr>
            <p:spPr>
              <a:xfrm>
                <a:off x="2992431" y="2882124"/>
                <a:ext cx="200223" cy="38398"/>
              </a:xfrm>
              <a:custGeom>
                <a:avLst/>
                <a:gdLst>
                  <a:gd name="connsiteX0" fmla="*/ 181024 w 200223"/>
                  <a:gd name="connsiteY0" fmla="*/ 0 h 38398"/>
                  <a:gd name="connsiteX1" fmla="*/ 19200 w 200223"/>
                  <a:gd name="connsiteY1" fmla="*/ 0 h 38398"/>
                  <a:gd name="connsiteX2" fmla="*/ 0 w 200223"/>
                  <a:gd name="connsiteY2" fmla="*/ 19200 h 38398"/>
                  <a:gd name="connsiteX3" fmla="*/ 19200 w 200223"/>
                  <a:gd name="connsiteY3" fmla="*/ 38399 h 38398"/>
                  <a:gd name="connsiteX4" fmla="*/ 181024 w 200223"/>
                  <a:gd name="connsiteY4" fmla="*/ 38399 h 38398"/>
                  <a:gd name="connsiteX5" fmla="*/ 200223 w 200223"/>
                  <a:gd name="connsiteY5" fmla="*/ 19200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200"/>
                    </a:cubicBezTo>
                    <a:cubicBezTo>
                      <a:pt x="0" y="30171"/>
                      <a:pt x="8230" y="38399"/>
                      <a:pt x="19200" y="38399"/>
                    </a:cubicBezTo>
                    <a:lnTo>
                      <a:pt x="181024" y="38399"/>
                    </a:lnTo>
                    <a:cubicBezTo>
                      <a:pt x="191994" y="38399"/>
                      <a:pt x="200223" y="30171"/>
                      <a:pt x="200223" y="19200"/>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B91B348-9BEB-4748-05C6-9A77E7D0CE43}"/>
                  </a:ext>
                </a:extLst>
              </p:cNvPr>
              <p:cNvSpPr/>
              <p:nvPr/>
            </p:nvSpPr>
            <p:spPr>
              <a:xfrm>
                <a:off x="2616673" y="2155292"/>
                <a:ext cx="1242473" cy="905111"/>
              </a:xfrm>
              <a:custGeom>
                <a:avLst/>
                <a:gdLst>
                  <a:gd name="connsiteX0" fmla="*/ 1184874 w 1242473"/>
                  <a:gd name="connsiteY0" fmla="*/ 532096 h 905111"/>
                  <a:gd name="connsiteX1" fmla="*/ 1160190 w 1242473"/>
                  <a:gd name="connsiteY1" fmla="*/ 532096 h 905111"/>
                  <a:gd name="connsiteX2" fmla="*/ 1116305 w 1242473"/>
                  <a:gd name="connsiteY2" fmla="*/ 559524 h 905111"/>
                  <a:gd name="connsiteX3" fmla="*/ 1099849 w 1242473"/>
                  <a:gd name="connsiteY3" fmla="*/ 559524 h 905111"/>
                  <a:gd name="connsiteX4" fmla="*/ 968197 w 1242473"/>
                  <a:gd name="connsiteY4" fmla="*/ 471755 h 905111"/>
                  <a:gd name="connsiteX5" fmla="*/ 968197 w 1242473"/>
                  <a:gd name="connsiteY5" fmla="*/ 348331 h 905111"/>
                  <a:gd name="connsiteX6" fmla="*/ 948997 w 1242473"/>
                  <a:gd name="connsiteY6" fmla="*/ 329131 h 905111"/>
                  <a:gd name="connsiteX7" fmla="*/ 929797 w 1242473"/>
                  <a:gd name="connsiteY7" fmla="*/ 348331 h 905111"/>
                  <a:gd name="connsiteX8" fmla="*/ 929797 w 1242473"/>
                  <a:gd name="connsiteY8" fmla="*/ 507411 h 905111"/>
                  <a:gd name="connsiteX9" fmla="*/ 888656 w 1242473"/>
                  <a:gd name="connsiteY9" fmla="*/ 548552 h 905111"/>
                  <a:gd name="connsiteX10" fmla="*/ 828314 w 1242473"/>
                  <a:gd name="connsiteY10" fmla="*/ 548552 h 905111"/>
                  <a:gd name="connsiteX11" fmla="*/ 767975 w 1242473"/>
                  <a:gd name="connsiteY11" fmla="*/ 608894 h 905111"/>
                  <a:gd name="connsiteX12" fmla="*/ 828314 w 1242473"/>
                  <a:gd name="connsiteY12" fmla="*/ 669234 h 905111"/>
                  <a:gd name="connsiteX13" fmla="*/ 916083 w 1242473"/>
                  <a:gd name="connsiteY13" fmla="*/ 669234 h 905111"/>
                  <a:gd name="connsiteX14" fmla="*/ 929797 w 1242473"/>
                  <a:gd name="connsiteY14" fmla="*/ 671977 h 905111"/>
                  <a:gd name="connsiteX15" fmla="*/ 929797 w 1242473"/>
                  <a:gd name="connsiteY15" fmla="*/ 831057 h 905111"/>
                  <a:gd name="connsiteX16" fmla="*/ 894142 w 1242473"/>
                  <a:gd name="connsiteY16" fmla="*/ 866713 h 905111"/>
                  <a:gd name="connsiteX17" fmla="*/ 345588 w 1242473"/>
                  <a:gd name="connsiteY17" fmla="*/ 866713 h 905111"/>
                  <a:gd name="connsiteX18" fmla="*/ 309932 w 1242473"/>
                  <a:gd name="connsiteY18" fmla="*/ 831057 h 905111"/>
                  <a:gd name="connsiteX19" fmla="*/ 309932 w 1242473"/>
                  <a:gd name="connsiteY19" fmla="*/ 518382 h 905111"/>
                  <a:gd name="connsiteX20" fmla="*/ 436099 w 1242473"/>
                  <a:gd name="connsiteY20" fmla="*/ 521125 h 905111"/>
                  <a:gd name="connsiteX21" fmla="*/ 493698 w 1242473"/>
                  <a:gd name="connsiteY21" fmla="*/ 463527 h 905111"/>
                  <a:gd name="connsiteX22" fmla="*/ 485468 w 1242473"/>
                  <a:gd name="connsiteY22" fmla="*/ 433357 h 905111"/>
                  <a:gd name="connsiteX23" fmla="*/ 510154 w 1242473"/>
                  <a:gd name="connsiteY23" fmla="*/ 386730 h 905111"/>
                  <a:gd name="connsiteX24" fmla="*/ 501926 w 1242473"/>
                  <a:gd name="connsiteY24" fmla="*/ 356559 h 905111"/>
                  <a:gd name="connsiteX25" fmla="*/ 526610 w 1242473"/>
                  <a:gd name="connsiteY25" fmla="*/ 309932 h 905111"/>
                  <a:gd name="connsiteX26" fmla="*/ 512896 w 1242473"/>
                  <a:gd name="connsiteY26" fmla="*/ 271534 h 905111"/>
                  <a:gd name="connsiteX27" fmla="*/ 529354 w 1242473"/>
                  <a:gd name="connsiteY27" fmla="*/ 233135 h 905111"/>
                  <a:gd name="connsiteX28" fmla="*/ 529354 w 1242473"/>
                  <a:gd name="connsiteY28" fmla="*/ 233135 h 905111"/>
                  <a:gd name="connsiteX29" fmla="*/ 471755 w 1242473"/>
                  <a:gd name="connsiteY29" fmla="*/ 175537 h 905111"/>
                  <a:gd name="connsiteX30" fmla="*/ 326388 w 1242473"/>
                  <a:gd name="connsiteY30" fmla="*/ 175537 h 905111"/>
                  <a:gd name="connsiteX31" fmla="*/ 309932 w 1242473"/>
                  <a:gd name="connsiteY31" fmla="*/ 159080 h 905111"/>
                  <a:gd name="connsiteX32" fmla="*/ 309932 w 1242473"/>
                  <a:gd name="connsiteY32" fmla="*/ 71312 h 905111"/>
                  <a:gd name="connsiteX33" fmla="*/ 345588 w 1242473"/>
                  <a:gd name="connsiteY33" fmla="*/ 35656 h 905111"/>
                  <a:gd name="connsiteX34" fmla="*/ 757003 w 1242473"/>
                  <a:gd name="connsiteY34" fmla="*/ 35656 h 905111"/>
                  <a:gd name="connsiteX35" fmla="*/ 757003 w 1242473"/>
                  <a:gd name="connsiteY35" fmla="*/ 134396 h 905111"/>
                  <a:gd name="connsiteX36" fmla="*/ 831058 w 1242473"/>
                  <a:gd name="connsiteY36" fmla="*/ 208450 h 905111"/>
                  <a:gd name="connsiteX37" fmla="*/ 929797 w 1242473"/>
                  <a:gd name="connsiteY37" fmla="*/ 208450 h 905111"/>
                  <a:gd name="connsiteX38" fmla="*/ 929797 w 1242473"/>
                  <a:gd name="connsiteY38" fmla="*/ 263305 h 905111"/>
                  <a:gd name="connsiteX39" fmla="*/ 948997 w 1242473"/>
                  <a:gd name="connsiteY39" fmla="*/ 282505 h 905111"/>
                  <a:gd name="connsiteX40" fmla="*/ 968197 w 1242473"/>
                  <a:gd name="connsiteY40" fmla="*/ 263305 h 905111"/>
                  <a:gd name="connsiteX41" fmla="*/ 968197 w 1242473"/>
                  <a:gd name="connsiteY41" fmla="*/ 208450 h 905111"/>
                  <a:gd name="connsiteX42" fmla="*/ 951739 w 1242473"/>
                  <a:gd name="connsiteY42" fmla="*/ 170052 h 905111"/>
                  <a:gd name="connsiteX43" fmla="*/ 798145 w 1242473"/>
                  <a:gd name="connsiteY43" fmla="*/ 16457 h 905111"/>
                  <a:gd name="connsiteX44" fmla="*/ 759745 w 1242473"/>
                  <a:gd name="connsiteY44" fmla="*/ 0 h 905111"/>
                  <a:gd name="connsiteX45" fmla="*/ 345588 w 1242473"/>
                  <a:gd name="connsiteY45" fmla="*/ 0 h 905111"/>
                  <a:gd name="connsiteX46" fmla="*/ 271533 w 1242473"/>
                  <a:gd name="connsiteY46" fmla="*/ 74055 h 905111"/>
                  <a:gd name="connsiteX47" fmla="*/ 271533 w 1242473"/>
                  <a:gd name="connsiteY47" fmla="*/ 120682 h 905111"/>
                  <a:gd name="connsiteX48" fmla="*/ 137138 w 1242473"/>
                  <a:gd name="connsiteY48" fmla="*/ 208450 h 905111"/>
                  <a:gd name="connsiteX49" fmla="*/ 120681 w 1242473"/>
                  <a:gd name="connsiteY49" fmla="*/ 208450 h 905111"/>
                  <a:gd name="connsiteX50" fmla="*/ 76797 w 1242473"/>
                  <a:gd name="connsiteY50" fmla="*/ 181022 h 905111"/>
                  <a:gd name="connsiteX51" fmla="*/ 52112 w 1242473"/>
                  <a:gd name="connsiteY51" fmla="*/ 181022 h 905111"/>
                  <a:gd name="connsiteX52" fmla="*/ 0 w 1242473"/>
                  <a:gd name="connsiteY52" fmla="*/ 233135 h 905111"/>
                  <a:gd name="connsiteX53" fmla="*/ 0 w 1242473"/>
                  <a:gd name="connsiteY53" fmla="*/ 455299 h 905111"/>
                  <a:gd name="connsiteX54" fmla="*/ 52112 w 1242473"/>
                  <a:gd name="connsiteY54" fmla="*/ 507411 h 905111"/>
                  <a:gd name="connsiteX55" fmla="*/ 76797 w 1242473"/>
                  <a:gd name="connsiteY55" fmla="*/ 507411 h 905111"/>
                  <a:gd name="connsiteX56" fmla="*/ 123425 w 1242473"/>
                  <a:gd name="connsiteY56" fmla="*/ 479983 h 905111"/>
                  <a:gd name="connsiteX57" fmla="*/ 167308 w 1242473"/>
                  <a:gd name="connsiteY57" fmla="*/ 479983 h 905111"/>
                  <a:gd name="connsiteX58" fmla="*/ 241363 w 1242473"/>
                  <a:gd name="connsiteY58" fmla="*/ 504669 h 905111"/>
                  <a:gd name="connsiteX59" fmla="*/ 241363 w 1242473"/>
                  <a:gd name="connsiteY59" fmla="*/ 504669 h 905111"/>
                  <a:gd name="connsiteX60" fmla="*/ 274277 w 1242473"/>
                  <a:gd name="connsiteY60" fmla="*/ 512897 h 905111"/>
                  <a:gd name="connsiteX61" fmla="*/ 274277 w 1242473"/>
                  <a:gd name="connsiteY61" fmla="*/ 831057 h 905111"/>
                  <a:gd name="connsiteX62" fmla="*/ 348330 w 1242473"/>
                  <a:gd name="connsiteY62" fmla="*/ 905112 h 905111"/>
                  <a:gd name="connsiteX63" fmla="*/ 896884 w 1242473"/>
                  <a:gd name="connsiteY63" fmla="*/ 905112 h 905111"/>
                  <a:gd name="connsiteX64" fmla="*/ 959969 w 1242473"/>
                  <a:gd name="connsiteY64" fmla="*/ 866713 h 905111"/>
                  <a:gd name="connsiteX65" fmla="*/ 1055965 w 1242473"/>
                  <a:gd name="connsiteY65" fmla="*/ 833800 h 905111"/>
                  <a:gd name="connsiteX66" fmla="*/ 1119049 w 1242473"/>
                  <a:gd name="connsiteY66" fmla="*/ 831057 h 905111"/>
                  <a:gd name="connsiteX67" fmla="*/ 1165676 w 1242473"/>
                  <a:gd name="connsiteY67" fmla="*/ 858485 h 905111"/>
                  <a:gd name="connsiteX68" fmla="*/ 1190360 w 1242473"/>
                  <a:gd name="connsiteY68" fmla="*/ 858485 h 905111"/>
                  <a:gd name="connsiteX69" fmla="*/ 1242473 w 1242473"/>
                  <a:gd name="connsiteY69" fmla="*/ 806372 h 905111"/>
                  <a:gd name="connsiteX70" fmla="*/ 1242473 w 1242473"/>
                  <a:gd name="connsiteY70" fmla="*/ 584208 h 905111"/>
                  <a:gd name="connsiteX71" fmla="*/ 1184874 w 1242473"/>
                  <a:gd name="connsiteY71" fmla="*/ 532096 h 905111"/>
                  <a:gd name="connsiteX72" fmla="*/ 1184874 w 1242473"/>
                  <a:gd name="connsiteY72" fmla="*/ 532096 h 905111"/>
                  <a:gd name="connsiteX73" fmla="*/ 792659 w 1242473"/>
                  <a:gd name="connsiteY73" fmla="*/ 139881 h 905111"/>
                  <a:gd name="connsiteX74" fmla="*/ 792659 w 1242473"/>
                  <a:gd name="connsiteY74" fmla="*/ 65827 h 905111"/>
                  <a:gd name="connsiteX75" fmla="*/ 902369 w 1242473"/>
                  <a:gd name="connsiteY75" fmla="*/ 175537 h 905111"/>
                  <a:gd name="connsiteX76" fmla="*/ 828314 w 1242473"/>
                  <a:gd name="connsiteY76" fmla="*/ 175537 h 905111"/>
                  <a:gd name="connsiteX77" fmla="*/ 792659 w 1242473"/>
                  <a:gd name="connsiteY77" fmla="*/ 139881 h 905111"/>
                  <a:gd name="connsiteX78" fmla="*/ 792659 w 1242473"/>
                  <a:gd name="connsiteY78" fmla="*/ 139881 h 905111"/>
                  <a:gd name="connsiteX79" fmla="*/ 164566 w 1242473"/>
                  <a:gd name="connsiteY79" fmla="*/ 441585 h 905111"/>
                  <a:gd name="connsiteX80" fmla="*/ 126167 w 1242473"/>
                  <a:gd name="connsiteY80" fmla="*/ 441585 h 905111"/>
                  <a:gd name="connsiteX81" fmla="*/ 126167 w 1242473"/>
                  <a:gd name="connsiteY81" fmla="*/ 359302 h 905111"/>
                  <a:gd name="connsiteX82" fmla="*/ 106967 w 1242473"/>
                  <a:gd name="connsiteY82" fmla="*/ 340103 h 905111"/>
                  <a:gd name="connsiteX83" fmla="*/ 87767 w 1242473"/>
                  <a:gd name="connsiteY83" fmla="*/ 359302 h 905111"/>
                  <a:gd name="connsiteX84" fmla="*/ 87767 w 1242473"/>
                  <a:gd name="connsiteY84" fmla="*/ 455299 h 905111"/>
                  <a:gd name="connsiteX85" fmla="*/ 87767 w 1242473"/>
                  <a:gd name="connsiteY85" fmla="*/ 458042 h 905111"/>
                  <a:gd name="connsiteX86" fmla="*/ 87767 w 1242473"/>
                  <a:gd name="connsiteY86" fmla="*/ 458042 h 905111"/>
                  <a:gd name="connsiteX87" fmla="*/ 74053 w 1242473"/>
                  <a:gd name="connsiteY87" fmla="*/ 471755 h 905111"/>
                  <a:gd name="connsiteX88" fmla="*/ 49369 w 1242473"/>
                  <a:gd name="connsiteY88" fmla="*/ 471755 h 905111"/>
                  <a:gd name="connsiteX89" fmla="*/ 35656 w 1242473"/>
                  <a:gd name="connsiteY89" fmla="*/ 458042 h 905111"/>
                  <a:gd name="connsiteX90" fmla="*/ 35656 w 1242473"/>
                  <a:gd name="connsiteY90" fmla="*/ 235878 h 905111"/>
                  <a:gd name="connsiteX91" fmla="*/ 49369 w 1242473"/>
                  <a:gd name="connsiteY91" fmla="*/ 222164 h 905111"/>
                  <a:gd name="connsiteX92" fmla="*/ 74053 w 1242473"/>
                  <a:gd name="connsiteY92" fmla="*/ 222164 h 905111"/>
                  <a:gd name="connsiteX93" fmla="*/ 87767 w 1242473"/>
                  <a:gd name="connsiteY93" fmla="*/ 235878 h 905111"/>
                  <a:gd name="connsiteX94" fmla="*/ 87767 w 1242473"/>
                  <a:gd name="connsiteY94" fmla="*/ 277019 h 905111"/>
                  <a:gd name="connsiteX95" fmla="*/ 106967 w 1242473"/>
                  <a:gd name="connsiteY95" fmla="*/ 296218 h 905111"/>
                  <a:gd name="connsiteX96" fmla="*/ 126167 w 1242473"/>
                  <a:gd name="connsiteY96" fmla="*/ 277019 h 905111"/>
                  <a:gd name="connsiteX97" fmla="*/ 126167 w 1242473"/>
                  <a:gd name="connsiteY97" fmla="*/ 246849 h 905111"/>
                  <a:gd name="connsiteX98" fmla="*/ 137138 w 1242473"/>
                  <a:gd name="connsiteY98" fmla="*/ 246849 h 905111"/>
                  <a:gd name="connsiteX99" fmla="*/ 271533 w 1242473"/>
                  <a:gd name="connsiteY99" fmla="*/ 159080 h 905111"/>
                  <a:gd name="connsiteX100" fmla="*/ 271533 w 1242473"/>
                  <a:gd name="connsiteY100" fmla="*/ 161823 h 905111"/>
                  <a:gd name="connsiteX101" fmla="*/ 323646 w 1242473"/>
                  <a:gd name="connsiteY101" fmla="*/ 213936 h 905111"/>
                  <a:gd name="connsiteX102" fmla="*/ 469013 w 1242473"/>
                  <a:gd name="connsiteY102" fmla="*/ 213936 h 905111"/>
                  <a:gd name="connsiteX103" fmla="*/ 488212 w 1242473"/>
                  <a:gd name="connsiteY103" fmla="*/ 233135 h 905111"/>
                  <a:gd name="connsiteX104" fmla="*/ 488212 w 1242473"/>
                  <a:gd name="connsiteY104" fmla="*/ 233135 h 905111"/>
                  <a:gd name="connsiteX105" fmla="*/ 488212 w 1242473"/>
                  <a:gd name="connsiteY105" fmla="*/ 233135 h 905111"/>
                  <a:gd name="connsiteX106" fmla="*/ 469013 w 1242473"/>
                  <a:gd name="connsiteY106" fmla="*/ 252334 h 905111"/>
                  <a:gd name="connsiteX107" fmla="*/ 469013 w 1242473"/>
                  <a:gd name="connsiteY107" fmla="*/ 252334 h 905111"/>
                  <a:gd name="connsiteX108" fmla="*/ 469013 w 1242473"/>
                  <a:gd name="connsiteY108" fmla="*/ 252334 h 905111"/>
                  <a:gd name="connsiteX109" fmla="*/ 326388 w 1242473"/>
                  <a:gd name="connsiteY109" fmla="*/ 252334 h 905111"/>
                  <a:gd name="connsiteX110" fmla="*/ 307189 w 1242473"/>
                  <a:gd name="connsiteY110" fmla="*/ 271534 h 905111"/>
                  <a:gd name="connsiteX111" fmla="*/ 326388 w 1242473"/>
                  <a:gd name="connsiteY111" fmla="*/ 290733 h 905111"/>
                  <a:gd name="connsiteX112" fmla="*/ 469013 w 1242473"/>
                  <a:gd name="connsiteY112" fmla="*/ 290733 h 905111"/>
                  <a:gd name="connsiteX113" fmla="*/ 488212 w 1242473"/>
                  <a:gd name="connsiteY113" fmla="*/ 309932 h 905111"/>
                  <a:gd name="connsiteX114" fmla="*/ 469013 w 1242473"/>
                  <a:gd name="connsiteY114" fmla="*/ 329131 h 905111"/>
                  <a:gd name="connsiteX115" fmla="*/ 329132 w 1242473"/>
                  <a:gd name="connsiteY115" fmla="*/ 329131 h 905111"/>
                  <a:gd name="connsiteX116" fmla="*/ 309932 w 1242473"/>
                  <a:gd name="connsiteY116" fmla="*/ 348331 h 905111"/>
                  <a:gd name="connsiteX117" fmla="*/ 329132 w 1242473"/>
                  <a:gd name="connsiteY117" fmla="*/ 367530 h 905111"/>
                  <a:gd name="connsiteX118" fmla="*/ 452557 w 1242473"/>
                  <a:gd name="connsiteY118" fmla="*/ 367530 h 905111"/>
                  <a:gd name="connsiteX119" fmla="*/ 471755 w 1242473"/>
                  <a:gd name="connsiteY119" fmla="*/ 386730 h 905111"/>
                  <a:gd name="connsiteX120" fmla="*/ 452557 w 1242473"/>
                  <a:gd name="connsiteY120" fmla="*/ 405929 h 905111"/>
                  <a:gd name="connsiteX121" fmla="*/ 329132 w 1242473"/>
                  <a:gd name="connsiteY121" fmla="*/ 405929 h 905111"/>
                  <a:gd name="connsiteX122" fmla="*/ 309932 w 1242473"/>
                  <a:gd name="connsiteY122" fmla="*/ 425128 h 905111"/>
                  <a:gd name="connsiteX123" fmla="*/ 329132 w 1242473"/>
                  <a:gd name="connsiteY123" fmla="*/ 444328 h 905111"/>
                  <a:gd name="connsiteX124" fmla="*/ 436099 w 1242473"/>
                  <a:gd name="connsiteY124" fmla="*/ 444328 h 905111"/>
                  <a:gd name="connsiteX125" fmla="*/ 455299 w 1242473"/>
                  <a:gd name="connsiteY125" fmla="*/ 463527 h 905111"/>
                  <a:gd name="connsiteX126" fmla="*/ 436099 w 1242473"/>
                  <a:gd name="connsiteY126" fmla="*/ 482726 h 905111"/>
                  <a:gd name="connsiteX127" fmla="*/ 252333 w 1242473"/>
                  <a:gd name="connsiteY127" fmla="*/ 469013 h 905111"/>
                  <a:gd name="connsiteX128" fmla="*/ 164566 w 1242473"/>
                  <a:gd name="connsiteY128" fmla="*/ 441585 h 905111"/>
                  <a:gd name="connsiteX129" fmla="*/ 164566 w 1242473"/>
                  <a:gd name="connsiteY129" fmla="*/ 441585 h 905111"/>
                  <a:gd name="connsiteX130" fmla="*/ 1039508 w 1242473"/>
                  <a:gd name="connsiteY130" fmla="*/ 798144 h 905111"/>
                  <a:gd name="connsiteX131" fmla="*/ 965453 w 1242473"/>
                  <a:gd name="connsiteY131" fmla="*/ 825572 h 905111"/>
                  <a:gd name="connsiteX132" fmla="*/ 965453 w 1242473"/>
                  <a:gd name="connsiteY132" fmla="*/ 713118 h 905111"/>
                  <a:gd name="connsiteX133" fmla="*/ 1020308 w 1242473"/>
                  <a:gd name="connsiteY133" fmla="*/ 735060 h 905111"/>
                  <a:gd name="connsiteX134" fmla="*/ 1039508 w 1242473"/>
                  <a:gd name="connsiteY134" fmla="*/ 715861 h 905111"/>
                  <a:gd name="connsiteX135" fmla="*/ 1020308 w 1242473"/>
                  <a:gd name="connsiteY135" fmla="*/ 696662 h 905111"/>
                  <a:gd name="connsiteX136" fmla="*/ 979167 w 1242473"/>
                  <a:gd name="connsiteY136" fmla="*/ 671977 h 905111"/>
                  <a:gd name="connsiteX137" fmla="*/ 916083 w 1242473"/>
                  <a:gd name="connsiteY137" fmla="*/ 633578 h 905111"/>
                  <a:gd name="connsiteX138" fmla="*/ 828314 w 1242473"/>
                  <a:gd name="connsiteY138" fmla="*/ 633578 h 905111"/>
                  <a:gd name="connsiteX139" fmla="*/ 803631 w 1242473"/>
                  <a:gd name="connsiteY139" fmla="*/ 608894 h 905111"/>
                  <a:gd name="connsiteX140" fmla="*/ 828314 w 1242473"/>
                  <a:gd name="connsiteY140" fmla="*/ 584208 h 905111"/>
                  <a:gd name="connsiteX141" fmla="*/ 888656 w 1242473"/>
                  <a:gd name="connsiteY141" fmla="*/ 584208 h 905111"/>
                  <a:gd name="connsiteX142" fmla="*/ 965453 w 1242473"/>
                  <a:gd name="connsiteY142" fmla="*/ 507411 h 905111"/>
                  <a:gd name="connsiteX143" fmla="*/ 1097107 w 1242473"/>
                  <a:gd name="connsiteY143" fmla="*/ 595180 h 905111"/>
                  <a:gd name="connsiteX144" fmla="*/ 1108077 w 1242473"/>
                  <a:gd name="connsiteY144" fmla="*/ 595180 h 905111"/>
                  <a:gd name="connsiteX145" fmla="*/ 1108077 w 1242473"/>
                  <a:gd name="connsiteY145" fmla="*/ 789916 h 905111"/>
                  <a:gd name="connsiteX146" fmla="*/ 1039508 w 1242473"/>
                  <a:gd name="connsiteY146" fmla="*/ 798144 h 905111"/>
                  <a:gd name="connsiteX147" fmla="*/ 1039508 w 1242473"/>
                  <a:gd name="connsiteY147" fmla="*/ 798144 h 905111"/>
                  <a:gd name="connsiteX148" fmla="*/ 1201332 w 1242473"/>
                  <a:gd name="connsiteY148" fmla="*/ 806372 h 905111"/>
                  <a:gd name="connsiteX149" fmla="*/ 1187618 w 1242473"/>
                  <a:gd name="connsiteY149" fmla="*/ 820086 h 905111"/>
                  <a:gd name="connsiteX150" fmla="*/ 1162932 w 1242473"/>
                  <a:gd name="connsiteY150" fmla="*/ 820086 h 905111"/>
                  <a:gd name="connsiteX151" fmla="*/ 1149219 w 1242473"/>
                  <a:gd name="connsiteY151" fmla="*/ 806372 h 905111"/>
                  <a:gd name="connsiteX152" fmla="*/ 1149219 w 1242473"/>
                  <a:gd name="connsiteY152" fmla="*/ 806372 h 905111"/>
                  <a:gd name="connsiteX153" fmla="*/ 1149219 w 1242473"/>
                  <a:gd name="connsiteY153" fmla="*/ 803629 h 905111"/>
                  <a:gd name="connsiteX154" fmla="*/ 1149219 w 1242473"/>
                  <a:gd name="connsiteY154" fmla="*/ 581466 h 905111"/>
                  <a:gd name="connsiteX155" fmla="*/ 1162932 w 1242473"/>
                  <a:gd name="connsiteY155" fmla="*/ 567752 h 905111"/>
                  <a:gd name="connsiteX156" fmla="*/ 1187618 w 1242473"/>
                  <a:gd name="connsiteY156" fmla="*/ 567752 h 905111"/>
                  <a:gd name="connsiteX157" fmla="*/ 1201332 w 1242473"/>
                  <a:gd name="connsiteY157" fmla="*/ 581466 h 905111"/>
                  <a:gd name="connsiteX158" fmla="*/ 1201332 w 1242473"/>
                  <a:gd name="connsiteY158" fmla="*/ 806372 h 90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242473" h="905111">
                    <a:moveTo>
                      <a:pt x="1184874" y="532096"/>
                    </a:moveTo>
                    <a:lnTo>
                      <a:pt x="1160190" y="532096"/>
                    </a:lnTo>
                    <a:cubicBezTo>
                      <a:pt x="1140991" y="532096"/>
                      <a:pt x="1124535" y="543067"/>
                      <a:pt x="1116305" y="559524"/>
                    </a:cubicBezTo>
                    <a:lnTo>
                      <a:pt x="1099849" y="559524"/>
                    </a:lnTo>
                    <a:cubicBezTo>
                      <a:pt x="1047736" y="559524"/>
                      <a:pt x="1055965" y="488212"/>
                      <a:pt x="968197" y="471755"/>
                    </a:cubicBezTo>
                    <a:lnTo>
                      <a:pt x="968197" y="348331"/>
                    </a:lnTo>
                    <a:cubicBezTo>
                      <a:pt x="968197" y="337360"/>
                      <a:pt x="959969" y="329131"/>
                      <a:pt x="948997" y="329131"/>
                    </a:cubicBezTo>
                    <a:cubicBezTo>
                      <a:pt x="938025" y="329131"/>
                      <a:pt x="929797" y="337360"/>
                      <a:pt x="929797" y="348331"/>
                    </a:cubicBezTo>
                    <a:lnTo>
                      <a:pt x="929797" y="507411"/>
                    </a:lnTo>
                    <a:cubicBezTo>
                      <a:pt x="929797" y="529353"/>
                      <a:pt x="910597" y="548552"/>
                      <a:pt x="888656" y="548552"/>
                    </a:cubicBezTo>
                    <a:lnTo>
                      <a:pt x="828314" y="548552"/>
                    </a:lnTo>
                    <a:cubicBezTo>
                      <a:pt x="795403" y="548552"/>
                      <a:pt x="767975" y="575980"/>
                      <a:pt x="767975" y="608894"/>
                    </a:cubicBezTo>
                    <a:cubicBezTo>
                      <a:pt x="767975" y="641807"/>
                      <a:pt x="795403" y="669234"/>
                      <a:pt x="828314" y="669234"/>
                    </a:cubicBezTo>
                    <a:lnTo>
                      <a:pt x="916083" y="669234"/>
                    </a:lnTo>
                    <a:cubicBezTo>
                      <a:pt x="921569" y="669234"/>
                      <a:pt x="924311" y="669234"/>
                      <a:pt x="929797" y="671977"/>
                    </a:cubicBezTo>
                    <a:lnTo>
                      <a:pt x="929797" y="831057"/>
                    </a:lnTo>
                    <a:cubicBezTo>
                      <a:pt x="929797" y="850256"/>
                      <a:pt x="913341" y="866713"/>
                      <a:pt x="894142" y="866713"/>
                    </a:cubicBezTo>
                    <a:lnTo>
                      <a:pt x="345588" y="866713"/>
                    </a:lnTo>
                    <a:cubicBezTo>
                      <a:pt x="326388" y="866713"/>
                      <a:pt x="309932" y="850256"/>
                      <a:pt x="309932" y="831057"/>
                    </a:cubicBezTo>
                    <a:lnTo>
                      <a:pt x="309932" y="518382"/>
                    </a:lnTo>
                    <a:cubicBezTo>
                      <a:pt x="334616" y="521125"/>
                      <a:pt x="389472" y="521125"/>
                      <a:pt x="436099" y="521125"/>
                    </a:cubicBezTo>
                    <a:cubicBezTo>
                      <a:pt x="466270" y="521125"/>
                      <a:pt x="493698" y="496440"/>
                      <a:pt x="493698" y="463527"/>
                    </a:cubicBezTo>
                    <a:cubicBezTo>
                      <a:pt x="493698" y="452556"/>
                      <a:pt x="490954" y="441585"/>
                      <a:pt x="485468" y="433357"/>
                    </a:cubicBezTo>
                    <a:cubicBezTo>
                      <a:pt x="499182" y="422386"/>
                      <a:pt x="510154" y="405929"/>
                      <a:pt x="510154" y="386730"/>
                    </a:cubicBezTo>
                    <a:cubicBezTo>
                      <a:pt x="510154" y="375759"/>
                      <a:pt x="507412" y="367530"/>
                      <a:pt x="501926" y="356559"/>
                    </a:cubicBezTo>
                    <a:cubicBezTo>
                      <a:pt x="518382" y="345588"/>
                      <a:pt x="526610" y="329131"/>
                      <a:pt x="526610" y="309932"/>
                    </a:cubicBezTo>
                    <a:cubicBezTo>
                      <a:pt x="526610" y="296218"/>
                      <a:pt x="521126" y="282505"/>
                      <a:pt x="512896" y="271534"/>
                    </a:cubicBezTo>
                    <a:cubicBezTo>
                      <a:pt x="523868" y="260562"/>
                      <a:pt x="529354" y="246849"/>
                      <a:pt x="529354" y="233135"/>
                    </a:cubicBezTo>
                    <a:cubicBezTo>
                      <a:pt x="529354" y="233135"/>
                      <a:pt x="529354" y="233135"/>
                      <a:pt x="529354" y="233135"/>
                    </a:cubicBezTo>
                    <a:cubicBezTo>
                      <a:pt x="529354" y="202965"/>
                      <a:pt x="504668" y="175537"/>
                      <a:pt x="471755" y="175537"/>
                    </a:cubicBezTo>
                    <a:lnTo>
                      <a:pt x="326388" y="175537"/>
                    </a:lnTo>
                    <a:cubicBezTo>
                      <a:pt x="318160" y="175537"/>
                      <a:pt x="309932" y="167309"/>
                      <a:pt x="309932" y="159080"/>
                    </a:cubicBezTo>
                    <a:cubicBezTo>
                      <a:pt x="309932" y="150852"/>
                      <a:pt x="309932" y="191993"/>
                      <a:pt x="309932" y="71312"/>
                    </a:cubicBezTo>
                    <a:cubicBezTo>
                      <a:pt x="309932" y="52113"/>
                      <a:pt x="326388" y="35656"/>
                      <a:pt x="345588" y="35656"/>
                    </a:cubicBezTo>
                    <a:lnTo>
                      <a:pt x="757003" y="35656"/>
                    </a:lnTo>
                    <a:lnTo>
                      <a:pt x="757003" y="134396"/>
                    </a:lnTo>
                    <a:cubicBezTo>
                      <a:pt x="757003" y="175537"/>
                      <a:pt x="789917" y="208450"/>
                      <a:pt x="831058" y="208450"/>
                    </a:cubicBezTo>
                    <a:lnTo>
                      <a:pt x="929797" y="208450"/>
                    </a:lnTo>
                    <a:lnTo>
                      <a:pt x="929797" y="263305"/>
                    </a:lnTo>
                    <a:cubicBezTo>
                      <a:pt x="929797" y="274276"/>
                      <a:pt x="938025" y="282505"/>
                      <a:pt x="948997" y="282505"/>
                    </a:cubicBezTo>
                    <a:cubicBezTo>
                      <a:pt x="959969" y="282505"/>
                      <a:pt x="968197" y="274276"/>
                      <a:pt x="968197" y="263305"/>
                    </a:cubicBezTo>
                    <a:lnTo>
                      <a:pt x="968197" y="208450"/>
                    </a:lnTo>
                    <a:cubicBezTo>
                      <a:pt x="968197" y="194736"/>
                      <a:pt x="962711" y="181022"/>
                      <a:pt x="951739" y="170052"/>
                    </a:cubicBezTo>
                    <a:lnTo>
                      <a:pt x="798145" y="16457"/>
                    </a:lnTo>
                    <a:cubicBezTo>
                      <a:pt x="789917" y="8228"/>
                      <a:pt x="776203" y="0"/>
                      <a:pt x="759745" y="0"/>
                    </a:cubicBezTo>
                    <a:lnTo>
                      <a:pt x="345588" y="0"/>
                    </a:lnTo>
                    <a:cubicBezTo>
                      <a:pt x="304447" y="0"/>
                      <a:pt x="271533" y="32913"/>
                      <a:pt x="271533" y="74055"/>
                    </a:cubicBezTo>
                    <a:lnTo>
                      <a:pt x="271533" y="120682"/>
                    </a:lnTo>
                    <a:cubicBezTo>
                      <a:pt x="183764" y="137138"/>
                      <a:pt x="189250" y="208450"/>
                      <a:pt x="137138" y="208450"/>
                    </a:cubicBezTo>
                    <a:lnTo>
                      <a:pt x="120681" y="208450"/>
                    </a:lnTo>
                    <a:cubicBezTo>
                      <a:pt x="112453" y="191993"/>
                      <a:pt x="95997" y="181022"/>
                      <a:pt x="76797" y="181022"/>
                    </a:cubicBezTo>
                    <a:lnTo>
                      <a:pt x="52112" y="181022"/>
                    </a:lnTo>
                    <a:cubicBezTo>
                      <a:pt x="24684" y="181022"/>
                      <a:pt x="0" y="202965"/>
                      <a:pt x="0" y="233135"/>
                    </a:cubicBezTo>
                    <a:lnTo>
                      <a:pt x="0" y="455299"/>
                    </a:lnTo>
                    <a:cubicBezTo>
                      <a:pt x="0" y="482726"/>
                      <a:pt x="21942" y="507411"/>
                      <a:pt x="52112" y="507411"/>
                    </a:cubicBezTo>
                    <a:lnTo>
                      <a:pt x="76797" y="507411"/>
                    </a:lnTo>
                    <a:cubicBezTo>
                      <a:pt x="95997" y="507411"/>
                      <a:pt x="115195" y="496440"/>
                      <a:pt x="123425" y="479983"/>
                    </a:cubicBezTo>
                    <a:lnTo>
                      <a:pt x="167308" y="479983"/>
                    </a:lnTo>
                    <a:cubicBezTo>
                      <a:pt x="183764" y="479983"/>
                      <a:pt x="189250" y="485469"/>
                      <a:pt x="241363" y="504669"/>
                    </a:cubicBezTo>
                    <a:cubicBezTo>
                      <a:pt x="241363" y="504669"/>
                      <a:pt x="241363" y="504669"/>
                      <a:pt x="241363" y="504669"/>
                    </a:cubicBezTo>
                    <a:cubicBezTo>
                      <a:pt x="252333" y="507411"/>
                      <a:pt x="263305" y="512897"/>
                      <a:pt x="274277" y="512897"/>
                    </a:cubicBezTo>
                    <a:lnTo>
                      <a:pt x="274277" y="831057"/>
                    </a:lnTo>
                    <a:cubicBezTo>
                      <a:pt x="274277" y="872198"/>
                      <a:pt x="307189" y="905112"/>
                      <a:pt x="348330" y="905112"/>
                    </a:cubicBezTo>
                    <a:lnTo>
                      <a:pt x="896884" y="905112"/>
                    </a:lnTo>
                    <a:cubicBezTo>
                      <a:pt x="924311" y="905112"/>
                      <a:pt x="948997" y="888655"/>
                      <a:pt x="959969" y="866713"/>
                    </a:cubicBezTo>
                    <a:cubicBezTo>
                      <a:pt x="1001110" y="858485"/>
                      <a:pt x="1017566" y="847514"/>
                      <a:pt x="1055965" y="833800"/>
                    </a:cubicBezTo>
                    <a:cubicBezTo>
                      <a:pt x="1069679" y="828315"/>
                      <a:pt x="1077907" y="831057"/>
                      <a:pt x="1119049" y="831057"/>
                    </a:cubicBezTo>
                    <a:cubicBezTo>
                      <a:pt x="1127277" y="847514"/>
                      <a:pt x="1143733" y="858485"/>
                      <a:pt x="1165676" y="858485"/>
                    </a:cubicBezTo>
                    <a:lnTo>
                      <a:pt x="1190360" y="858485"/>
                    </a:lnTo>
                    <a:cubicBezTo>
                      <a:pt x="1217788" y="858485"/>
                      <a:pt x="1242473" y="836542"/>
                      <a:pt x="1242473" y="806372"/>
                    </a:cubicBezTo>
                    <a:lnTo>
                      <a:pt x="1242473" y="584208"/>
                    </a:lnTo>
                    <a:cubicBezTo>
                      <a:pt x="1236987" y="556781"/>
                      <a:pt x="1212302" y="532096"/>
                      <a:pt x="1184874" y="532096"/>
                    </a:cubicBezTo>
                    <a:lnTo>
                      <a:pt x="1184874" y="532096"/>
                    </a:lnTo>
                    <a:close/>
                    <a:moveTo>
                      <a:pt x="792659" y="139881"/>
                    </a:moveTo>
                    <a:lnTo>
                      <a:pt x="792659" y="65827"/>
                    </a:lnTo>
                    <a:cubicBezTo>
                      <a:pt x="809116" y="82283"/>
                      <a:pt x="885914" y="159080"/>
                      <a:pt x="902369" y="175537"/>
                    </a:cubicBezTo>
                    <a:lnTo>
                      <a:pt x="828314" y="175537"/>
                    </a:lnTo>
                    <a:cubicBezTo>
                      <a:pt x="809116" y="175537"/>
                      <a:pt x="792659" y="159080"/>
                      <a:pt x="792659" y="139881"/>
                    </a:cubicBezTo>
                    <a:lnTo>
                      <a:pt x="792659" y="139881"/>
                    </a:lnTo>
                    <a:close/>
                    <a:moveTo>
                      <a:pt x="164566" y="441585"/>
                    </a:moveTo>
                    <a:lnTo>
                      <a:pt x="126167" y="441585"/>
                    </a:lnTo>
                    <a:lnTo>
                      <a:pt x="126167" y="359302"/>
                    </a:lnTo>
                    <a:cubicBezTo>
                      <a:pt x="126167" y="348331"/>
                      <a:pt x="117939" y="340103"/>
                      <a:pt x="106967" y="340103"/>
                    </a:cubicBezTo>
                    <a:cubicBezTo>
                      <a:pt x="95997" y="340103"/>
                      <a:pt x="87767" y="348331"/>
                      <a:pt x="87767" y="359302"/>
                    </a:cubicBezTo>
                    <a:lnTo>
                      <a:pt x="87767" y="455299"/>
                    </a:lnTo>
                    <a:cubicBezTo>
                      <a:pt x="87767" y="455299"/>
                      <a:pt x="87767" y="455299"/>
                      <a:pt x="87767" y="458042"/>
                    </a:cubicBezTo>
                    <a:cubicBezTo>
                      <a:pt x="87767" y="458042"/>
                      <a:pt x="87767" y="458042"/>
                      <a:pt x="87767" y="458042"/>
                    </a:cubicBezTo>
                    <a:cubicBezTo>
                      <a:pt x="87767" y="466270"/>
                      <a:pt x="79539" y="471755"/>
                      <a:pt x="74053" y="471755"/>
                    </a:cubicBezTo>
                    <a:lnTo>
                      <a:pt x="49369" y="471755"/>
                    </a:lnTo>
                    <a:cubicBezTo>
                      <a:pt x="41142" y="471755"/>
                      <a:pt x="35656" y="466270"/>
                      <a:pt x="35656" y="458042"/>
                    </a:cubicBezTo>
                    <a:lnTo>
                      <a:pt x="35656" y="235878"/>
                    </a:lnTo>
                    <a:cubicBezTo>
                      <a:pt x="35656" y="227649"/>
                      <a:pt x="41142" y="222164"/>
                      <a:pt x="49369" y="222164"/>
                    </a:cubicBezTo>
                    <a:lnTo>
                      <a:pt x="74053" y="222164"/>
                    </a:lnTo>
                    <a:cubicBezTo>
                      <a:pt x="82283" y="222164"/>
                      <a:pt x="87767" y="227649"/>
                      <a:pt x="87767" y="235878"/>
                    </a:cubicBezTo>
                    <a:lnTo>
                      <a:pt x="87767" y="277019"/>
                    </a:lnTo>
                    <a:cubicBezTo>
                      <a:pt x="87767" y="287990"/>
                      <a:pt x="95997" y="296218"/>
                      <a:pt x="106967" y="296218"/>
                    </a:cubicBezTo>
                    <a:cubicBezTo>
                      <a:pt x="117939" y="296218"/>
                      <a:pt x="126167" y="287990"/>
                      <a:pt x="126167" y="277019"/>
                    </a:cubicBezTo>
                    <a:lnTo>
                      <a:pt x="126167" y="246849"/>
                    </a:lnTo>
                    <a:lnTo>
                      <a:pt x="137138" y="246849"/>
                    </a:lnTo>
                    <a:cubicBezTo>
                      <a:pt x="213936" y="246849"/>
                      <a:pt x="202964" y="175537"/>
                      <a:pt x="271533" y="159080"/>
                    </a:cubicBezTo>
                    <a:lnTo>
                      <a:pt x="271533" y="161823"/>
                    </a:lnTo>
                    <a:cubicBezTo>
                      <a:pt x="271533" y="191993"/>
                      <a:pt x="296219" y="213936"/>
                      <a:pt x="323646" y="213936"/>
                    </a:cubicBezTo>
                    <a:lnTo>
                      <a:pt x="469013" y="213936"/>
                    </a:lnTo>
                    <a:cubicBezTo>
                      <a:pt x="479984" y="213936"/>
                      <a:pt x="488212" y="222164"/>
                      <a:pt x="488212" y="233135"/>
                    </a:cubicBezTo>
                    <a:cubicBezTo>
                      <a:pt x="488212" y="233135"/>
                      <a:pt x="488212" y="233135"/>
                      <a:pt x="488212" y="233135"/>
                    </a:cubicBezTo>
                    <a:cubicBezTo>
                      <a:pt x="488212" y="233135"/>
                      <a:pt x="488212" y="233135"/>
                      <a:pt x="488212" y="233135"/>
                    </a:cubicBezTo>
                    <a:cubicBezTo>
                      <a:pt x="488212" y="244106"/>
                      <a:pt x="479984" y="252334"/>
                      <a:pt x="469013" y="252334"/>
                    </a:cubicBezTo>
                    <a:lnTo>
                      <a:pt x="469013" y="252334"/>
                    </a:lnTo>
                    <a:cubicBezTo>
                      <a:pt x="469013" y="252334"/>
                      <a:pt x="469013" y="252334"/>
                      <a:pt x="469013" y="252334"/>
                    </a:cubicBezTo>
                    <a:cubicBezTo>
                      <a:pt x="466270" y="252334"/>
                      <a:pt x="477241" y="252334"/>
                      <a:pt x="326388" y="252334"/>
                    </a:cubicBezTo>
                    <a:cubicBezTo>
                      <a:pt x="315418" y="252334"/>
                      <a:pt x="307189" y="260562"/>
                      <a:pt x="307189" y="271534"/>
                    </a:cubicBezTo>
                    <a:cubicBezTo>
                      <a:pt x="307189" y="282505"/>
                      <a:pt x="315418" y="290733"/>
                      <a:pt x="326388" y="290733"/>
                    </a:cubicBezTo>
                    <a:cubicBezTo>
                      <a:pt x="362044" y="290733"/>
                      <a:pt x="466270" y="290733"/>
                      <a:pt x="469013" y="290733"/>
                    </a:cubicBezTo>
                    <a:cubicBezTo>
                      <a:pt x="479984" y="290733"/>
                      <a:pt x="488212" y="298961"/>
                      <a:pt x="488212" y="309932"/>
                    </a:cubicBezTo>
                    <a:cubicBezTo>
                      <a:pt x="488212" y="320904"/>
                      <a:pt x="479984" y="329131"/>
                      <a:pt x="469013" y="329131"/>
                    </a:cubicBezTo>
                    <a:cubicBezTo>
                      <a:pt x="438843" y="329131"/>
                      <a:pt x="359302" y="329131"/>
                      <a:pt x="329132" y="329131"/>
                    </a:cubicBezTo>
                    <a:cubicBezTo>
                      <a:pt x="318160" y="329131"/>
                      <a:pt x="309932" y="337360"/>
                      <a:pt x="309932" y="348331"/>
                    </a:cubicBezTo>
                    <a:cubicBezTo>
                      <a:pt x="309932" y="359302"/>
                      <a:pt x="318160" y="367530"/>
                      <a:pt x="329132" y="367530"/>
                    </a:cubicBezTo>
                    <a:lnTo>
                      <a:pt x="452557" y="367530"/>
                    </a:lnTo>
                    <a:cubicBezTo>
                      <a:pt x="463527" y="367530"/>
                      <a:pt x="471755" y="375759"/>
                      <a:pt x="471755" y="386730"/>
                    </a:cubicBezTo>
                    <a:cubicBezTo>
                      <a:pt x="471755" y="397701"/>
                      <a:pt x="463527" y="405929"/>
                      <a:pt x="452557" y="405929"/>
                    </a:cubicBezTo>
                    <a:cubicBezTo>
                      <a:pt x="425129" y="405929"/>
                      <a:pt x="373016" y="405929"/>
                      <a:pt x="329132" y="405929"/>
                    </a:cubicBezTo>
                    <a:cubicBezTo>
                      <a:pt x="318160" y="405929"/>
                      <a:pt x="309932" y="414157"/>
                      <a:pt x="309932" y="425128"/>
                    </a:cubicBezTo>
                    <a:cubicBezTo>
                      <a:pt x="309932" y="436099"/>
                      <a:pt x="318160" y="444328"/>
                      <a:pt x="329132" y="444328"/>
                    </a:cubicBezTo>
                    <a:lnTo>
                      <a:pt x="436099" y="444328"/>
                    </a:lnTo>
                    <a:cubicBezTo>
                      <a:pt x="447071" y="444328"/>
                      <a:pt x="455299" y="452556"/>
                      <a:pt x="455299" y="463527"/>
                    </a:cubicBezTo>
                    <a:cubicBezTo>
                      <a:pt x="455299" y="474498"/>
                      <a:pt x="447071" y="482726"/>
                      <a:pt x="436099" y="482726"/>
                    </a:cubicBezTo>
                    <a:cubicBezTo>
                      <a:pt x="334616" y="482726"/>
                      <a:pt x="301704" y="485469"/>
                      <a:pt x="252333" y="469013"/>
                    </a:cubicBezTo>
                    <a:cubicBezTo>
                      <a:pt x="202964" y="452556"/>
                      <a:pt x="191994" y="441585"/>
                      <a:pt x="164566" y="441585"/>
                    </a:cubicBezTo>
                    <a:lnTo>
                      <a:pt x="164566" y="441585"/>
                    </a:lnTo>
                    <a:close/>
                    <a:moveTo>
                      <a:pt x="1039508" y="798144"/>
                    </a:moveTo>
                    <a:cubicBezTo>
                      <a:pt x="995624" y="814601"/>
                      <a:pt x="990138" y="820086"/>
                      <a:pt x="965453" y="825572"/>
                    </a:cubicBezTo>
                    <a:lnTo>
                      <a:pt x="965453" y="713118"/>
                    </a:lnTo>
                    <a:cubicBezTo>
                      <a:pt x="979167" y="726832"/>
                      <a:pt x="1001110" y="735060"/>
                      <a:pt x="1020308" y="735060"/>
                    </a:cubicBezTo>
                    <a:cubicBezTo>
                      <a:pt x="1031280" y="735060"/>
                      <a:pt x="1039508" y="726832"/>
                      <a:pt x="1039508" y="715861"/>
                    </a:cubicBezTo>
                    <a:cubicBezTo>
                      <a:pt x="1039508" y="704890"/>
                      <a:pt x="1031280" y="696662"/>
                      <a:pt x="1020308" y="696662"/>
                    </a:cubicBezTo>
                    <a:cubicBezTo>
                      <a:pt x="1003852" y="696662"/>
                      <a:pt x="987396" y="685691"/>
                      <a:pt x="979167" y="671977"/>
                    </a:cubicBezTo>
                    <a:cubicBezTo>
                      <a:pt x="968197" y="647292"/>
                      <a:pt x="943511" y="633578"/>
                      <a:pt x="916083" y="633578"/>
                    </a:cubicBezTo>
                    <a:lnTo>
                      <a:pt x="828314" y="633578"/>
                    </a:lnTo>
                    <a:cubicBezTo>
                      <a:pt x="814601" y="633578"/>
                      <a:pt x="803631" y="622607"/>
                      <a:pt x="803631" y="608894"/>
                    </a:cubicBezTo>
                    <a:cubicBezTo>
                      <a:pt x="803631" y="595180"/>
                      <a:pt x="814601" y="584208"/>
                      <a:pt x="828314" y="584208"/>
                    </a:cubicBezTo>
                    <a:lnTo>
                      <a:pt x="888656" y="584208"/>
                    </a:lnTo>
                    <a:cubicBezTo>
                      <a:pt x="929797" y="584208"/>
                      <a:pt x="965453" y="548552"/>
                      <a:pt x="965453" y="507411"/>
                    </a:cubicBezTo>
                    <a:cubicBezTo>
                      <a:pt x="1031280" y="523868"/>
                      <a:pt x="1023052" y="595180"/>
                      <a:pt x="1097107" y="595180"/>
                    </a:cubicBezTo>
                    <a:lnTo>
                      <a:pt x="1108077" y="595180"/>
                    </a:lnTo>
                    <a:lnTo>
                      <a:pt x="1108077" y="789916"/>
                    </a:lnTo>
                    <a:cubicBezTo>
                      <a:pt x="1077907" y="792659"/>
                      <a:pt x="1061450" y="789916"/>
                      <a:pt x="1039508" y="798144"/>
                    </a:cubicBezTo>
                    <a:lnTo>
                      <a:pt x="1039508" y="798144"/>
                    </a:lnTo>
                    <a:close/>
                    <a:moveTo>
                      <a:pt x="1201332" y="806372"/>
                    </a:moveTo>
                    <a:cubicBezTo>
                      <a:pt x="1201332" y="814601"/>
                      <a:pt x="1195846" y="820086"/>
                      <a:pt x="1187618" y="820086"/>
                    </a:cubicBezTo>
                    <a:lnTo>
                      <a:pt x="1162932" y="820086"/>
                    </a:lnTo>
                    <a:cubicBezTo>
                      <a:pt x="1154704" y="820086"/>
                      <a:pt x="1149219" y="814601"/>
                      <a:pt x="1149219" y="806372"/>
                    </a:cubicBezTo>
                    <a:cubicBezTo>
                      <a:pt x="1149219" y="806372"/>
                      <a:pt x="1149219" y="806372"/>
                      <a:pt x="1149219" y="806372"/>
                    </a:cubicBezTo>
                    <a:cubicBezTo>
                      <a:pt x="1149219" y="806372"/>
                      <a:pt x="1149219" y="806372"/>
                      <a:pt x="1149219" y="803629"/>
                    </a:cubicBezTo>
                    <a:lnTo>
                      <a:pt x="1149219" y="581466"/>
                    </a:lnTo>
                    <a:cubicBezTo>
                      <a:pt x="1149219" y="573238"/>
                      <a:pt x="1154704" y="567752"/>
                      <a:pt x="1162932" y="567752"/>
                    </a:cubicBezTo>
                    <a:lnTo>
                      <a:pt x="1187618" y="567752"/>
                    </a:lnTo>
                    <a:cubicBezTo>
                      <a:pt x="1195846" y="567752"/>
                      <a:pt x="1201332" y="573238"/>
                      <a:pt x="1201332" y="581466"/>
                    </a:cubicBezTo>
                    <a:lnTo>
                      <a:pt x="1201332" y="806372"/>
                    </a:lnTo>
                    <a:close/>
                  </a:path>
                </a:pathLst>
              </a:custGeom>
              <a:grpFill/>
              <a:ln w="27426" cap="flat">
                <a:noFill/>
                <a:prstDash val="solid"/>
                <a:miter/>
              </a:ln>
            </p:spPr>
            <p:txBody>
              <a:bodyPr rtlCol="0" anchor="ctr"/>
              <a:lstStyle/>
              <a:p>
                <a:endParaRPr lang="en-US"/>
              </a:p>
            </p:txBody>
          </p:sp>
        </p:grpSp>
      </p:grpSp>
      <p:grpSp>
        <p:nvGrpSpPr>
          <p:cNvPr id="77" name="Group 76">
            <a:extLst>
              <a:ext uri="{FF2B5EF4-FFF2-40B4-BE49-F238E27FC236}">
                <a16:creationId xmlns:a16="http://schemas.microsoft.com/office/drawing/2014/main" id="{330C9279-063E-05CD-DD2A-46D8B8D6AF21}"/>
              </a:ext>
            </a:extLst>
          </p:cNvPr>
          <p:cNvGrpSpPr/>
          <p:nvPr/>
        </p:nvGrpSpPr>
        <p:grpSpPr>
          <a:xfrm>
            <a:off x="1257952" y="6557964"/>
            <a:ext cx="539991" cy="540020"/>
            <a:chOff x="3518987" y="1500844"/>
            <a:chExt cx="3648161" cy="3648358"/>
          </a:xfrm>
          <a:solidFill>
            <a:srgbClr val="F79037"/>
          </a:solidFill>
        </p:grpSpPr>
        <p:sp>
          <p:nvSpPr>
            <p:cNvPr id="78" name="Freeform 77">
              <a:extLst>
                <a:ext uri="{FF2B5EF4-FFF2-40B4-BE49-F238E27FC236}">
                  <a16:creationId xmlns:a16="http://schemas.microsoft.com/office/drawing/2014/main" id="{6192F9F8-95C7-803A-7AE6-2A56CACB8A96}"/>
                </a:ext>
              </a:extLst>
            </p:cNvPr>
            <p:cNvSpPr/>
            <p:nvPr/>
          </p:nvSpPr>
          <p:spPr>
            <a:xfrm>
              <a:off x="3572213" y="1658079"/>
              <a:ext cx="1217283" cy="3341596"/>
            </a:xfrm>
            <a:custGeom>
              <a:avLst/>
              <a:gdLst>
                <a:gd name="connsiteX0" fmla="*/ 1217283 w 1217283"/>
                <a:gd name="connsiteY0" fmla="*/ 1827836 h 3341596"/>
                <a:gd name="connsiteX1" fmla="*/ 1217283 w 1217283"/>
                <a:gd name="connsiteY1" fmla="*/ 3177724 h 3341596"/>
                <a:gd name="connsiteX2" fmla="*/ 1084990 w 1217283"/>
                <a:gd name="connsiteY2" fmla="*/ 3340510 h 3341596"/>
                <a:gd name="connsiteX3" fmla="*/ 1015513 w 1217283"/>
                <a:gd name="connsiteY3" fmla="*/ 3332895 h 3341596"/>
                <a:gd name="connsiteX4" fmla="*/ 118017 w 1217283"/>
                <a:gd name="connsiteY4" fmla="*/ 3033977 h 3341596"/>
                <a:gd name="connsiteX5" fmla="*/ 0 w 1217283"/>
                <a:gd name="connsiteY5" fmla="*/ 2872143 h 3341596"/>
                <a:gd name="connsiteX6" fmla="*/ 0 w 1217283"/>
                <a:gd name="connsiteY6" fmla="*/ 161895 h 3341596"/>
                <a:gd name="connsiteX7" fmla="*/ 211288 w 1217283"/>
                <a:gd name="connsiteY7" fmla="*/ 10532 h 3341596"/>
                <a:gd name="connsiteX8" fmla="*/ 1097363 w 1217283"/>
                <a:gd name="connsiteY8" fmla="*/ 305641 h 3341596"/>
                <a:gd name="connsiteX9" fmla="*/ 1216331 w 1217283"/>
                <a:gd name="connsiteY9" fmla="*/ 474139 h 3341596"/>
                <a:gd name="connsiteX10" fmla="*/ 1217283 w 1217283"/>
                <a:gd name="connsiteY10" fmla="*/ 1827836 h 334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283" h="3341596">
                  <a:moveTo>
                    <a:pt x="1217283" y="1827836"/>
                  </a:moveTo>
                  <a:cubicBezTo>
                    <a:pt x="1217283" y="2278116"/>
                    <a:pt x="1217283" y="2727444"/>
                    <a:pt x="1217283" y="3177724"/>
                  </a:cubicBezTo>
                  <a:cubicBezTo>
                    <a:pt x="1217283" y="3266257"/>
                    <a:pt x="1166840" y="3330039"/>
                    <a:pt x="1084990" y="3340510"/>
                  </a:cubicBezTo>
                  <a:cubicBezTo>
                    <a:pt x="1062148" y="3343366"/>
                    <a:pt x="1037403" y="3340510"/>
                    <a:pt x="1015513" y="3332895"/>
                  </a:cubicBezTo>
                  <a:cubicBezTo>
                    <a:pt x="716665" y="3233890"/>
                    <a:pt x="416865" y="3133934"/>
                    <a:pt x="118017" y="3033977"/>
                  </a:cubicBezTo>
                  <a:cubicBezTo>
                    <a:pt x="37118" y="3006370"/>
                    <a:pt x="0" y="2956868"/>
                    <a:pt x="0" y="2872143"/>
                  </a:cubicBezTo>
                  <a:cubicBezTo>
                    <a:pt x="0" y="1968727"/>
                    <a:pt x="0" y="1065311"/>
                    <a:pt x="0" y="161895"/>
                  </a:cubicBezTo>
                  <a:cubicBezTo>
                    <a:pt x="0" y="40995"/>
                    <a:pt x="96126" y="-27547"/>
                    <a:pt x="211288" y="10532"/>
                  </a:cubicBezTo>
                  <a:cubicBezTo>
                    <a:pt x="507281" y="108584"/>
                    <a:pt x="802322" y="206637"/>
                    <a:pt x="1097363" y="305641"/>
                  </a:cubicBezTo>
                  <a:cubicBezTo>
                    <a:pt x="1181117" y="334200"/>
                    <a:pt x="1216331" y="383703"/>
                    <a:pt x="1216331" y="474139"/>
                  </a:cubicBezTo>
                  <a:cubicBezTo>
                    <a:pt x="1217283" y="925372"/>
                    <a:pt x="1217283" y="1376604"/>
                    <a:pt x="1217283" y="1827836"/>
                  </a:cubicBezTo>
                  <a:close/>
                </a:path>
              </a:pathLst>
            </a:custGeom>
            <a:solidFill>
              <a:srgbClr val="DD147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9" name="Graphic 36">
              <a:extLst>
                <a:ext uri="{FF2B5EF4-FFF2-40B4-BE49-F238E27FC236}">
                  <a16:creationId xmlns:a16="http://schemas.microsoft.com/office/drawing/2014/main" id="{358EDECC-CFA9-52AB-0D04-87B42E6F7047}"/>
                </a:ext>
              </a:extLst>
            </p:cNvPr>
            <p:cNvGrpSpPr/>
            <p:nvPr/>
          </p:nvGrpSpPr>
          <p:grpSpPr>
            <a:xfrm>
              <a:off x="3518987" y="1500844"/>
              <a:ext cx="3648161" cy="3648358"/>
              <a:chOff x="3518987" y="1500844"/>
              <a:chExt cx="3648161" cy="3648358"/>
            </a:xfrm>
            <a:grpFill/>
          </p:grpSpPr>
          <p:sp>
            <p:nvSpPr>
              <p:cNvPr id="80" name="Freeform 79">
                <a:extLst>
                  <a:ext uri="{FF2B5EF4-FFF2-40B4-BE49-F238E27FC236}">
                    <a16:creationId xmlns:a16="http://schemas.microsoft.com/office/drawing/2014/main" id="{8F75CFAC-E8CF-C292-3521-2D99766E3456}"/>
                  </a:ext>
                </a:extLst>
              </p:cNvPr>
              <p:cNvSpPr/>
              <p:nvPr/>
            </p:nvSpPr>
            <p:spPr>
              <a:xfrm>
                <a:off x="3518987" y="1500844"/>
                <a:ext cx="2432332" cy="3648358"/>
              </a:xfrm>
              <a:custGeom>
                <a:avLst/>
                <a:gdLst>
                  <a:gd name="connsiteX0" fmla="*/ 0 w 2432332"/>
                  <a:gd name="connsiteY0" fmla="*/ 257454 h 3648358"/>
                  <a:gd name="connsiteX1" fmla="*/ 13325 w 2432332"/>
                  <a:gd name="connsiteY1" fmla="*/ 217471 h 3648358"/>
                  <a:gd name="connsiteX2" fmla="*/ 303607 w 2432332"/>
                  <a:gd name="connsiteY2" fmla="*/ 423 h 3648358"/>
                  <a:gd name="connsiteX3" fmla="*/ 2045302 w 2432332"/>
                  <a:gd name="connsiteY3" fmla="*/ 423 h 3648358"/>
                  <a:gd name="connsiteX4" fmla="*/ 2430759 w 2432332"/>
                  <a:gd name="connsiteY4" fmla="*/ 378354 h 3648358"/>
                  <a:gd name="connsiteX5" fmla="*/ 2431711 w 2432332"/>
                  <a:gd name="connsiteY5" fmla="*/ 1133263 h 3648358"/>
                  <a:gd name="connsiteX6" fmla="*/ 2357475 w 2432332"/>
                  <a:gd name="connsiteY6" fmla="*/ 1216084 h 3648358"/>
                  <a:gd name="connsiteX7" fmla="*/ 2280383 w 2432332"/>
                  <a:gd name="connsiteY7" fmla="*/ 1132311 h 3648358"/>
                  <a:gd name="connsiteX8" fmla="*/ 2280383 w 2432332"/>
                  <a:gd name="connsiteY8" fmla="*/ 402153 h 3648358"/>
                  <a:gd name="connsiteX9" fmla="*/ 2030074 w 2432332"/>
                  <a:gd name="connsiteY9" fmla="*/ 151786 h 3648358"/>
                  <a:gd name="connsiteX10" fmla="*/ 862282 w 2432332"/>
                  <a:gd name="connsiteY10" fmla="*/ 151786 h 3648358"/>
                  <a:gd name="connsiteX11" fmla="*/ 831826 w 2432332"/>
                  <a:gd name="connsiteY11" fmla="*/ 151786 h 3648358"/>
                  <a:gd name="connsiteX12" fmla="*/ 829923 w 2432332"/>
                  <a:gd name="connsiteY12" fmla="*/ 159401 h 3648358"/>
                  <a:gd name="connsiteX13" fmla="*/ 928904 w 2432332"/>
                  <a:gd name="connsiteY13" fmla="*/ 192720 h 3648358"/>
                  <a:gd name="connsiteX14" fmla="*/ 1302940 w 2432332"/>
                  <a:gd name="connsiteY14" fmla="*/ 317428 h 3648358"/>
                  <a:gd name="connsiteX15" fmla="*/ 1519938 w 2432332"/>
                  <a:gd name="connsiteY15" fmla="*/ 621105 h 3648358"/>
                  <a:gd name="connsiteX16" fmla="*/ 1519938 w 2432332"/>
                  <a:gd name="connsiteY16" fmla="*/ 1871037 h 3648358"/>
                  <a:gd name="connsiteX17" fmla="*/ 1519938 w 2432332"/>
                  <a:gd name="connsiteY17" fmla="*/ 2993405 h 3648358"/>
                  <a:gd name="connsiteX18" fmla="*/ 1519938 w 2432332"/>
                  <a:gd name="connsiteY18" fmla="*/ 3039100 h 3648358"/>
                  <a:gd name="connsiteX19" fmla="*/ 1560863 w 2432332"/>
                  <a:gd name="connsiteY19" fmla="*/ 3041004 h 3648358"/>
                  <a:gd name="connsiteX20" fmla="*/ 2027219 w 2432332"/>
                  <a:gd name="connsiteY20" fmla="*/ 3041004 h 3648358"/>
                  <a:gd name="connsiteX21" fmla="*/ 2280383 w 2432332"/>
                  <a:gd name="connsiteY21" fmla="*/ 2789685 h 3648358"/>
                  <a:gd name="connsiteX22" fmla="*/ 2280383 w 2432332"/>
                  <a:gd name="connsiteY22" fmla="*/ 2073806 h 3648358"/>
                  <a:gd name="connsiteX23" fmla="*/ 2287046 w 2432332"/>
                  <a:gd name="connsiteY23" fmla="*/ 2025256 h 3648358"/>
                  <a:gd name="connsiteX24" fmla="*/ 2366040 w 2432332"/>
                  <a:gd name="connsiteY24" fmla="*/ 1977657 h 3648358"/>
                  <a:gd name="connsiteX25" fmla="*/ 2430759 w 2432332"/>
                  <a:gd name="connsiteY25" fmla="*/ 2043343 h 3648358"/>
                  <a:gd name="connsiteX26" fmla="*/ 2431711 w 2432332"/>
                  <a:gd name="connsiteY26" fmla="*/ 2078566 h 3648358"/>
                  <a:gd name="connsiteX27" fmla="*/ 2431711 w 2432332"/>
                  <a:gd name="connsiteY27" fmla="*/ 2790637 h 3648358"/>
                  <a:gd name="connsiteX28" fmla="*/ 2029122 w 2432332"/>
                  <a:gd name="connsiteY28" fmla="*/ 3192366 h 3648358"/>
                  <a:gd name="connsiteX29" fmla="*/ 1562767 w 2432332"/>
                  <a:gd name="connsiteY29" fmla="*/ 3192366 h 3648358"/>
                  <a:gd name="connsiteX30" fmla="*/ 1519938 w 2432332"/>
                  <a:gd name="connsiteY30" fmla="*/ 3192366 h 3648358"/>
                  <a:gd name="connsiteX31" fmla="*/ 1519938 w 2432332"/>
                  <a:gd name="connsiteY31" fmla="*/ 3315170 h 3648358"/>
                  <a:gd name="connsiteX32" fmla="*/ 1266774 w 2432332"/>
                  <a:gd name="connsiteY32" fmla="*/ 3644550 h 3648358"/>
                  <a:gd name="connsiteX33" fmla="*/ 1261063 w 2432332"/>
                  <a:gd name="connsiteY33" fmla="*/ 3648359 h 3648358"/>
                  <a:gd name="connsiteX34" fmla="*/ 1168744 w 2432332"/>
                  <a:gd name="connsiteY34" fmla="*/ 3648359 h 3648358"/>
                  <a:gd name="connsiteX35" fmla="*/ 913676 w 2432332"/>
                  <a:gd name="connsiteY35" fmla="*/ 3562682 h 3648358"/>
                  <a:gd name="connsiteX36" fmla="*/ 216998 w 2432332"/>
                  <a:gd name="connsiteY36" fmla="*/ 3330402 h 3648358"/>
                  <a:gd name="connsiteX37" fmla="*/ 21890 w 2432332"/>
                  <a:gd name="connsiteY37" fmla="*/ 3151432 h 3648358"/>
                  <a:gd name="connsiteX38" fmla="*/ 0 w 2432332"/>
                  <a:gd name="connsiteY38" fmla="*/ 3084794 h 3648358"/>
                  <a:gd name="connsiteX39" fmla="*/ 0 w 2432332"/>
                  <a:gd name="connsiteY39" fmla="*/ 257454 h 3648358"/>
                  <a:gd name="connsiteX40" fmla="*/ 1367659 w 2432332"/>
                  <a:gd name="connsiteY40" fmla="*/ 1981465 h 3648358"/>
                  <a:gd name="connsiteX41" fmla="*/ 1367659 w 2432332"/>
                  <a:gd name="connsiteY41" fmla="*/ 627769 h 3648358"/>
                  <a:gd name="connsiteX42" fmla="*/ 1248691 w 2432332"/>
                  <a:gd name="connsiteY42" fmla="*/ 459271 h 3648358"/>
                  <a:gd name="connsiteX43" fmla="*/ 362615 w 2432332"/>
                  <a:gd name="connsiteY43" fmla="*/ 164161 h 3648358"/>
                  <a:gd name="connsiteX44" fmla="*/ 151328 w 2432332"/>
                  <a:gd name="connsiteY44" fmla="*/ 315524 h 3648358"/>
                  <a:gd name="connsiteX45" fmla="*/ 151328 w 2432332"/>
                  <a:gd name="connsiteY45" fmla="*/ 3025772 h 3648358"/>
                  <a:gd name="connsiteX46" fmla="*/ 269344 w 2432332"/>
                  <a:gd name="connsiteY46" fmla="*/ 3187607 h 3648358"/>
                  <a:gd name="connsiteX47" fmla="*/ 1166841 w 2432332"/>
                  <a:gd name="connsiteY47" fmla="*/ 3486524 h 3648358"/>
                  <a:gd name="connsiteX48" fmla="*/ 1236318 w 2432332"/>
                  <a:gd name="connsiteY48" fmla="*/ 3494140 h 3648358"/>
                  <a:gd name="connsiteX49" fmla="*/ 1368611 w 2432332"/>
                  <a:gd name="connsiteY49" fmla="*/ 3331354 h 3648358"/>
                  <a:gd name="connsiteX50" fmla="*/ 1367659 w 2432332"/>
                  <a:gd name="connsiteY50" fmla="*/ 1981465 h 364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32332" h="3648358">
                    <a:moveTo>
                      <a:pt x="0" y="257454"/>
                    </a:moveTo>
                    <a:cubicBezTo>
                      <a:pt x="4759" y="244126"/>
                      <a:pt x="9517" y="230799"/>
                      <a:pt x="13325" y="217471"/>
                    </a:cubicBezTo>
                    <a:cubicBezTo>
                      <a:pt x="52346" y="88956"/>
                      <a:pt x="169411" y="423"/>
                      <a:pt x="303607" y="423"/>
                    </a:cubicBezTo>
                    <a:cubicBezTo>
                      <a:pt x="884172" y="423"/>
                      <a:pt x="1464737" y="-529"/>
                      <a:pt x="2045302" y="423"/>
                    </a:cubicBezTo>
                    <a:cubicBezTo>
                      <a:pt x="2263252" y="423"/>
                      <a:pt x="2427904" y="161305"/>
                      <a:pt x="2430759" y="378354"/>
                    </a:cubicBezTo>
                    <a:cubicBezTo>
                      <a:pt x="2433614" y="629673"/>
                      <a:pt x="2431711" y="881944"/>
                      <a:pt x="2431711" y="1133263"/>
                    </a:cubicBezTo>
                    <a:cubicBezTo>
                      <a:pt x="2431711" y="1182765"/>
                      <a:pt x="2401255" y="1215132"/>
                      <a:pt x="2357475" y="1216084"/>
                    </a:cubicBezTo>
                    <a:cubicBezTo>
                      <a:pt x="2312743" y="1217036"/>
                      <a:pt x="2280383" y="1182765"/>
                      <a:pt x="2280383" y="1132311"/>
                    </a:cubicBezTo>
                    <a:cubicBezTo>
                      <a:pt x="2280383" y="888608"/>
                      <a:pt x="2280383" y="645856"/>
                      <a:pt x="2280383" y="402153"/>
                    </a:cubicBezTo>
                    <a:cubicBezTo>
                      <a:pt x="2280383" y="246030"/>
                      <a:pt x="2186160" y="151786"/>
                      <a:pt x="2030074" y="151786"/>
                    </a:cubicBezTo>
                    <a:cubicBezTo>
                      <a:pt x="1640810" y="151786"/>
                      <a:pt x="1251546" y="151786"/>
                      <a:pt x="862282" y="151786"/>
                    </a:cubicBezTo>
                    <a:cubicBezTo>
                      <a:pt x="851813" y="151786"/>
                      <a:pt x="842295" y="151786"/>
                      <a:pt x="831826" y="151786"/>
                    </a:cubicBezTo>
                    <a:cubicBezTo>
                      <a:pt x="830874" y="154642"/>
                      <a:pt x="830874" y="156546"/>
                      <a:pt x="829923" y="159401"/>
                    </a:cubicBezTo>
                    <a:cubicBezTo>
                      <a:pt x="863234" y="170825"/>
                      <a:pt x="895593" y="182249"/>
                      <a:pt x="928904" y="192720"/>
                    </a:cubicBezTo>
                    <a:cubicBezTo>
                      <a:pt x="1053583" y="234607"/>
                      <a:pt x="1178262" y="275541"/>
                      <a:pt x="1302940" y="317428"/>
                    </a:cubicBezTo>
                    <a:cubicBezTo>
                      <a:pt x="1443799" y="365978"/>
                      <a:pt x="1519938" y="471646"/>
                      <a:pt x="1519938" y="621105"/>
                    </a:cubicBezTo>
                    <a:cubicBezTo>
                      <a:pt x="1519938" y="1038066"/>
                      <a:pt x="1519938" y="1455028"/>
                      <a:pt x="1519938" y="1871037"/>
                    </a:cubicBezTo>
                    <a:cubicBezTo>
                      <a:pt x="1519938" y="2245160"/>
                      <a:pt x="1519938" y="2619283"/>
                      <a:pt x="1519938" y="2993405"/>
                    </a:cubicBezTo>
                    <a:cubicBezTo>
                      <a:pt x="1519938" y="3007685"/>
                      <a:pt x="1519938" y="3021012"/>
                      <a:pt x="1519938" y="3039100"/>
                    </a:cubicBezTo>
                    <a:cubicBezTo>
                      <a:pt x="1536118" y="3040052"/>
                      <a:pt x="1548491" y="3041004"/>
                      <a:pt x="1560863" y="3041004"/>
                    </a:cubicBezTo>
                    <a:cubicBezTo>
                      <a:pt x="1715998" y="3041004"/>
                      <a:pt x="1872084" y="3041004"/>
                      <a:pt x="2027219" y="3041004"/>
                    </a:cubicBezTo>
                    <a:cubicBezTo>
                      <a:pt x="2186160" y="3041004"/>
                      <a:pt x="2280383" y="2947711"/>
                      <a:pt x="2280383" y="2789685"/>
                    </a:cubicBezTo>
                    <a:cubicBezTo>
                      <a:pt x="2280383" y="2550741"/>
                      <a:pt x="2280383" y="2312750"/>
                      <a:pt x="2280383" y="2073806"/>
                    </a:cubicBezTo>
                    <a:cubicBezTo>
                      <a:pt x="2280383" y="2057623"/>
                      <a:pt x="2281335" y="2040487"/>
                      <a:pt x="2287046" y="2025256"/>
                    </a:cubicBezTo>
                    <a:cubicBezTo>
                      <a:pt x="2298466" y="1991937"/>
                      <a:pt x="2332729" y="1972898"/>
                      <a:pt x="2366040" y="1977657"/>
                    </a:cubicBezTo>
                    <a:cubicBezTo>
                      <a:pt x="2401255" y="1982417"/>
                      <a:pt x="2426952" y="2008120"/>
                      <a:pt x="2430759" y="2043343"/>
                    </a:cubicBezTo>
                    <a:cubicBezTo>
                      <a:pt x="2431711" y="2054766"/>
                      <a:pt x="2431711" y="2067142"/>
                      <a:pt x="2431711" y="2078566"/>
                    </a:cubicBezTo>
                    <a:cubicBezTo>
                      <a:pt x="2431711" y="2315606"/>
                      <a:pt x="2431711" y="2553597"/>
                      <a:pt x="2431711" y="2790637"/>
                    </a:cubicBezTo>
                    <a:cubicBezTo>
                      <a:pt x="2431711" y="3031484"/>
                      <a:pt x="2270866" y="3192366"/>
                      <a:pt x="2029122" y="3192366"/>
                    </a:cubicBezTo>
                    <a:cubicBezTo>
                      <a:pt x="1873988" y="3192366"/>
                      <a:pt x="1717901" y="3192366"/>
                      <a:pt x="1562767" y="3192366"/>
                    </a:cubicBezTo>
                    <a:cubicBezTo>
                      <a:pt x="1549442" y="3192366"/>
                      <a:pt x="1537070" y="3192366"/>
                      <a:pt x="1519938" y="3192366"/>
                    </a:cubicBezTo>
                    <a:cubicBezTo>
                      <a:pt x="1519938" y="3235205"/>
                      <a:pt x="1519938" y="3275188"/>
                      <a:pt x="1519938" y="3315170"/>
                    </a:cubicBezTo>
                    <a:cubicBezTo>
                      <a:pt x="1519938" y="3495092"/>
                      <a:pt x="1440943" y="3597904"/>
                      <a:pt x="1266774" y="3644550"/>
                    </a:cubicBezTo>
                    <a:cubicBezTo>
                      <a:pt x="1264870" y="3645502"/>
                      <a:pt x="1262967" y="3647406"/>
                      <a:pt x="1261063" y="3648359"/>
                    </a:cubicBezTo>
                    <a:cubicBezTo>
                      <a:pt x="1230608" y="3648359"/>
                      <a:pt x="1199200" y="3648359"/>
                      <a:pt x="1168744" y="3648359"/>
                    </a:cubicBezTo>
                    <a:cubicBezTo>
                      <a:pt x="1084039" y="3619800"/>
                      <a:pt x="999333" y="3591241"/>
                      <a:pt x="913676" y="3562682"/>
                    </a:cubicBezTo>
                    <a:cubicBezTo>
                      <a:pt x="681450" y="3485572"/>
                      <a:pt x="449224" y="3407511"/>
                      <a:pt x="216998" y="3330402"/>
                    </a:cubicBezTo>
                    <a:cubicBezTo>
                      <a:pt x="125631" y="3299939"/>
                      <a:pt x="59008" y="3241869"/>
                      <a:pt x="21890" y="3151432"/>
                    </a:cubicBezTo>
                    <a:cubicBezTo>
                      <a:pt x="13325" y="3129537"/>
                      <a:pt x="7614" y="3106689"/>
                      <a:pt x="0" y="3084794"/>
                    </a:cubicBezTo>
                    <a:cubicBezTo>
                      <a:pt x="0" y="2143300"/>
                      <a:pt x="0" y="1199901"/>
                      <a:pt x="0" y="257454"/>
                    </a:cubicBezTo>
                    <a:close/>
                    <a:moveTo>
                      <a:pt x="1367659" y="1981465"/>
                    </a:moveTo>
                    <a:cubicBezTo>
                      <a:pt x="1367659" y="1530233"/>
                      <a:pt x="1367659" y="1079001"/>
                      <a:pt x="1367659" y="627769"/>
                    </a:cubicBezTo>
                    <a:cubicBezTo>
                      <a:pt x="1367659" y="537332"/>
                      <a:pt x="1333396" y="487830"/>
                      <a:pt x="1248691" y="459271"/>
                    </a:cubicBezTo>
                    <a:cubicBezTo>
                      <a:pt x="953649" y="360266"/>
                      <a:pt x="657656" y="262214"/>
                      <a:pt x="362615" y="164161"/>
                    </a:cubicBezTo>
                    <a:cubicBezTo>
                      <a:pt x="247454" y="126083"/>
                      <a:pt x="151328" y="194624"/>
                      <a:pt x="151328" y="315524"/>
                    </a:cubicBezTo>
                    <a:cubicBezTo>
                      <a:pt x="151328" y="1218940"/>
                      <a:pt x="151328" y="2122356"/>
                      <a:pt x="151328" y="3025772"/>
                    </a:cubicBezTo>
                    <a:cubicBezTo>
                      <a:pt x="151328" y="3110498"/>
                      <a:pt x="187494" y="3160952"/>
                      <a:pt x="269344" y="3187607"/>
                    </a:cubicBezTo>
                    <a:cubicBezTo>
                      <a:pt x="568192" y="3287563"/>
                      <a:pt x="867041" y="3387520"/>
                      <a:pt x="1166841" y="3486524"/>
                    </a:cubicBezTo>
                    <a:cubicBezTo>
                      <a:pt x="1188731" y="3494140"/>
                      <a:pt x="1213476" y="3496996"/>
                      <a:pt x="1236318" y="3494140"/>
                    </a:cubicBezTo>
                    <a:cubicBezTo>
                      <a:pt x="1317216" y="3483668"/>
                      <a:pt x="1368611" y="3418935"/>
                      <a:pt x="1368611" y="3331354"/>
                    </a:cubicBezTo>
                    <a:cubicBezTo>
                      <a:pt x="1367659" y="2882026"/>
                      <a:pt x="1367659" y="2431745"/>
                      <a:pt x="1367659" y="198146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730B4A4B-EADA-45AE-D5A3-0BDFD1DE59FE}"/>
                  </a:ext>
                </a:extLst>
              </p:cNvPr>
              <p:cNvSpPr/>
              <p:nvPr/>
            </p:nvSpPr>
            <p:spPr>
              <a:xfrm>
                <a:off x="5493831" y="2411977"/>
                <a:ext cx="1673317" cy="1370133"/>
              </a:xfrm>
              <a:custGeom>
                <a:avLst/>
                <a:gdLst>
                  <a:gd name="connsiteX0" fmla="*/ 1410516 w 1673317"/>
                  <a:gd name="connsiteY0" fmla="*/ 761895 h 1370133"/>
                  <a:gd name="connsiteX1" fmla="*/ 1358170 w 1673317"/>
                  <a:gd name="connsiteY1" fmla="*/ 761895 h 1370133"/>
                  <a:gd name="connsiteX2" fmla="*/ 108528 w 1673317"/>
                  <a:gd name="connsiteY2" fmla="*/ 761895 h 1370133"/>
                  <a:gd name="connsiteX3" fmla="*/ 55230 w 1673317"/>
                  <a:gd name="connsiteY3" fmla="*/ 757135 h 1370133"/>
                  <a:gd name="connsiteX4" fmla="*/ 29 w 1673317"/>
                  <a:gd name="connsiteY4" fmla="*/ 686690 h 1370133"/>
                  <a:gd name="connsiteX5" fmla="*/ 56182 w 1673317"/>
                  <a:gd name="connsiteY5" fmla="*/ 613388 h 1370133"/>
                  <a:gd name="connsiteX6" fmla="*/ 109479 w 1673317"/>
                  <a:gd name="connsiteY6" fmla="*/ 608629 h 1370133"/>
                  <a:gd name="connsiteX7" fmla="*/ 1359122 w 1673317"/>
                  <a:gd name="connsiteY7" fmla="*/ 608629 h 1370133"/>
                  <a:gd name="connsiteX8" fmla="*/ 1410516 w 1673317"/>
                  <a:gd name="connsiteY8" fmla="*/ 608629 h 1370133"/>
                  <a:gd name="connsiteX9" fmla="*/ 1379108 w 1673317"/>
                  <a:gd name="connsiteY9" fmla="*/ 576262 h 1370133"/>
                  <a:gd name="connsiteX10" fmla="*/ 947016 w 1673317"/>
                  <a:gd name="connsiteY10" fmla="*/ 142165 h 1370133"/>
                  <a:gd name="connsiteX11" fmla="*/ 914656 w 1673317"/>
                  <a:gd name="connsiteY11" fmla="*/ 75527 h 1370133"/>
                  <a:gd name="connsiteX12" fmla="*/ 952726 w 1673317"/>
                  <a:gd name="connsiteY12" fmla="*/ 12698 h 1370133"/>
                  <a:gd name="connsiteX13" fmla="*/ 1028866 w 1673317"/>
                  <a:gd name="connsiteY13" fmla="*/ 14601 h 1370133"/>
                  <a:gd name="connsiteX14" fmla="*/ 1060274 w 1673317"/>
                  <a:gd name="connsiteY14" fmla="*/ 43160 h 1370133"/>
                  <a:gd name="connsiteX15" fmla="*/ 1642742 w 1673317"/>
                  <a:gd name="connsiteY15" fmla="*/ 624812 h 1370133"/>
                  <a:gd name="connsiteX16" fmla="*/ 1641791 w 1673317"/>
                  <a:gd name="connsiteY16" fmla="*/ 748567 h 1370133"/>
                  <a:gd name="connsiteX17" fmla="*/ 1059322 w 1673317"/>
                  <a:gd name="connsiteY17" fmla="*/ 1330219 h 1370133"/>
                  <a:gd name="connsiteX18" fmla="*/ 1026962 w 1673317"/>
                  <a:gd name="connsiteY18" fmla="*/ 1357826 h 1370133"/>
                  <a:gd name="connsiteX19" fmla="*/ 929884 w 1673317"/>
                  <a:gd name="connsiteY19" fmla="*/ 1344499 h 1370133"/>
                  <a:gd name="connsiteX20" fmla="*/ 927029 w 1673317"/>
                  <a:gd name="connsiteY20" fmla="*/ 1249302 h 1370133"/>
                  <a:gd name="connsiteX21" fmla="*/ 953678 w 1673317"/>
                  <a:gd name="connsiteY21" fmla="*/ 1220743 h 1370133"/>
                  <a:gd name="connsiteX22" fmla="*/ 1376253 w 1673317"/>
                  <a:gd name="connsiteY22" fmla="*/ 797118 h 1370133"/>
                  <a:gd name="connsiteX23" fmla="*/ 1410516 w 1673317"/>
                  <a:gd name="connsiteY23" fmla="*/ 761895 h 13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73317" h="1370133">
                    <a:moveTo>
                      <a:pt x="1410516" y="761895"/>
                    </a:moveTo>
                    <a:cubicBezTo>
                      <a:pt x="1386723" y="761895"/>
                      <a:pt x="1372446" y="761895"/>
                      <a:pt x="1358170" y="761895"/>
                    </a:cubicBezTo>
                    <a:cubicBezTo>
                      <a:pt x="941305" y="761895"/>
                      <a:pt x="524441" y="761895"/>
                      <a:pt x="108528" y="761895"/>
                    </a:cubicBezTo>
                    <a:cubicBezTo>
                      <a:pt x="90445" y="761895"/>
                      <a:pt x="72361" y="760943"/>
                      <a:pt x="55230" y="757135"/>
                    </a:cubicBezTo>
                    <a:cubicBezTo>
                      <a:pt x="22870" y="749520"/>
                      <a:pt x="980" y="719057"/>
                      <a:pt x="29" y="686690"/>
                    </a:cubicBezTo>
                    <a:cubicBezTo>
                      <a:pt x="-923" y="653371"/>
                      <a:pt x="21919" y="621004"/>
                      <a:pt x="56182" y="613388"/>
                    </a:cubicBezTo>
                    <a:cubicBezTo>
                      <a:pt x="73313" y="609580"/>
                      <a:pt x="91396" y="608629"/>
                      <a:pt x="109479" y="608629"/>
                    </a:cubicBezTo>
                    <a:cubicBezTo>
                      <a:pt x="526344" y="608629"/>
                      <a:pt x="943209" y="608629"/>
                      <a:pt x="1359122" y="608629"/>
                    </a:cubicBezTo>
                    <a:cubicBezTo>
                      <a:pt x="1373398" y="608629"/>
                      <a:pt x="1386723" y="608629"/>
                      <a:pt x="1410516" y="608629"/>
                    </a:cubicBezTo>
                    <a:cubicBezTo>
                      <a:pt x="1396240" y="593397"/>
                      <a:pt x="1387674" y="584829"/>
                      <a:pt x="1379108" y="576262"/>
                    </a:cubicBezTo>
                    <a:cubicBezTo>
                      <a:pt x="1234443" y="431563"/>
                      <a:pt x="1089778" y="287816"/>
                      <a:pt x="947016" y="142165"/>
                    </a:cubicBezTo>
                    <a:cubicBezTo>
                      <a:pt x="929884" y="125030"/>
                      <a:pt x="913705" y="97423"/>
                      <a:pt x="914656" y="75527"/>
                    </a:cubicBezTo>
                    <a:cubicBezTo>
                      <a:pt x="915608" y="53632"/>
                      <a:pt x="934643" y="27929"/>
                      <a:pt x="952726" y="12698"/>
                    </a:cubicBezTo>
                    <a:cubicBezTo>
                      <a:pt x="974616" y="-6342"/>
                      <a:pt x="1004121" y="-2534"/>
                      <a:pt x="1028866" y="14601"/>
                    </a:cubicBezTo>
                    <a:cubicBezTo>
                      <a:pt x="1040287" y="22217"/>
                      <a:pt x="1050756" y="32689"/>
                      <a:pt x="1060274" y="43160"/>
                    </a:cubicBezTo>
                    <a:cubicBezTo>
                      <a:pt x="1254430" y="236410"/>
                      <a:pt x="1448586" y="430611"/>
                      <a:pt x="1642742" y="624812"/>
                    </a:cubicBezTo>
                    <a:cubicBezTo>
                      <a:pt x="1683667" y="665747"/>
                      <a:pt x="1683667" y="706681"/>
                      <a:pt x="1641791" y="748567"/>
                    </a:cubicBezTo>
                    <a:cubicBezTo>
                      <a:pt x="1447634" y="942769"/>
                      <a:pt x="1253478" y="1136018"/>
                      <a:pt x="1059322" y="1330219"/>
                    </a:cubicBezTo>
                    <a:cubicBezTo>
                      <a:pt x="1048853" y="1340691"/>
                      <a:pt x="1039335" y="1350210"/>
                      <a:pt x="1026962" y="1357826"/>
                    </a:cubicBezTo>
                    <a:cubicBezTo>
                      <a:pt x="994603" y="1378769"/>
                      <a:pt x="954630" y="1372105"/>
                      <a:pt x="929884" y="1344499"/>
                    </a:cubicBezTo>
                    <a:cubicBezTo>
                      <a:pt x="906091" y="1317844"/>
                      <a:pt x="905139" y="1277861"/>
                      <a:pt x="927029" y="1249302"/>
                    </a:cubicBezTo>
                    <a:cubicBezTo>
                      <a:pt x="934643" y="1238830"/>
                      <a:pt x="944161" y="1230263"/>
                      <a:pt x="953678" y="1220743"/>
                    </a:cubicBezTo>
                    <a:cubicBezTo>
                      <a:pt x="1094536" y="1079852"/>
                      <a:pt x="1235395" y="938961"/>
                      <a:pt x="1376253" y="797118"/>
                    </a:cubicBezTo>
                    <a:cubicBezTo>
                      <a:pt x="1386723" y="787598"/>
                      <a:pt x="1395288" y="778078"/>
                      <a:pt x="1410516" y="76189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pic>
        <p:nvPicPr>
          <p:cNvPr id="83" name="Picture Placeholder 33">
            <a:extLst>
              <a:ext uri="{FF2B5EF4-FFF2-40B4-BE49-F238E27FC236}">
                <a16:creationId xmlns:a16="http://schemas.microsoft.com/office/drawing/2014/main" id="{E4E75EE0-6F53-23C0-58D6-074F6FCB17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64258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a:t>
            </a:r>
            <a:r>
              <a:rPr lang="pl-PL" sz="3600" dirty="0">
                <a:solidFill>
                  <a:srgbClr val="F79037"/>
                </a:solidFill>
              </a:rPr>
              <a:t>Ł</a:t>
            </a:r>
            <a:r>
              <a:rPr lang="en-US" sz="3600" dirty="0">
                <a:solidFill>
                  <a:srgbClr val="F79037"/>
                </a:solidFill>
              </a:rPr>
              <a:t> 4</a:t>
            </a:r>
          </a:p>
          <a:p>
            <a:pPr>
              <a:spcBef>
                <a:spcPts val="0"/>
              </a:spcBef>
            </a:pPr>
            <a:r>
              <a:rPr lang="pl-PL" dirty="0"/>
              <a:t>Regulacje i polityka</a:t>
            </a:r>
            <a:endParaRPr lang="en-LB" dirty="0"/>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a:t>
            </a:fld>
            <a:endParaRPr lang="en-US" dirty="0"/>
          </a:p>
        </p:txBody>
      </p:sp>
      <p:grpSp>
        <p:nvGrpSpPr>
          <p:cNvPr id="5" name="Group 4">
            <a:extLst>
              <a:ext uri="{FF2B5EF4-FFF2-40B4-BE49-F238E27FC236}">
                <a16:creationId xmlns:a16="http://schemas.microsoft.com/office/drawing/2014/main" id="{B939924E-2C87-F405-38AB-B4D536B21A86}"/>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D28A535E-6A7A-BEB3-23B5-C9D724D02B1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D4BDC54-0CAE-04BD-84B8-9EC3D090D7BE}"/>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1870025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432995"/>
            <a:ext cx="6036131" cy="142628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latin typeface="Calibri" panose="020F0502020204030204" pitchFamily="34" charset="0"/>
              </a:rPr>
              <a:t>Ponieważ dostawcy usług kryptograficznych odgrywają ważną rolę w ekosystemie kryptograficznym, druga kategoria określa wymogi regulacyjne dla dostawców usług kryptograficznych, a ochrona konsumentów i inwestorów jest oceniana na podstawie następujących czynników:</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Text Placeholder 17">
            <a:extLst>
              <a:ext uri="{FF2B5EF4-FFF2-40B4-BE49-F238E27FC236}">
                <a16:creationId xmlns:a16="http://schemas.microsoft.com/office/drawing/2014/main" id="{9D27028C-3602-A559-FF2A-47A8FC912314}"/>
              </a:ext>
            </a:extLst>
          </p:cNvPr>
          <p:cNvSpPr txBox="1">
            <a:spLocks/>
          </p:cNvSpPr>
          <p:nvPr/>
        </p:nvSpPr>
        <p:spPr>
          <a:xfrm>
            <a:off x="2224884" y="2123972"/>
            <a:ext cx="4573019" cy="256627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cs typeface="+mn-cs"/>
              </a:rPr>
              <a:t>Uregulowane</a:t>
            </a:r>
            <a:r>
              <a:rPr lang="en-US" b="1" dirty="0">
                <a:solidFill>
                  <a:srgbClr val="F79037"/>
                </a:solidFill>
                <a:cs typeface="+mn-cs"/>
              </a:rPr>
              <a:t> </a:t>
            </a:r>
            <a:r>
              <a:rPr lang="en-US" b="1" dirty="0" err="1">
                <a:solidFill>
                  <a:srgbClr val="F79037"/>
                </a:solidFill>
                <a:cs typeface="+mn-cs"/>
              </a:rPr>
              <a:t>wymogi</a:t>
            </a:r>
            <a:r>
              <a:rPr lang="en-US" b="1" dirty="0">
                <a:solidFill>
                  <a:srgbClr val="F79037"/>
                </a:solidFill>
                <a:cs typeface="+mn-cs"/>
              </a:rPr>
              <a:t> </a:t>
            </a:r>
            <a:r>
              <a:rPr lang="en-US" b="1" dirty="0" err="1">
                <a:solidFill>
                  <a:srgbClr val="F79037"/>
                </a:solidFill>
                <a:cs typeface="+mn-cs"/>
              </a:rPr>
              <a:t>kapitałowe</a:t>
            </a:r>
            <a:endParaRPr lang="en-US" b="1" dirty="0">
              <a:solidFill>
                <a:srgbClr val="F79037"/>
              </a:solidFill>
              <a:cs typeface="+mn-cs"/>
            </a:endParaRPr>
          </a:p>
          <a:p>
            <a:pPr algn="just"/>
            <a:r>
              <a:rPr lang="pl-PL" dirty="0">
                <a:solidFill>
                  <a:srgbClr val="000000"/>
                </a:solidFill>
                <a:cs typeface="+mn-cs"/>
              </a:rPr>
              <a:t>Zobowiązania do utrzymywania kapitału w celu ograniczenia ryzyka kredytowego i niewykonania zobowiązania.</a:t>
            </a:r>
          </a:p>
          <a:p>
            <a:pPr algn="just"/>
            <a:r>
              <a:rPr lang="en-US" dirty="0">
                <a:solidFill>
                  <a:srgbClr val="000000"/>
                </a:solidFill>
                <a:cs typeface="+mn-cs"/>
              </a:rPr>
              <a:t> </a:t>
            </a:r>
          </a:p>
          <a:p>
            <a:pPr algn="just"/>
            <a:r>
              <a:rPr lang="pl-PL" b="1" dirty="0">
                <a:solidFill>
                  <a:srgbClr val="F79037"/>
                </a:solidFill>
                <a:cs typeface="+mn-cs"/>
              </a:rPr>
              <a:t>Uregulowana kwestia ryzyka i profilu inwestora detalicznego</a:t>
            </a:r>
          </a:p>
          <a:p>
            <a:pPr algn="just"/>
            <a:r>
              <a:rPr lang="pl-PL" dirty="0">
                <a:solidFill>
                  <a:srgbClr val="000000"/>
                </a:solidFill>
                <a:cs typeface="+mn-cs"/>
              </a:rPr>
              <a:t>Obowiązki informowania klientów o ryzyku związanym z obrotem aktywami kryptograficznymi oraz kategoryzacja klientów według klas ryzyka.</a:t>
            </a:r>
          </a:p>
          <a:p>
            <a:pPr algn="just"/>
            <a:r>
              <a:rPr lang="en-US" dirty="0">
                <a:solidFill>
                  <a:srgbClr val="000000"/>
                </a:solidFill>
                <a:cs typeface="+mn-cs"/>
              </a:rPr>
              <a:t> </a:t>
            </a:r>
          </a:p>
          <a:p>
            <a:pPr algn="just"/>
            <a:r>
              <a:rPr lang="en-US" b="1" dirty="0" err="1">
                <a:solidFill>
                  <a:srgbClr val="F79037"/>
                </a:solidFill>
                <a:cs typeface="+mn-cs"/>
              </a:rPr>
              <a:t>Uregulowane</a:t>
            </a:r>
            <a:r>
              <a:rPr lang="en-US" b="1" dirty="0">
                <a:solidFill>
                  <a:srgbClr val="F79037"/>
                </a:solidFill>
                <a:cs typeface="+mn-cs"/>
              </a:rPr>
              <a:t> </a:t>
            </a:r>
            <a:r>
              <a:rPr lang="en-US" b="1" dirty="0" err="1">
                <a:solidFill>
                  <a:srgbClr val="F79037"/>
                </a:solidFill>
                <a:cs typeface="+mn-cs"/>
              </a:rPr>
              <a:t>bezpieczeństwo</a:t>
            </a:r>
            <a:r>
              <a:rPr lang="en-US" b="1" dirty="0">
                <a:solidFill>
                  <a:srgbClr val="F79037"/>
                </a:solidFill>
                <a:cs typeface="+mn-cs"/>
              </a:rPr>
              <a:t> </a:t>
            </a:r>
            <a:r>
              <a:rPr lang="en-US" b="1" dirty="0" err="1">
                <a:solidFill>
                  <a:srgbClr val="F79037"/>
                </a:solidFill>
                <a:cs typeface="+mn-cs"/>
              </a:rPr>
              <a:t>depozytu</a:t>
            </a:r>
            <a:endParaRPr lang="en-US" b="1" dirty="0">
              <a:solidFill>
                <a:srgbClr val="F79037"/>
              </a:solidFill>
              <a:cs typeface="+mn-cs"/>
            </a:endParaRPr>
          </a:p>
          <a:p>
            <a:pPr algn="just"/>
            <a:r>
              <a:rPr lang="pl-PL" dirty="0">
                <a:solidFill>
                  <a:srgbClr val="000000"/>
                </a:solidFill>
                <a:cs typeface="+mn-cs"/>
              </a:rPr>
              <a:t>Regulacje dotyczące ochrony depozytów klientów, np. poprzez oddzielenie aktywów klientów od aktywów utrzymywanych na ich własny majątek.</a:t>
            </a:r>
          </a:p>
          <a:p>
            <a:pPr algn="just"/>
            <a:r>
              <a:rPr lang="en-US" dirty="0">
                <a:solidFill>
                  <a:srgbClr val="000000"/>
                </a:solidFill>
                <a:cs typeface="+mn-cs"/>
              </a:rPr>
              <a:t> </a:t>
            </a:r>
          </a:p>
          <a:p>
            <a:pPr algn="just"/>
            <a:r>
              <a:rPr lang="pl-PL" b="1" dirty="0">
                <a:solidFill>
                  <a:srgbClr val="F79037"/>
                </a:solidFill>
                <a:cs typeface="+mn-cs"/>
              </a:rPr>
              <a:t>Uregulowana ochrona danych istotnych dla klienta</a:t>
            </a:r>
          </a:p>
          <a:p>
            <a:pPr algn="just"/>
            <a:r>
              <a:rPr lang="pl-PL" dirty="0">
                <a:solidFill>
                  <a:srgbClr val="000000"/>
                </a:solidFill>
                <a:cs typeface="+mn-cs"/>
              </a:rPr>
              <a:t>Przepisy dotyczące ochrony danych dla aktywów kryptograficznych lub możliwość zastosowania istniejących przepisów do aktywów kryptograficznych.</a:t>
            </a:r>
          </a:p>
          <a:p>
            <a:pPr algn="just"/>
            <a:r>
              <a:rPr lang="en-US" dirty="0">
                <a:solidFill>
                  <a:srgbClr val="000000"/>
                </a:solidFill>
                <a:cs typeface="+mn-cs"/>
              </a:rPr>
              <a:t> </a:t>
            </a:r>
          </a:p>
          <a:p>
            <a:pPr algn="just"/>
            <a:endParaRPr lang="en-LB" dirty="0">
              <a:solidFill>
                <a:schemeClr val="tx1"/>
              </a:solidFill>
              <a:effectLst/>
              <a:ea typeface="Times New Roman" panose="02020603050405020304" pitchFamily="18" charset="0"/>
            </a:endParaRPr>
          </a:p>
          <a:p>
            <a:endParaRPr lang="en-LB" dirty="0">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70" name="Group 69">
            <a:extLst>
              <a:ext uri="{FF2B5EF4-FFF2-40B4-BE49-F238E27FC236}">
                <a16:creationId xmlns:a16="http://schemas.microsoft.com/office/drawing/2014/main" id="{6FDB9C8B-644E-A771-8C9C-D19039ADAE1D}"/>
              </a:ext>
            </a:extLst>
          </p:cNvPr>
          <p:cNvGrpSpPr/>
          <p:nvPr/>
        </p:nvGrpSpPr>
        <p:grpSpPr>
          <a:xfrm>
            <a:off x="1254282" y="1925680"/>
            <a:ext cx="635327" cy="634633"/>
            <a:chOff x="7257599" y="768348"/>
            <a:chExt cx="868457" cy="867509"/>
          </a:xfrm>
          <a:solidFill>
            <a:srgbClr val="F79037"/>
          </a:solidFill>
        </p:grpSpPr>
        <p:sp>
          <p:nvSpPr>
            <p:cNvPr id="71" name="Freeform 70">
              <a:extLst>
                <a:ext uri="{FF2B5EF4-FFF2-40B4-BE49-F238E27FC236}">
                  <a16:creationId xmlns:a16="http://schemas.microsoft.com/office/drawing/2014/main" id="{1FF312D7-6F87-47E3-FA6C-37D1B6592405}"/>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2" name="Graphic 2">
              <a:extLst>
                <a:ext uri="{FF2B5EF4-FFF2-40B4-BE49-F238E27FC236}">
                  <a16:creationId xmlns:a16="http://schemas.microsoft.com/office/drawing/2014/main" id="{5EB5026E-EF79-E328-46C7-C4E83C7F9EE4}"/>
                </a:ext>
              </a:extLst>
            </p:cNvPr>
            <p:cNvGrpSpPr/>
            <p:nvPr/>
          </p:nvGrpSpPr>
          <p:grpSpPr>
            <a:xfrm>
              <a:off x="7257599" y="768348"/>
              <a:ext cx="868457" cy="867509"/>
              <a:chOff x="7257599" y="768348"/>
              <a:chExt cx="868457" cy="867509"/>
            </a:xfrm>
            <a:grpFill/>
          </p:grpSpPr>
          <p:sp>
            <p:nvSpPr>
              <p:cNvPr id="73" name="Freeform 72">
                <a:extLst>
                  <a:ext uri="{FF2B5EF4-FFF2-40B4-BE49-F238E27FC236}">
                    <a16:creationId xmlns:a16="http://schemas.microsoft.com/office/drawing/2014/main" id="{62D9161A-882A-BFD2-CF32-40E27D437626}"/>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4" name="Freeform 73">
                <a:extLst>
                  <a:ext uri="{FF2B5EF4-FFF2-40B4-BE49-F238E27FC236}">
                    <a16:creationId xmlns:a16="http://schemas.microsoft.com/office/drawing/2014/main" id="{DDEBEB2D-747B-DB40-062C-F047D6CEDFFE}"/>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4BF0690B-6DB2-2161-5DEE-AA605AC258FE}"/>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F8AB70F5-CEE5-7505-A899-9A71DEDBB63E}"/>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1775E0EA-C828-A0EE-78DE-C5431F4CF00B}"/>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78" name="Group 77">
            <a:extLst>
              <a:ext uri="{FF2B5EF4-FFF2-40B4-BE49-F238E27FC236}">
                <a16:creationId xmlns:a16="http://schemas.microsoft.com/office/drawing/2014/main" id="{996692AD-85E9-F388-0045-3D32FC1F0CD4}"/>
              </a:ext>
            </a:extLst>
          </p:cNvPr>
          <p:cNvGrpSpPr/>
          <p:nvPr/>
        </p:nvGrpSpPr>
        <p:grpSpPr>
          <a:xfrm>
            <a:off x="1267006" y="2643989"/>
            <a:ext cx="609878" cy="559055"/>
            <a:chOff x="5632524" y="3887743"/>
            <a:chExt cx="867188" cy="794922"/>
          </a:xfrm>
          <a:solidFill>
            <a:srgbClr val="F79037"/>
          </a:solidFill>
        </p:grpSpPr>
        <p:sp>
          <p:nvSpPr>
            <p:cNvPr id="79" name="Freeform 78">
              <a:extLst>
                <a:ext uri="{FF2B5EF4-FFF2-40B4-BE49-F238E27FC236}">
                  <a16:creationId xmlns:a16="http://schemas.microsoft.com/office/drawing/2014/main" id="{316D868E-0566-EEEB-849C-B79A51303731}"/>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5E3BDD22-BC20-CFA0-E36B-02D62D84A637}"/>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9E155369-F3C6-7989-994B-D6F7DB96777C}"/>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2" name="Graphic 2">
              <a:extLst>
                <a:ext uri="{FF2B5EF4-FFF2-40B4-BE49-F238E27FC236}">
                  <a16:creationId xmlns:a16="http://schemas.microsoft.com/office/drawing/2014/main" id="{2E415B4F-2F88-35E5-A525-11D0EC69AAF2}"/>
                </a:ext>
              </a:extLst>
            </p:cNvPr>
            <p:cNvGrpSpPr/>
            <p:nvPr/>
          </p:nvGrpSpPr>
          <p:grpSpPr>
            <a:xfrm>
              <a:off x="5632524" y="3887743"/>
              <a:ext cx="867188" cy="794922"/>
              <a:chOff x="5632524" y="3887743"/>
              <a:chExt cx="867188" cy="794922"/>
            </a:xfrm>
            <a:grpFill/>
          </p:grpSpPr>
          <p:sp>
            <p:nvSpPr>
              <p:cNvPr id="83" name="Freeform 82">
                <a:extLst>
                  <a:ext uri="{FF2B5EF4-FFF2-40B4-BE49-F238E27FC236}">
                    <a16:creationId xmlns:a16="http://schemas.microsoft.com/office/drawing/2014/main" id="{4C84600E-AE27-D7AF-3A1F-3575545843C4}"/>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83">
                <a:extLst>
                  <a:ext uri="{FF2B5EF4-FFF2-40B4-BE49-F238E27FC236}">
                    <a16:creationId xmlns:a16="http://schemas.microsoft.com/office/drawing/2014/main" id="{37631A87-58F5-B197-28AF-CD9FB6D301B1}"/>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84">
                <a:extLst>
                  <a:ext uri="{FF2B5EF4-FFF2-40B4-BE49-F238E27FC236}">
                    <a16:creationId xmlns:a16="http://schemas.microsoft.com/office/drawing/2014/main" id="{E873E38B-7FC3-3E2F-15DD-093938CD7CFD}"/>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0B883001-C41A-A683-D54B-92707757EA99}"/>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4B57A82B-EA63-47E2-BFE4-5EC342379223}"/>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87">
                <a:extLst>
                  <a:ext uri="{FF2B5EF4-FFF2-40B4-BE49-F238E27FC236}">
                    <a16:creationId xmlns:a16="http://schemas.microsoft.com/office/drawing/2014/main" id="{32D83EF9-E35A-50B0-BED7-127572AAF22B}"/>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4BFEFF6F-C822-7BCC-D88C-4F129E05AF6A}"/>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A9843FE7-E4D6-66F8-E256-5B4380C2A704}"/>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FA37B43F-F1CA-B909-C942-9E552A678E79}"/>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92" name="Group 91">
            <a:extLst>
              <a:ext uri="{FF2B5EF4-FFF2-40B4-BE49-F238E27FC236}">
                <a16:creationId xmlns:a16="http://schemas.microsoft.com/office/drawing/2014/main" id="{87000BDF-0F94-D6D5-B7EC-17AD3B9AD2A7}"/>
              </a:ext>
            </a:extLst>
          </p:cNvPr>
          <p:cNvGrpSpPr/>
          <p:nvPr/>
        </p:nvGrpSpPr>
        <p:grpSpPr>
          <a:xfrm>
            <a:off x="1302915" y="3274371"/>
            <a:ext cx="538061" cy="544377"/>
            <a:chOff x="7190753" y="5365577"/>
            <a:chExt cx="745522" cy="754273"/>
          </a:xfrm>
          <a:solidFill>
            <a:srgbClr val="F79037"/>
          </a:solidFill>
        </p:grpSpPr>
        <p:grpSp>
          <p:nvGrpSpPr>
            <p:cNvPr id="93" name="Graphic 2">
              <a:extLst>
                <a:ext uri="{FF2B5EF4-FFF2-40B4-BE49-F238E27FC236}">
                  <a16:creationId xmlns:a16="http://schemas.microsoft.com/office/drawing/2014/main" id="{CAA46BD3-BE5A-8478-0007-6ABC3D78F298}"/>
                </a:ext>
              </a:extLst>
            </p:cNvPr>
            <p:cNvGrpSpPr/>
            <p:nvPr/>
          </p:nvGrpSpPr>
          <p:grpSpPr>
            <a:xfrm>
              <a:off x="7353351" y="5647412"/>
              <a:ext cx="420044" cy="75879"/>
              <a:chOff x="7353351" y="5647412"/>
              <a:chExt cx="420044" cy="75879"/>
            </a:xfrm>
            <a:grpFill/>
          </p:grpSpPr>
          <p:sp>
            <p:nvSpPr>
              <p:cNvPr id="106" name="Freeform 105">
                <a:extLst>
                  <a:ext uri="{FF2B5EF4-FFF2-40B4-BE49-F238E27FC236}">
                    <a16:creationId xmlns:a16="http://schemas.microsoft.com/office/drawing/2014/main" id="{5752F3BB-627E-5FDB-971D-0C140567B6D9}"/>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61666EBD-F90A-6D1A-A5B1-2B271271F6D4}"/>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aphic 2">
              <a:extLst>
                <a:ext uri="{FF2B5EF4-FFF2-40B4-BE49-F238E27FC236}">
                  <a16:creationId xmlns:a16="http://schemas.microsoft.com/office/drawing/2014/main" id="{FE33DE73-8600-3DDA-64B5-1C50762B3147}"/>
                </a:ext>
              </a:extLst>
            </p:cNvPr>
            <p:cNvGrpSpPr/>
            <p:nvPr/>
          </p:nvGrpSpPr>
          <p:grpSpPr>
            <a:xfrm>
              <a:off x="7190753" y="5365577"/>
              <a:ext cx="745522" cy="754273"/>
              <a:chOff x="7190753" y="5365577"/>
              <a:chExt cx="745522" cy="754273"/>
            </a:xfrm>
            <a:grpFill/>
          </p:grpSpPr>
          <p:sp>
            <p:nvSpPr>
              <p:cNvPr id="95" name="Freeform 94">
                <a:extLst>
                  <a:ext uri="{FF2B5EF4-FFF2-40B4-BE49-F238E27FC236}">
                    <a16:creationId xmlns:a16="http://schemas.microsoft.com/office/drawing/2014/main" id="{E08F58F0-A740-8CB7-172F-14083DCACDC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05D9072F-52F5-D72A-564C-27878E077DE8}"/>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9" name="Freeform 98">
                <a:extLst>
                  <a:ext uri="{FF2B5EF4-FFF2-40B4-BE49-F238E27FC236}">
                    <a16:creationId xmlns:a16="http://schemas.microsoft.com/office/drawing/2014/main" id="{902B62D6-470E-480C-1455-BD8DF5C1D32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a16="http://schemas.microsoft.com/office/drawing/2014/main" id="{FB34EBEA-BDC4-8E67-43AC-B26857DEBA66}"/>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4D9E60A2-3E71-A0E6-E302-09E1ECDA601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D2A2F747-0135-EB33-80D8-A25E247A92FC}"/>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FD8FA348-0605-76D7-802B-AD5C950654E7}"/>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91C9EF50-928C-A959-F751-A2607F714B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F4DAD8C6-8B51-B5F6-1D86-7D5D15997F2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08" name="Group 107">
            <a:extLst>
              <a:ext uri="{FF2B5EF4-FFF2-40B4-BE49-F238E27FC236}">
                <a16:creationId xmlns:a16="http://schemas.microsoft.com/office/drawing/2014/main" id="{4D71D242-DEE0-981B-176B-E22C457B9515}"/>
              </a:ext>
            </a:extLst>
          </p:cNvPr>
          <p:cNvGrpSpPr/>
          <p:nvPr/>
        </p:nvGrpSpPr>
        <p:grpSpPr>
          <a:xfrm>
            <a:off x="1305942" y="3943371"/>
            <a:ext cx="532007" cy="614346"/>
            <a:chOff x="8823055" y="3850915"/>
            <a:chExt cx="751563" cy="867883"/>
          </a:xfrm>
          <a:solidFill>
            <a:srgbClr val="F79037"/>
          </a:solidFill>
        </p:grpSpPr>
        <p:sp>
          <p:nvSpPr>
            <p:cNvPr id="109" name="Freeform 108">
              <a:extLst>
                <a:ext uri="{FF2B5EF4-FFF2-40B4-BE49-F238E27FC236}">
                  <a16:creationId xmlns:a16="http://schemas.microsoft.com/office/drawing/2014/main" id="{5A092480-EA7A-1085-7B3B-7963ED1984BB}"/>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10" name="Graphic 2">
              <a:extLst>
                <a:ext uri="{FF2B5EF4-FFF2-40B4-BE49-F238E27FC236}">
                  <a16:creationId xmlns:a16="http://schemas.microsoft.com/office/drawing/2014/main" id="{0EF313A7-B52E-9DAF-28D7-4FEBCDA566C0}"/>
                </a:ext>
              </a:extLst>
            </p:cNvPr>
            <p:cNvGrpSpPr/>
            <p:nvPr/>
          </p:nvGrpSpPr>
          <p:grpSpPr>
            <a:xfrm>
              <a:off x="8823055" y="3850915"/>
              <a:ext cx="751563" cy="867883"/>
              <a:chOff x="8823055" y="3850915"/>
              <a:chExt cx="751563" cy="867883"/>
            </a:xfrm>
            <a:grpFill/>
          </p:grpSpPr>
          <p:sp>
            <p:nvSpPr>
              <p:cNvPr id="111" name="Freeform 110">
                <a:extLst>
                  <a:ext uri="{FF2B5EF4-FFF2-40B4-BE49-F238E27FC236}">
                    <a16:creationId xmlns:a16="http://schemas.microsoft.com/office/drawing/2014/main" id="{FD6AC65B-99F3-4462-EA74-4B922A955D84}"/>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a16="http://schemas.microsoft.com/office/drawing/2014/main" id="{A3BD0D09-F731-7C9A-3D9B-FA3B05B100D6}"/>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D902E75E-790E-7D14-7DEB-3609025F4297}"/>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195CE66C-C020-1384-F38C-B1006D240585}"/>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C6751AD0-755C-1CC4-FF97-272C91C4A0F8}"/>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383C9DAB-EF1C-71A4-827F-DA96E96CC5E8}"/>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a16="http://schemas.microsoft.com/office/drawing/2014/main" id="{B3B30996-6D8B-17CA-94A8-FB39B365C084}"/>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F1495A8C-9050-3247-B8C2-A0BAC9CAF1A8}"/>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1E0A72D5-6A56-78B0-2728-4E265B1FFAD7}"/>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120" name="Text Placeholder 17">
            <a:extLst>
              <a:ext uri="{FF2B5EF4-FFF2-40B4-BE49-F238E27FC236}">
                <a16:creationId xmlns:a16="http://schemas.microsoft.com/office/drawing/2014/main" id="{16721D6D-96A0-713E-B3E2-AA7D2DC3BF4E}"/>
              </a:ext>
            </a:extLst>
          </p:cNvPr>
          <p:cNvSpPr txBox="1">
            <a:spLocks/>
          </p:cNvSpPr>
          <p:nvPr/>
        </p:nvSpPr>
        <p:spPr>
          <a:xfrm>
            <a:off x="749415" y="4974462"/>
            <a:ext cx="6036131" cy="52794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Trzecia kategoria dotyczy zarządzania aktywami kryptograficznymi i systemami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dirty="0">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121" name="Text Placeholder 17">
            <a:extLst>
              <a:ext uri="{FF2B5EF4-FFF2-40B4-BE49-F238E27FC236}">
                <a16:creationId xmlns:a16="http://schemas.microsoft.com/office/drawing/2014/main" id="{C17F3633-FF31-49CC-4EBD-BE6015C84435}"/>
              </a:ext>
            </a:extLst>
          </p:cNvPr>
          <p:cNvSpPr txBox="1">
            <a:spLocks/>
          </p:cNvSpPr>
          <p:nvPr/>
        </p:nvSpPr>
        <p:spPr>
          <a:xfrm>
            <a:off x="2208556" y="5716260"/>
            <a:ext cx="4573019" cy="256627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a:solidFill>
                  <a:srgbClr val="F79037"/>
                </a:solidFill>
                <a:effectLst/>
                <a:ea typeface="Times New Roman" panose="02020603050405020304" pitchFamily="18" charset="0"/>
              </a:rPr>
              <a:t>Uregulowana zgodność z AML/CTF</a:t>
            </a:r>
          </a:p>
          <a:p>
            <a:pPr algn="just"/>
            <a:r>
              <a:rPr lang="pl-PL" dirty="0">
                <a:solidFill>
                  <a:schemeClr val="tx1"/>
                </a:solidFill>
                <a:effectLst/>
                <a:ea typeface="Times New Roman" panose="02020603050405020304" pitchFamily="18" charset="0"/>
              </a:rPr>
              <a:t>Wymóg zgodności z krajowymi i/lub międzynarodowymi przepisami dotyczącymi zwalczania prania pieniędzy i finansowania terroryzmu.</a:t>
            </a:r>
          </a:p>
          <a:p>
            <a:pPr algn="just"/>
            <a:r>
              <a:rPr lang="en-US" dirty="0">
                <a:solidFill>
                  <a:schemeClr val="tx1"/>
                </a:solidFill>
                <a:effectLst/>
                <a:ea typeface="Times New Roman" panose="02020603050405020304" pitchFamily="18" charset="0"/>
              </a:rPr>
              <a:t> </a:t>
            </a:r>
            <a:endParaRPr lang="en-LB" dirty="0">
              <a:solidFill>
                <a:schemeClr val="tx1"/>
              </a:solidFill>
              <a:effectLst/>
              <a:ea typeface="Times New Roman" panose="02020603050405020304" pitchFamily="18" charset="0"/>
            </a:endParaRPr>
          </a:p>
          <a:p>
            <a:pPr algn="just"/>
            <a:r>
              <a:rPr lang="en-US" b="1" dirty="0" err="1">
                <a:solidFill>
                  <a:srgbClr val="F79037"/>
                </a:solidFill>
                <a:effectLst/>
                <a:ea typeface="Times New Roman" panose="02020603050405020304" pitchFamily="18" charset="0"/>
              </a:rPr>
              <a:t>Uregulowane</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wymagania</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dotyczące</a:t>
            </a:r>
            <a:r>
              <a:rPr lang="en-US" b="1" dirty="0">
                <a:solidFill>
                  <a:srgbClr val="F79037"/>
                </a:solidFill>
                <a:effectLst/>
                <a:ea typeface="Times New Roman" panose="02020603050405020304" pitchFamily="18" charset="0"/>
              </a:rPr>
              <a:t> KYC</a:t>
            </a:r>
          </a:p>
          <a:p>
            <a:pPr algn="just"/>
            <a:r>
              <a:rPr lang="pl-PL" dirty="0">
                <a:solidFill>
                  <a:schemeClr val="tx1"/>
                </a:solidFill>
                <a:effectLst/>
                <a:ea typeface="Times New Roman" panose="02020603050405020304" pitchFamily="18" charset="0"/>
              </a:rPr>
              <a:t>Regulacje dotyczące identyfikacji i weryfikacji (potencjalnych) klientów na podstawie danych osobowych.</a:t>
            </a:r>
          </a:p>
          <a:p>
            <a:pPr algn="just"/>
            <a:r>
              <a:rPr lang="en-US" dirty="0">
                <a:solidFill>
                  <a:schemeClr val="tx1"/>
                </a:solidFill>
                <a:effectLst/>
                <a:ea typeface="Times New Roman" panose="02020603050405020304" pitchFamily="18" charset="0"/>
              </a:rPr>
              <a:t> </a:t>
            </a:r>
            <a:endParaRPr lang="en-LB" dirty="0">
              <a:solidFill>
                <a:schemeClr val="tx1"/>
              </a:solidFill>
              <a:effectLst/>
              <a:ea typeface="Times New Roman" panose="02020603050405020304" pitchFamily="18" charset="0"/>
            </a:endParaRPr>
          </a:p>
          <a:p>
            <a:pPr algn="just"/>
            <a:r>
              <a:rPr lang="en-US" b="1" dirty="0" err="1">
                <a:solidFill>
                  <a:srgbClr val="F79037"/>
                </a:solidFill>
                <a:effectLst/>
                <a:ea typeface="Times New Roman" panose="02020603050405020304" pitchFamily="18" charset="0"/>
              </a:rPr>
              <a:t>Utworzone</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licencje</a:t>
            </a:r>
            <a:r>
              <a:rPr lang="en-US" b="1" dirty="0">
                <a:solidFill>
                  <a:srgbClr val="F79037"/>
                </a:solidFill>
                <a:effectLst/>
                <a:ea typeface="Times New Roman" panose="02020603050405020304" pitchFamily="18" charset="0"/>
              </a:rPr>
              <a:t> </a:t>
            </a:r>
          </a:p>
          <a:p>
            <a:pPr algn="just"/>
            <a:r>
              <a:rPr lang="pl-PL" dirty="0">
                <a:solidFill>
                  <a:schemeClr val="tx1"/>
                </a:solidFill>
                <a:effectLst/>
                <a:ea typeface="Times New Roman" panose="02020603050405020304" pitchFamily="18" charset="0"/>
              </a:rPr>
              <a:t>Istniejące licencje na świadczenie usług kryptograficznych lub zatwierdzenie jako dostawca usług kryptograficznych.</a:t>
            </a:r>
          </a:p>
          <a:p>
            <a:pPr algn="just"/>
            <a:r>
              <a:rPr lang="en-US" dirty="0">
                <a:solidFill>
                  <a:schemeClr val="tx1"/>
                </a:solidFill>
                <a:effectLst/>
                <a:ea typeface="Times New Roman" panose="02020603050405020304" pitchFamily="18" charset="0"/>
              </a:rPr>
              <a:t> </a:t>
            </a:r>
            <a:endParaRPr lang="en-LB" dirty="0">
              <a:solidFill>
                <a:schemeClr val="tx1"/>
              </a:solidFill>
              <a:effectLst/>
              <a:ea typeface="Times New Roman" panose="02020603050405020304" pitchFamily="18" charset="0"/>
            </a:endParaRPr>
          </a:p>
          <a:p>
            <a:pPr algn="just"/>
            <a:r>
              <a:rPr lang="pl-PL" b="1" dirty="0">
                <a:solidFill>
                  <a:srgbClr val="F79037"/>
                </a:solidFill>
                <a:effectLst/>
                <a:ea typeface="Times New Roman" panose="02020603050405020304" pitchFamily="18" charset="0"/>
              </a:rPr>
              <a:t>Uregulowane wymagania dotyczące bezpieczeństwa IT</a:t>
            </a:r>
          </a:p>
          <a:p>
            <a:pPr algn="just"/>
            <a:r>
              <a:rPr lang="pl-PL" dirty="0">
                <a:solidFill>
                  <a:schemeClr val="tx1"/>
                </a:solidFill>
                <a:effectLst/>
                <a:ea typeface="Times New Roman" panose="02020603050405020304" pitchFamily="18" charset="0"/>
              </a:rPr>
              <a:t>Wymagania dotyczące ochrony systemów informatycznych m.in. odpowiednie środki bezpieczeństwa.</a:t>
            </a:r>
          </a:p>
          <a:p>
            <a:pPr algn="just"/>
            <a:endParaRPr lang="en-LB" dirty="0">
              <a:solidFill>
                <a:schemeClr val="tx1"/>
              </a:solidFill>
              <a:effectLst/>
              <a:ea typeface="Times New Roman" panose="02020603050405020304" pitchFamily="18" charset="0"/>
            </a:endParaRPr>
          </a:p>
          <a:p>
            <a:endParaRPr lang="en-LB" dirty="0">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122" name="Group 121">
            <a:extLst>
              <a:ext uri="{FF2B5EF4-FFF2-40B4-BE49-F238E27FC236}">
                <a16:creationId xmlns:a16="http://schemas.microsoft.com/office/drawing/2014/main" id="{FC8AD225-5E50-BA1B-D97E-262002749B81}"/>
              </a:ext>
            </a:extLst>
          </p:cNvPr>
          <p:cNvGrpSpPr/>
          <p:nvPr/>
        </p:nvGrpSpPr>
        <p:grpSpPr>
          <a:xfrm>
            <a:off x="1216694" y="7075654"/>
            <a:ext cx="710502" cy="616242"/>
            <a:chOff x="-4712685" y="3328877"/>
            <a:chExt cx="3646852" cy="3163039"/>
          </a:xfrm>
          <a:solidFill>
            <a:srgbClr val="F79037"/>
          </a:solidFill>
        </p:grpSpPr>
        <p:sp>
          <p:nvSpPr>
            <p:cNvPr id="123" name="Freeform 122">
              <a:extLst>
                <a:ext uri="{FF2B5EF4-FFF2-40B4-BE49-F238E27FC236}">
                  <a16:creationId xmlns:a16="http://schemas.microsoft.com/office/drawing/2014/main" id="{8ACA7808-B7A2-CEFA-568C-3ED9D7AE8188}"/>
                </a:ext>
              </a:extLst>
            </p:cNvPr>
            <p:cNvSpPr/>
            <p:nvPr/>
          </p:nvSpPr>
          <p:spPr>
            <a:xfrm>
              <a:off x="-2751053" y="3630243"/>
              <a:ext cx="1336624" cy="1338322"/>
            </a:xfrm>
            <a:custGeom>
              <a:avLst/>
              <a:gdLst>
                <a:gd name="connsiteX0" fmla="*/ 1238337 w 1336624"/>
                <a:gd name="connsiteY0" fmla="*/ 313636 h 1338322"/>
                <a:gd name="connsiteX1" fmla="*/ 1233578 w 1336624"/>
                <a:gd name="connsiteY1" fmla="*/ 332675 h 1338322"/>
                <a:gd name="connsiteX2" fmla="*/ 1304959 w 1336624"/>
                <a:gd name="connsiteY2" fmla="*/ 506885 h 1338322"/>
                <a:gd name="connsiteX3" fmla="*/ 1318283 w 1336624"/>
                <a:gd name="connsiteY3" fmla="*/ 576379 h 1338322"/>
                <a:gd name="connsiteX4" fmla="*/ 1318283 w 1336624"/>
                <a:gd name="connsiteY4" fmla="*/ 762012 h 1338322"/>
                <a:gd name="connsiteX5" fmla="*/ 1305911 w 1336624"/>
                <a:gd name="connsiteY5" fmla="*/ 831506 h 1338322"/>
                <a:gd name="connsiteX6" fmla="*/ 1233578 w 1336624"/>
                <a:gd name="connsiteY6" fmla="*/ 1005716 h 1338322"/>
                <a:gd name="connsiteX7" fmla="*/ 1196460 w 1336624"/>
                <a:gd name="connsiteY7" fmla="*/ 1062834 h 1338322"/>
                <a:gd name="connsiteX8" fmla="*/ 1061312 w 1336624"/>
                <a:gd name="connsiteY8" fmla="*/ 1201821 h 1338322"/>
                <a:gd name="connsiteX9" fmla="*/ 1009918 w 1336624"/>
                <a:gd name="connsiteY9" fmla="*/ 1237044 h 1338322"/>
                <a:gd name="connsiteX10" fmla="*/ 826231 w 1336624"/>
                <a:gd name="connsiteY10" fmla="*/ 1315105 h 1338322"/>
                <a:gd name="connsiteX11" fmla="*/ 767223 w 1336624"/>
                <a:gd name="connsiteY11" fmla="*/ 1326528 h 1338322"/>
                <a:gd name="connsiteX12" fmla="*/ 568308 w 1336624"/>
                <a:gd name="connsiteY12" fmla="*/ 1325576 h 1338322"/>
                <a:gd name="connsiteX13" fmla="*/ 508348 w 1336624"/>
                <a:gd name="connsiteY13" fmla="*/ 1312249 h 1338322"/>
                <a:gd name="connsiteX14" fmla="*/ 326564 w 1336624"/>
                <a:gd name="connsiteY14" fmla="*/ 1237044 h 1338322"/>
                <a:gd name="connsiteX15" fmla="*/ 274218 w 1336624"/>
                <a:gd name="connsiteY15" fmla="*/ 1202773 h 1338322"/>
                <a:gd name="connsiteX16" fmla="*/ 132408 w 1336624"/>
                <a:gd name="connsiteY16" fmla="*/ 1061882 h 1338322"/>
                <a:gd name="connsiteX17" fmla="*/ 99097 w 1336624"/>
                <a:gd name="connsiteY17" fmla="*/ 1012379 h 1338322"/>
                <a:gd name="connsiteX18" fmla="*/ 21054 w 1336624"/>
                <a:gd name="connsiteY18" fmla="*/ 825794 h 1338322"/>
                <a:gd name="connsiteX19" fmla="*/ 10585 w 1336624"/>
                <a:gd name="connsiteY19" fmla="*/ 769628 h 1338322"/>
                <a:gd name="connsiteX20" fmla="*/ 10585 w 1336624"/>
                <a:gd name="connsiteY20" fmla="*/ 567811 h 1338322"/>
                <a:gd name="connsiteX21" fmla="*/ 22957 w 1336624"/>
                <a:gd name="connsiteY21" fmla="*/ 509741 h 1338322"/>
                <a:gd name="connsiteX22" fmla="*/ 99097 w 1336624"/>
                <a:gd name="connsiteY22" fmla="*/ 325060 h 1338322"/>
                <a:gd name="connsiteX23" fmla="*/ 135263 w 1336624"/>
                <a:gd name="connsiteY23" fmla="*/ 274605 h 1338322"/>
                <a:gd name="connsiteX24" fmla="*/ 274218 w 1336624"/>
                <a:gd name="connsiteY24" fmla="*/ 138474 h 1338322"/>
                <a:gd name="connsiteX25" fmla="*/ 328468 w 1336624"/>
                <a:gd name="connsiteY25" fmla="*/ 102300 h 1338322"/>
                <a:gd name="connsiteX26" fmla="*/ 505492 w 1336624"/>
                <a:gd name="connsiteY26" fmla="*/ 28998 h 1338322"/>
                <a:gd name="connsiteX27" fmla="*/ 573066 w 1336624"/>
                <a:gd name="connsiteY27" fmla="*/ 16623 h 1338322"/>
                <a:gd name="connsiteX28" fmla="*/ 761512 w 1336624"/>
                <a:gd name="connsiteY28" fmla="*/ 16623 h 1338322"/>
                <a:gd name="connsiteX29" fmla="*/ 829086 w 1336624"/>
                <a:gd name="connsiteY29" fmla="*/ 28998 h 1338322"/>
                <a:gd name="connsiteX30" fmla="*/ 1006111 w 1336624"/>
                <a:gd name="connsiteY30" fmla="*/ 101348 h 1338322"/>
                <a:gd name="connsiteX31" fmla="*/ 1060360 w 1336624"/>
                <a:gd name="connsiteY31" fmla="*/ 137522 h 1338322"/>
                <a:gd name="connsiteX32" fmla="*/ 1199315 w 1336624"/>
                <a:gd name="connsiteY32" fmla="*/ 273654 h 1338322"/>
                <a:gd name="connsiteX33" fmla="*/ 1238337 w 1336624"/>
                <a:gd name="connsiteY33" fmla="*/ 313636 h 1338322"/>
                <a:gd name="connsiteX34" fmla="*/ 666337 w 1336624"/>
                <a:gd name="connsiteY34" fmla="*/ 1156126 h 1338322"/>
                <a:gd name="connsiteX35" fmla="*/ 1152680 w 1336624"/>
                <a:gd name="connsiteY35" fmla="*/ 673479 h 1338322"/>
                <a:gd name="connsiteX36" fmla="*/ 670145 w 1336624"/>
                <a:gd name="connsiteY36" fmla="*/ 183217 h 1338322"/>
                <a:gd name="connsiteX37" fmla="*/ 181899 w 1336624"/>
                <a:gd name="connsiteY37" fmla="*/ 667768 h 1338322"/>
                <a:gd name="connsiteX38" fmla="*/ 666337 w 1336624"/>
                <a:gd name="connsiteY38" fmla="*/ 1156126 h 133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6624" h="1338322">
                  <a:moveTo>
                    <a:pt x="1238337" y="313636"/>
                  </a:moveTo>
                  <a:cubicBezTo>
                    <a:pt x="1237385" y="318396"/>
                    <a:pt x="1235481" y="326012"/>
                    <a:pt x="1233578" y="332675"/>
                  </a:cubicBezTo>
                  <a:cubicBezTo>
                    <a:pt x="1216446" y="405025"/>
                    <a:pt x="1243096" y="467855"/>
                    <a:pt x="1304959" y="506885"/>
                  </a:cubicBezTo>
                  <a:cubicBezTo>
                    <a:pt x="1343029" y="530684"/>
                    <a:pt x="1344932" y="539252"/>
                    <a:pt x="1318283" y="576379"/>
                  </a:cubicBezTo>
                  <a:cubicBezTo>
                    <a:pt x="1276407" y="634449"/>
                    <a:pt x="1276407" y="702990"/>
                    <a:pt x="1318283" y="762012"/>
                  </a:cubicBezTo>
                  <a:cubicBezTo>
                    <a:pt x="1344932" y="800091"/>
                    <a:pt x="1343981" y="808659"/>
                    <a:pt x="1305911" y="831506"/>
                  </a:cubicBezTo>
                  <a:cubicBezTo>
                    <a:pt x="1243096" y="870536"/>
                    <a:pt x="1216446" y="934318"/>
                    <a:pt x="1233578" y="1005716"/>
                  </a:cubicBezTo>
                  <a:cubicBezTo>
                    <a:pt x="1243096" y="1047602"/>
                    <a:pt x="1238337" y="1055218"/>
                    <a:pt x="1196460" y="1062834"/>
                  </a:cubicBezTo>
                  <a:cubicBezTo>
                    <a:pt x="1118417" y="1077113"/>
                    <a:pt x="1073685" y="1122808"/>
                    <a:pt x="1061312" y="1201821"/>
                  </a:cubicBezTo>
                  <a:cubicBezTo>
                    <a:pt x="1055602" y="1236092"/>
                    <a:pt x="1044181" y="1243707"/>
                    <a:pt x="1009918" y="1237044"/>
                  </a:cubicBezTo>
                  <a:cubicBezTo>
                    <a:pt x="924261" y="1218956"/>
                    <a:pt x="872866" y="1240851"/>
                    <a:pt x="826231" y="1315105"/>
                  </a:cubicBezTo>
                  <a:cubicBezTo>
                    <a:pt x="810051" y="1341760"/>
                    <a:pt x="791968" y="1343664"/>
                    <a:pt x="767223" y="1326528"/>
                  </a:cubicBezTo>
                  <a:cubicBezTo>
                    <a:pt x="696793" y="1276074"/>
                    <a:pt x="637785" y="1276074"/>
                    <a:pt x="568308" y="1325576"/>
                  </a:cubicBezTo>
                  <a:cubicBezTo>
                    <a:pt x="540707" y="1345568"/>
                    <a:pt x="527383" y="1342712"/>
                    <a:pt x="508348" y="1312249"/>
                  </a:cubicBezTo>
                  <a:cubicBezTo>
                    <a:pt x="463616" y="1241803"/>
                    <a:pt x="409366" y="1218956"/>
                    <a:pt x="326564" y="1237044"/>
                  </a:cubicBezTo>
                  <a:cubicBezTo>
                    <a:pt x="297060" y="1243707"/>
                    <a:pt x="279929" y="1237044"/>
                    <a:pt x="274218" y="1202773"/>
                  </a:cubicBezTo>
                  <a:cubicBezTo>
                    <a:pt x="260894" y="1118048"/>
                    <a:pt x="219017" y="1077113"/>
                    <a:pt x="132408" y="1061882"/>
                  </a:cubicBezTo>
                  <a:cubicBezTo>
                    <a:pt x="101952" y="1056170"/>
                    <a:pt x="92435" y="1040938"/>
                    <a:pt x="99097" y="1012379"/>
                  </a:cubicBezTo>
                  <a:cubicBezTo>
                    <a:pt x="117180" y="921943"/>
                    <a:pt x="99097" y="878152"/>
                    <a:pt x="21054" y="825794"/>
                  </a:cubicBezTo>
                  <a:cubicBezTo>
                    <a:pt x="-2740" y="809611"/>
                    <a:pt x="-5595" y="793427"/>
                    <a:pt x="10585" y="769628"/>
                  </a:cubicBezTo>
                  <a:cubicBezTo>
                    <a:pt x="62931" y="694423"/>
                    <a:pt x="62931" y="641113"/>
                    <a:pt x="10585" y="567811"/>
                  </a:cubicBezTo>
                  <a:cubicBezTo>
                    <a:pt x="-7499" y="542108"/>
                    <a:pt x="-1788" y="525925"/>
                    <a:pt x="22957" y="509741"/>
                  </a:cubicBezTo>
                  <a:cubicBezTo>
                    <a:pt x="96242" y="464047"/>
                    <a:pt x="117180" y="411689"/>
                    <a:pt x="99097" y="325060"/>
                  </a:cubicBezTo>
                  <a:cubicBezTo>
                    <a:pt x="92435" y="291741"/>
                    <a:pt x="101000" y="280317"/>
                    <a:pt x="135263" y="274605"/>
                  </a:cubicBezTo>
                  <a:cubicBezTo>
                    <a:pt x="212355" y="262230"/>
                    <a:pt x="258990" y="216536"/>
                    <a:pt x="274218" y="138474"/>
                  </a:cubicBezTo>
                  <a:cubicBezTo>
                    <a:pt x="281832" y="98492"/>
                    <a:pt x="289446" y="92780"/>
                    <a:pt x="328468" y="102300"/>
                  </a:cubicBezTo>
                  <a:cubicBezTo>
                    <a:pt x="402704" y="119435"/>
                    <a:pt x="465519" y="93732"/>
                    <a:pt x="505492" y="28998"/>
                  </a:cubicBezTo>
                  <a:cubicBezTo>
                    <a:pt x="527383" y="-6225"/>
                    <a:pt x="537852" y="-8129"/>
                    <a:pt x="573066" y="16623"/>
                  </a:cubicBezTo>
                  <a:cubicBezTo>
                    <a:pt x="633026" y="59461"/>
                    <a:pt x="701552" y="59461"/>
                    <a:pt x="761512" y="16623"/>
                  </a:cubicBezTo>
                  <a:cubicBezTo>
                    <a:pt x="796727" y="-8129"/>
                    <a:pt x="806244" y="-6225"/>
                    <a:pt x="829086" y="28998"/>
                  </a:cubicBezTo>
                  <a:cubicBezTo>
                    <a:pt x="869059" y="93732"/>
                    <a:pt x="931875" y="119435"/>
                    <a:pt x="1006111" y="101348"/>
                  </a:cubicBezTo>
                  <a:cubicBezTo>
                    <a:pt x="1045132" y="91828"/>
                    <a:pt x="1053698" y="97540"/>
                    <a:pt x="1060360" y="137522"/>
                  </a:cubicBezTo>
                  <a:cubicBezTo>
                    <a:pt x="1072733" y="213680"/>
                    <a:pt x="1122224" y="263182"/>
                    <a:pt x="1199315" y="273654"/>
                  </a:cubicBezTo>
                  <a:cubicBezTo>
                    <a:pt x="1222157" y="279365"/>
                    <a:pt x="1238337" y="286029"/>
                    <a:pt x="1238337" y="313636"/>
                  </a:cubicBezTo>
                  <a:close/>
                  <a:moveTo>
                    <a:pt x="666337" y="1156126"/>
                  </a:moveTo>
                  <a:cubicBezTo>
                    <a:pt x="933778" y="1157078"/>
                    <a:pt x="1151728" y="940982"/>
                    <a:pt x="1152680" y="673479"/>
                  </a:cubicBezTo>
                  <a:cubicBezTo>
                    <a:pt x="1153631" y="403121"/>
                    <a:pt x="938537" y="184169"/>
                    <a:pt x="670145" y="183217"/>
                  </a:cubicBezTo>
                  <a:cubicBezTo>
                    <a:pt x="399849" y="182265"/>
                    <a:pt x="182851" y="397409"/>
                    <a:pt x="181899" y="667768"/>
                  </a:cubicBezTo>
                  <a:cubicBezTo>
                    <a:pt x="179996" y="937174"/>
                    <a:pt x="396042" y="1155174"/>
                    <a:pt x="666337" y="1156126"/>
                  </a:cubicBezTo>
                  <a:close/>
                </a:path>
              </a:pathLst>
            </a:custGeom>
            <a:solidFill>
              <a:srgbClr val="DD147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24" name="Graphic 2">
              <a:extLst>
                <a:ext uri="{FF2B5EF4-FFF2-40B4-BE49-F238E27FC236}">
                  <a16:creationId xmlns:a16="http://schemas.microsoft.com/office/drawing/2014/main" id="{940B468D-064B-1F71-86EA-25C43256B929}"/>
                </a:ext>
              </a:extLst>
            </p:cNvPr>
            <p:cNvGrpSpPr/>
            <p:nvPr/>
          </p:nvGrpSpPr>
          <p:grpSpPr>
            <a:xfrm>
              <a:off x="-4712685" y="3328877"/>
              <a:ext cx="3646852" cy="3163039"/>
              <a:chOff x="3595127" y="1330866"/>
              <a:chExt cx="3646852" cy="3163039"/>
            </a:xfrm>
            <a:grpFill/>
          </p:grpSpPr>
          <p:sp>
            <p:nvSpPr>
              <p:cNvPr id="125" name="Freeform 124">
                <a:extLst>
                  <a:ext uri="{FF2B5EF4-FFF2-40B4-BE49-F238E27FC236}">
                    <a16:creationId xmlns:a16="http://schemas.microsoft.com/office/drawing/2014/main" id="{76A50467-DBFF-CC70-DD45-7AFB53AE23D0}"/>
                  </a:ext>
                </a:extLst>
              </p:cNvPr>
              <p:cNvSpPr/>
              <p:nvPr/>
            </p:nvSpPr>
            <p:spPr>
              <a:xfrm>
                <a:off x="3595127" y="1330866"/>
                <a:ext cx="3646852" cy="3163039"/>
              </a:xfrm>
              <a:custGeom>
                <a:avLst/>
                <a:gdLst>
                  <a:gd name="connsiteX0" fmla="*/ 0 w 3646852"/>
                  <a:gd name="connsiteY0" fmla="*/ 263695 h 3163039"/>
                  <a:gd name="connsiteX1" fmla="*/ 3807 w 3646852"/>
                  <a:gd name="connsiteY1" fmla="*/ 254175 h 3163039"/>
                  <a:gd name="connsiteX2" fmla="*/ 339773 w 3646852"/>
                  <a:gd name="connsiteY2" fmla="*/ 0 h 3163039"/>
                  <a:gd name="connsiteX3" fmla="*/ 3324449 w 3646852"/>
                  <a:gd name="connsiteY3" fmla="*/ 0 h 3163039"/>
                  <a:gd name="connsiteX4" fmla="*/ 3635670 w 3646852"/>
                  <a:gd name="connsiteY4" fmla="*/ 225616 h 3163039"/>
                  <a:gd name="connsiteX5" fmla="*/ 3646139 w 3646852"/>
                  <a:gd name="connsiteY5" fmla="*/ 313197 h 3163039"/>
                  <a:gd name="connsiteX6" fmla="*/ 3646139 w 3646852"/>
                  <a:gd name="connsiteY6" fmla="*/ 2483680 h 3163039"/>
                  <a:gd name="connsiteX7" fmla="*/ 3331111 w 3646852"/>
                  <a:gd name="connsiteY7" fmla="*/ 2798781 h 3163039"/>
                  <a:gd name="connsiteX8" fmla="*/ 2782905 w 3646852"/>
                  <a:gd name="connsiteY8" fmla="*/ 2798781 h 3163039"/>
                  <a:gd name="connsiteX9" fmla="*/ 2734366 w 3646852"/>
                  <a:gd name="connsiteY9" fmla="*/ 2798781 h 3163039"/>
                  <a:gd name="connsiteX10" fmla="*/ 2734366 w 3646852"/>
                  <a:gd name="connsiteY10" fmla="*/ 2834004 h 3163039"/>
                  <a:gd name="connsiteX11" fmla="*/ 2734366 w 3646852"/>
                  <a:gd name="connsiteY11" fmla="*/ 3087227 h 3163039"/>
                  <a:gd name="connsiteX12" fmla="*/ 2694393 w 3646852"/>
                  <a:gd name="connsiteY12" fmla="*/ 3158625 h 3163039"/>
                  <a:gd name="connsiteX13" fmla="*/ 2619205 w 3646852"/>
                  <a:gd name="connsiteY13" fmla="*/ 3132922 h 3163039"/>
                  <a:gd name="connsiteX14" fmla="*/ 2432663 w 3646852"/>
                  <a:gd name="connsiteY14" fmla="*/ 2942528 h 3163039"/>
                  <a:gd name="connsiteX15" fmla="*/ 2261348 w 3646852"/>
                  <a:gd name="connsiteY15" fmla="*/ 3114834 h 3163039"/>
                  <a:gd name="connsiteX16" fmla="*/ 2233748 w 3646852"/>
                  <a:gd name="connsiteY16" fmla="*/ 3142441 h 3163039"/>
                  <a:gd name="connsiteX17" fmla="*/ 2165222 w 3646852"/>
                  <a:gd name="connsiteY17" fmla="*/ 3157673 h 3163039"/>
                  <a:gd name="connsiteX18" fmla="*/ 2128104 w 3646852"/>
                  <a:gd name="connsiteY18" fmla="*/ 3098651 h 3163039"/>
                  <a:gd name="connsiteX19" fmla="*/ 2128104 w 3646852"/>
                  <a:gd name="connsiteY19" fmla="*/ 2841620 h 3163039"/>
                  <a:gd name="connsiteX20" fmla="*/ 2128104 w 3646852"/>
                  <a:gd name="connsiteY20" fmla="*/ 2797829 h 3163039"/>
                  <a:gd name="connsiteX21" fmla="*/ 2079565 w 3646852"/>
                  <a:gd name="connsiteY21" fmla="*/ 2797829 h 3163039"/>
                  <a:gd name="connsiteX22" fmla="*/ 370229 w 3646852"/>
                  <a:gd name="connsiteY22" fmla="*/ 2799733 h 3163039"/>
                  <a:gd name="connsiteX23" fmla="*/ 0 w 3646852"/>
                  <a:gd name="connsiteY23" fmla="*/ 2536039 h 3163039"/>
                  <a:gd name="connsiteX24" fmla="*/ 0 w 3646852"/>
                  <a:gd name="connsiteY24" fmla="*/ 263695 h 3163039"/>
                  <a:gd name="connsiteX25" fmla="*/ 2129056 w 3646852"/>
                  <a:gd name="connsiteY25" fmla="*/ 2677882 h 3163039"/>
                  <a:gd name="connsiteX26" fmla="*/ 2129056 w 3646852"/>
                  <a:gd name="connsiteY26" fmla="*/ 2628379 h 3163039"/>
                  <a:gd name="connsiteX27" fmla="*/ 2128104 w 3646852"/>
                  <a:gd name="connsiteY27" fmla="*/ 1937252 h 3163039"/>
                  <a:gd name="connsiteX28" fmla="*/ 2103358 w 3646852"/>
                  <a:gd name="connsiteY28" fmla="*/ 1588832 h 3163039"/>
                  <a:gd name="connsiteX29" fmla="*/ 2058626 w 3646852"/>
                  <a:gd name="connsiteY29" fmla="*/ 1546946 h 3163039"/>
                  <a:gd name="connsiteX30" fmla="*/ 1928237 w 3646852"/>
                  <a:gd name="connsiteY30" fmla="*/ 1352744 h 3163039"/>
                  <a:gd name="connsiteX31" fmla="*/ 1904444 w 3646852"/>
                  <a:gd name="connsiteY31" fmla="*/ 1294674 h 3163039"/>
                  <a:gd name="connsiteX32" fmla="*/ 1859711 w 3646852"/>
                  <a:gd name="connsiteY32" fmla="*/ 1065250 h 3163039"/>
                  <a:gd name="connsiteX33" fmla="*/ 1858760 w 3646852"/>
                  <a:gd name="connsiteY33" fmla="*/ 1002421 h 3163039"/>
                  <a:gd name="connsiteX34" fmla="*/ 1905395 w 3646852"/>
                  <a:gd name="connsiteY34" fmla="*/ 772997 h 3163039"/>
                  <a:gd name="connsiteX35" fmla="*/ 1929189 w 3646852"/>
                  <a:gd name="connsiteY35" fmla="*/ 717783 h 3163039"/>
                  <a:gd name="connsiteX36" fmla="*/ 2063385 w 3646852"/>
                  <a:gd name="connsiteY36" fmla="*/ 519774 h 3163039"/>
                  <a:gd name="connsiteX37" fmla="*/ 2102407 w 3646852"/>
                  <a:gd name="connsiteY37" fmla="*/ 481695 h 3163039"/>
                  <a:gd name="connsiteX38" fmla="*/ 2299418 w 3646852"/>
                  <a:gd name="connsiteY38" fmla="*/ 347468 h 3163039"/>
                  <a:gd name="connsiteX39" fmla="*/ 2354619 w 3646852"/>
                  <a:gd name="connsiteY39" fmla="*/ 323669 h 3163039"/>
                  <a:gd name="connsiteX40" fmla="*/ 2583990 w 3646852"/>
                  <a:gd name="connsiteY40" fmla="*/ 277022 h 3163039"/>
                  <a:gd name="connsiteX41" fmla="*/ 2646805 w 3646852"/>
                  <a:gd name="connsiteY41" fmla="*/ 277974 h 3163039"/>
                  <a:gd name="connsiteX42" fmla="*/ 2876176 w 3646852"/>
                  <a:gd name="connsiteY42" fmla="*/ 323669 h 3163039"/>
                  <a:gd name="connsiteX43" fmla="*/ 2935184 w 3646852"/>
                  <a:gd name="connsiteY43" fmla="*/ 347468 h 3163039"/>
                  <a:gd name="connsiteX44" fmla="*/ 3129341 w 3646852"/>
                  <a:gd name="connsiteY44" fmla="*/ 477887 h 3163039"/>
                  <a:gd name="connsiteX45" fmla="*/ 3171217 w 3646852"/>
                  <a:gd name="connsiteY45" fmla="*/ 520726 h 3163039"/>
                  <a:gd name="connsiteX46" fmla="*/ 3302558 w 3646852"/>
                  <a:gd name="connsiteY46" fmla="*/ 716831 h 3163039"/>
                  <a:gd name="connsiteX47" fmla="*/ 3325400 w 3646852"/>
                  <a:gd name="connsiteY47" fmla="*/ 772997 h 3163039"/>
                  <a:gd name="connsiteX48" fmla="*/ 3371084 w 3646852"/>
                  <a:gd name="connsiteY48" fmla="*/ 1004325 h 3163039"/>
                  <a:gd name="connsiteX49" fmla="*/ 3372036 w 3646852"/>
                  <a:gd name="connsiteY49" fmla="*/ 1064298 h 3163039"/>
                  <a:gd name="connsiteX50" fmla="*/ 3324449 w 3646852"/>
                  <a:gd name="connsiteY50" fmla="*/ 1295626 h 3163039"/>
                  <a:gd name="connsiteX51" fmla="*/ 3301606 w 3646852"/>
                  <a:gd name="connsiteY51" fmla="*/ 1348936 h 3163039"/>
                  <a:gd name="connsiteX52" fmla="*/ 3169314 w 3646852"/>
                  <a:gd name="connsiteY52" fmla="*/ 1547897 h 3163039"/>
                  <a:gd name="connsiteX53" fmla="*/ 3135051 w 3646852"/>
                  <a:gd name="connsiteY53" fmla="*/ 1567889 h 3163039"/>
                  <a:gd name="connsiteX54" fmla="*/ 3102692 w 3646852"/>
                  <a:gd name="connsiteY54" fmla="*/ 1700212 h 3163039"/>
                  <a:gd name="connsiteX55" fmla="*/ 3100788 w 3646852"/>
                  <a:gd name="connsiteY55" fmla="*/ 2444650 h 3163039"/>
                  <a:gd name="connsiteX56" fmla="*/ 3100788 w 3646852"/>
                  <a:gd name="connsiteY56" fmla="*/ 2465593 h 3163039"/>
                  <a:gd name="connsiteX57" fmla="*/ 3065574 w 3646852"/>
                  <a:gd name="connsiteY57" fmla="*/ 2547462 h 3163039"/>
                  <a:gd name="connsiteX58" fmla="*/ 2976109 w 3646852"/>
                  <a:gd name="connsiteY58" fmla="*/ 2515095 h 3163039"/>
                  <a:gd name="connsiteX59" fmla="*/ 2800037 w 3646852"/>
                  <a:gd name="connsiteY59" fmla="*/ 2338030 h 3163039"/>
                  <a:gd name="connsiteX60" fmla="*/ 2735318 w 3646852"/>
                  <a:gd name="connsiteY60" fmla="*/ 2467497 h 3163039"/>
                  <a:gd name="connsiteX61" fmla="*/ 2736269 w 3646852"/>
                  <a:gd name="connsiteY61" fmla="*/ 2674074 h 3163039"/>
                  <a:gd name="connsiteX62" fmla="*/ 2772436 w 3646852"/>
                  <a:gd name="connsiteY62" fmla="*/ 2675978 h 3163039"/>
                  <a:gd name="connsiteX63" fmla="*/ 3324449 w 3646852"/>
                  <a:gd name="connsiteY63" fmla="*/ 2675978 h 3163039"/>
                  <a:gd name="connsiteX64" fmla="*/ 3527170 w 3646852"/>
                  <a:gd name="connsiteY64" fmla="*/ 2471305 h 3163039"/>
                  <a:gd name="connsiteX65" fmla="*/ 3527170 w 3646852"/>
                  <a:gd name="connsiteY65" fmla="*/ 322717 h 3163039"/>
                  <a:gd name="connsiteX66" fmla="*/ 3322545 w 3646852"/>
                  <a:gd name="connsiteY66" fmla="*/ 119948 h 3163039"/>
                  <a:gd name="connsiteX67" fmla="*/ 326449 w 3646852"/>
                  <a:gd name="connsiteY67" fmla="*/ 119948 h 3163039"/>
                  <a:gd name="connsiteX68" fmla="*/ 120872 w 3646852"/>
                  <a:gd name="connsiteY68" fmla="*/ 324621 h 3163039"/>
                  <a:gd name="connsiteX69" fmla="*/ 120872 w 3646852"/>
                  <a:gd name="connsiteY69" fmla="*/ 2470353 h 3163039"/>
                  <a:gd name="connsiteX70" fmla="*/ 325497 w 3646852"/>
                  <a:gd name="connsiteY70" fmla="*/ 2675978 h 3163039"/>
                  <a:gd name="connsiteX71" fmla="*/ 2085275 w 3646852"/>
                  <a:gd name="connsiteY71" fmla="*/ 2675978 h 3163039"/>
                  <a:gd name="connsiteX72" fmla="*/ 2129056 w 3646852"/>
                  <a:gd name="connsiteY72" fmla="*/ 2677882 h 3163039"/>
                  <a:gd name="connsiteX73" fmla="*/ 3185494 w 3646852"/>
                  <a:gd name="connsiteY73" fmla="*/ 678752 h 3163039"/>
                  <a:gd name="connsiteX74" fmla="*/ 3146472 w 3646852"/>
                  <a:gd name="connsiteY74" fmla="*/ 640673 h 3163039"/>
                  <a:gd name="connsiteX75" fmla="*/ 3007517 w 3646852"/>
                  <a:gd name="connsiteY75" fmla="*/ 504542 h 3163039"/>
                  <a:gd name="connsiteX76" fmla="*/ 2953268 w 3646852"/>
                  <a:gd name="connsiteY76" fmla="*/ 468368 h 3163039"/>
                  <a:gd name="connsiteX77" fmla="*/ 2776243 w 3646852"/>
                  <a:gd name="connsiteY77" fmla="*/ 396018 h 3163039"/>
                  <a:gd name="connsiteX78" fmla="*/ 2708669 w 3646852"/>
                  <a:gd name="connsiteY78" fmla="*/ 383642 h 3163039"/>
                  <a:gd name="connsiteX79" fmla="*/ 2520223 w 3646852"/>
                  <a:gd name="connsiteY79" fmla="*/ 383642 h 3163039"/>
                  <a:gd name="connsiteX80" fmla="*/ 2452649 w 3646852"/>
                  <a:gd name="connsiteY80" fmla="*/ 396018 h 3163039"/>
                  <a:gd name="connsiteX81" fmla="*/ 2275624 w 3646852"/>
                  <a:gd name="connsiteY81" fmla="*/ 469319 h 3163039"/>
                  <a:gd name="connsiteX82" fmla="*/ 2221375 w 3646852"/>
                  <a:gd name="connsiteY82" fmla="*/ 505494 h 3163039"/>
                  <a:gd name="connsiteX83" fmla="*/ 2082420 w 3646852"/>
                  <a:gd name="connsiteY83" fmla="*/ 641625 h 3163039"/>
                  <a:gd name="connsiteX84" fmla="*/ 2046254 w 3646852"/>
                  <a:gd name="connsiteY84" fmla="*/ 692080 h 3163039"/>
                  <a:gd name="connsiteX85" fmla="*/ 1970114 w 3646852"/>
                  <a:gd name="connsiteY85" fmla="*/ 876761 h 3163039"/>
                  <a:gd name="connsiteX86" fmla="*/ 1957741 w 3646852"/>
                  <a:gd name="connsiteY86" fmla="*/ 934831 h 3163039"/>
                  <a:gd name="connsiteX87" fmla="*/ 1957741 w 3646852"/>
                  <a:gd name="connsiteY87" fmla="*/ 1136648 h 3163039"/>
                  <a:gd name="connsiteX88" fmla="*/ 1968211 w 3646852"/>
                  <a:gd name="connsiteY88" fmla="*/ 1192814 h 3163039"/>
                  <a:gd name="connsiteX89" fmla="*/ 2046254 w 3646852"/>
                  <a:gd name="connsiteY89" fmla="*/ 1379399 h 3163039"/>
                  <a:gd name="connsiteX90" fmla="*/ 2079565 w 3646852"/>
                  <a:gd name="connsiteY90" fmla="*/ 1428902 h 3163039"/>
                  <a:gd name="connsiteX91" fmla="*/ 2221375 w 3646852"/>
                  <a:gd name="connsiteY91" fmla="*/ 1569793 h 3163039"/>
                  <a:gd name="connsiteX92" fmla="*/ 2273721 w 3646852"/>
                  <a:gd name="connsiteY92" fmla="*/ 1604063 h 3163039"/>
                  <a:gd name="connsiteX93" fmla="*/ 2455504 w 3646852"/>
                  <a:gd name="connsiteY93" fmla="*/ 1679269 h 3163039"/>
                  <a:gd name="connsiteX94" fmla="*/ 2515465 w 3646852"/>
                  <a:gd name="connsiteY94" fmla="*/ 1692596 h 3163039"/>
                  <a:gd name="connsiteX95" fmla="*/ 2714379 w 3646852"/>
                  <a:gd name="connsiteY95" fmla="*/ 1693548 h 3163039"/>
                  <a:gd name="connsiteX96" fmla="*/ 2773387 w 3646852"/>
                  <a:gd name="connsiteY96" fmla="*/ 1682125 h 3163039"/>
                  <a:gd name="connsiteX97" fmla="*/ 2957075 w 3646852"/>
                  <a:gd name="connsiteY97" fmla="*/ 1604063 h 3163039"/>
                  <a:gd name="connsiteX98" fmla="*/ 3008469 w 3646852"/>
                  <a:gd name="connsiteY98" fmla="*/ 1568841 h 3163039"/>
                  <a:gd name="connsiteX99" fmla="*/ 3143617 w 3646852"/>
                  <a:gd name="connsiteY99" fmla="*/ 1429854 h 3163039"/>
                  <a:gd name="connsiteX100" fmla="*/ 3180735 w 3646852"/>
                  <a:gd name="connsiteY100" fmla="*/ 1372736 h 3163039"/>
                  <a:gd name="connsiteX101" fmla="*/ 3253068 w 3646852"/>
                  <a:gd name="connsiteY101" fmla="*/ 1198526 h 3163039"/>
                  <a:gd name="connsiteX102" fmla="*/ 3265440 w 3646852"/>
                  <a:gd name="connsiteY102" fmla="*/ 1129032 h 3163039"/>
                  <a:gd name="connsiteX103" fmla="*/ 3265440 w 3646852"/>
                  <a:gd name="connsiteY103" fmla="*/ 943399 h 3163039"/>
                  <a:gd name="connsiteX104" fmla="*/ 3252116 w 3646852"/>
                  <a:gd name="connsiteY104" fmla="*/ 873905 h 3163039"/>
                  <a:gd name="connsiteX105" fmla="*/ 3180735 w 3646852"/>
                  <a:gd name="connsiteY105" fmla="*/ 699695 h 3163039"/>
                  <a:gd name="connsiteX106" fmla="*/ 3185494 w 3646852"/>
                  <a:gd name="connsiteY106" fmla="*/ 678752 h 3163039"/>
                  <a:gd name="connsiteX107" fmla="*/ 2612542 w 3646852"/>
                  <a:gd name="connsiteY107" fmla="*/ 2524615 h 3163039"/>
                  <a:gd name="connsiteX108" fmla="*/ 2524030 w 3646852"/>
                  <a:gd name="connsiteY108" fmla="*/ 2547462 h 3163039"/>
                  <a:gd name="connsiteX109" fmla="*/ 2493574 w 3646852"/>
                  <a:gd name="connsiteY109" fmla="*/ 2462737 h 3163039"/>
                  <a:gd name="connsiteX110" fmla="*/ 2493574 w 3646852"/>
                  <a:gd name="connsiteY110" fmla="*/ 1864902 h 3163039"/>
                  <a:gd name="connsiteX111" fmla="*/ 2493574 w 3646852"/>
                  <a:gd name="connsiteY111" fmla="*/ 1826824 h 3163039"/>
                  <a:gd name="connsiteX112" fmla="*/ 2349861 w 3646852"/>
                  <a:gd name="connsiteY112" fmla="*/ 1741147 h 3163039"/>
                  <a:gd name="connsiteX113" fmla="*/ 2313694 w 3646852"/>
                  <a:gd name="connsiteY113" fmla="*/ 1720203 h 3163039"/>
                  <a:gd name="connsiteX114" fmla="*/ 2253734 w 3646852"/>
                  <a:gd name="connsiteY114" fmla="*/ 1731627 h 3163039"/>
                  <a:gd name="connsiteX115" fmla="*/ 2253734 w 3646852"/>
                  <a:gd name="connsiteY115" fmla="*/ 2955856 h 3163039"/>
                  <a:gd name="connsiteX116" fmla="*/ 2373654 w 3646852"/>
                  <a:gd name="connsiteY116" fmla="*/ 2833052 h 3163039"/>
                  <a:gd name="connsiteX117" fmla="*/ 2490719 w 3646852"/>
                  <a:gd name="connsiteY117" fmla="*/ 2834004 h 3163039"/>
                  <a:gd name="connsiteX118" fmla="*/ 2612542 w 3646852"/>
                  <a:gd name="connsiteY118" fmla="*/ 2959664 h 3163039"/>
                  <a:gd name="connsiteX119" fmla="*/ 2612542 w 3646852"/>
                  <a:gd name="connsiteY119" fmla="*/ 2524615 h 3163039"/>
                  <a:gd name="connsiteX120" fmla="*/ 2617301 w 3646852"/>
                  <a:gd name="connsiteY120" fmla="*/ 1785889 h 3163039"/>
                  <a:gd name="connsiteX121" fmla="*/ 2617301 w 3646852"/>
                  <a:gd name="connsiteY121" fmla="*/ 2349453 h 3163039"/>
                  <a:gd name="connsiteX122" fmla="*/ 2731511 w 3646852"/>
                  <a:gd name="connsiteY122" fmla="*/ 2230457 h 3163039"/>
                  <a:gd name="connsiteX123" fmla="*/ 2860948 w 3646852"/>
                  <a:gd name="connsiteY123" fmla="*/ 2229505 h 3163039"/>
                  <a:gd name="connsiteX124" fmla="*/ 2976109 w 3646852"/>
                  <a:gd name="connsiteY124" fmla="*/ 2346597 h 3163039"/>
                  <a:gd name="connsiteX125" fmla="*/ 2976109 w 3646852"/>
                  <a:gd name="connsiteY125" fmla="*/ 1728771 h 3163039"/>
                  <a:gd name="connsiteX126" fmla="*/ 2950412 w 3646852"/>
                  <a:gd name="connsiteY126" fmla="*/ 1724963 h 3163039"/>
                  <a:gd name="connsiteX127" fmla="*/ 2864755 w 3646852"/>
                  <a:gd name="connsiteY127" fmla="*/ 1760186 h 3163039"/>
                  <a:gd name="connsiteX128" fmla="*/ 2741980 w 3646852"/>
                  <a:gd name="connsiteY128" fmla="*/ 1823016 h 3163039"/>
                  <a:gd name="connsiteX129" fmla="*/ 2617301 w 3646852"/>
                  <a:gd name="connsiteY129" fmla="*/ 1785889 h 31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46852" h="3163039">
                    <a:moveTo>
                      <a:pt x="0" y="263695"/>
                    </a:moveTo>
                    <a:cubicBezTo>
                      <a:pt x="1904" y="260839"/>
                      <a:pt x="2855" y="257983"/>
                      <a:pt x="3807" y="254175"/>
                    </a:cubicBezTo>
                    <a:cubicBezTo>
                      <a:pt x="55201" y="75205"/>
                      <a:pt x="155135" y="0"/>
                      <a:pt x="339773" y="0"/>
                    </a:cubicBezTo>
                    <a:cubicBezTo>
                      <a:pt x="1334348" y="0"/>
                      <a:pt x="2329874" y="0"/>
                      <a:pt x="3324449" y="0"/>
                    </a:cubicBezTo>
                    <a:cubicBezTo>
                      <a:pt x="3479583" y="0"/>
                      <a:pt x="3598551" y="85677"/>
                      <a:pt x="3635670" y="225616"/>
                    </a:cubicBezTo>
                    <a:cubicBezTo>
                      <a:pt x="3643283" y="254175"/>
                      <a:pt x="3646139" y="284638"/>
                      <a:pt x="3646139" y="313197"/>
                    </a:cubicBezTo>
                    <a:cubicBezTo>
                      <a:pt x="3647090" y="1036691"/>
                      <a:pt x="3647090" y="1760186"/>
                      <a:pt x="3646139" y="2483680"/>
                    </a:cubicBezTo>
                    <a:cubicBezTo>
                      <a:pt x="3646139" y="2666458"/>
                      <a:pt x="3515749" y="2796877"/>
                      <a:pt x="3331111" y="2798781"/>
                    </a:cubicBezTo>
                    <a:cubicBezTo>
                      <a:pt x="3148376" y="2799733"/>
                      <a:pt x="2965640" y="2798781"/>
                      <a:pt x="2782905" y="2798781"/>
                    </a:cubicBezTo>
                    <a:cubicBezTo>
                      <a:pt x="2768629" y="2798781"/>
                      <a:pt x="2754353" y="2798781"/>
                      <a:pt x="2734366" y="2798781"/>
                    </a:cubicBezTo>
                    <a:cubicBezTo>
                      <a:pt x="2734366" y="2811157"/>
                      <a:pt x="2734366" y="2822581"/>
                      <a:pt x="2734366" y="2834004"/>
                    </a:cubicBezTo>
                    <a:cubicBezTo>
                      <a:pt x="2734366" y="2918729"/>
                      <a:pt x="2733414" y="3002502"/>
                      <a:pt x="2734366" y="3087227"/>
                    </a:cubicBezTo>
                    <a:cubicBezTo>
                      <a:pt x="2734366" y="3119594"/>
                      <a:pt x="2726752" y="3146249"/>
                      <a:pt x="2694393" y="3158625"/>
                    </a:cubicBezTo>
                    <a:cubicBezTo>
                      <a:pt x="2662033" y="3171000"/>
                      <a:pt x="2640143" y="3154817"/>
                      <a:pt x="2619205" y="3132922"/>
                    </a:cubicBezTo>
                    <a:cubicBezTo>
                      <a:pt x="2558293" y="3070092"/>
                      <a:pt x="2496430" y="3007262"/>
                      <a:pt x="2432663" y="2942528"/>
                    </a:cubicBezTo>
                    <a:cubicBezTo>
                      <a:pt x="2372703" y="3002502"/>
                      <a:pt x="2317501" y="3058668"/>
                      <a:pt x="2261348" y="3114834"/>
                    </a:cubicBezTo>
                    <a:cubicBezTo>
                      <a:pt x="2251831" y="3124354"/>
                      <a:pt x="2243265" y="3133873"/>
                      <a:pt x="2233748" y="3142441"/>
                    </a:cubicBezTo>
                    <a:cubicBezTo>
                      <a:pt x="2213761" y="3161481"/>
                      <a:pt x="2191871" y="3169096"/>
                      <a:pt x="2165222" y="3157673"/>
                    </a:cubicBezTo>
                    <a:cubicBezTo>
                      <a:pt x="2139525" y="3146249"/>
                      <a:pt x="2128104" y="3126258"/>
                      <a:pt x="2128104" y="3098651"/>
                    </a:cubicBezTo>
                    <a:cubicBezTo>
                      <a:pt x="2128104" y="3012974"/>
                      <a:pt x="2128104" y="2927297"/>
                      <a:pt x="2128104" y="2841620"/>
                    </a:cubicBezTo>
                    <a:cubicBezTo>
                      <a:pt x="2128104" y="2829244"/>
                      <a:pt x="2128104" y="2815917"/>
                      <a:pt x="2128104" y="2797829"/>
                    </a:cubicBezTo>
                    <a:cubicBezTo>
                      <a:pt x="2110021" y="2797829"/>
                      <a:pt x="2094793" y="2797829"/>
                      <a:pt x="2079565" y="2797829"/>
                    </a:cubicBezTo>
                    <a:cubicBezTo>
                      <a:pt x="1509469" y="2797829"/>
                      <a:pt x="939373" y="2794974"/>
                      <a:pt x="370229" y="2799733"/>
                    </a:cubicBezTo>
                    <a:cubicBezTo>
                      <a:pt x="188446" y="2801637"/>
                      <a:pt x="43780" y="2731192"/>
                      <a:pt x="0" y="2536039"/>
                    </a:cubicBezTo>
                    <a:cubicBezTo>
                      <a:pt x="0" y="1779225"/>
                      <a:pt x="0" y="1021460"/>
                      <a:pt x="0" y="263695"/>
                    </a:cubicBezTo>
                    <a:close/>
                    <a:moveTo>
                      <a:pt x="2129056" y="2677882"/>
                    </a:moveTo>
                    <a:cubicBezTo>
                      <a:pt x="2129056" y="2656938"/>
                      <a:pt x="2129056" y="2642659"/>
                      <a:pt x="2129056" y="2628379"/>
                    </a:cubicBezTo>
                    <a:cubicBezTo>
                      <a:pt x="2129056" y="2398003"/>
                      <a:pt x="2130959" y="2167627"/>
                      <a:pt x="2128104" y="1937252"/>
                    </a:cubicBezTo>
                    <a:cubicBezTo>
                      <a:pt x="2126200" y="1821112"/>
                      <a:pt x="2147139" y="1703068"/>
                      <a:pt x="2103358" y="1588832"/>
                    </a:cubicBezTo>
                    <a:cubicBezTo>
                      <a:pt x="2093841" y="1564081"/>
                      <a:pt x="2084323" y="1550753"/>
                      <a:pt x="2058626" y="1546946"/>
                    </a:cubicBezTo>
                    <a:cubicBezTo>
                      <a:pt x="1959645" y="1532666"/>
                      <a:pt x="1903492" y="1449845"/>
                      <a:pt x="1928237" y="1352744"/>
                    </a:cubicBezTo>
                    <a:cubicBezTo>
                      <a:pt x="1934900" y="1325137"/>
                      <a:pt x="1929189" y="1309906"/>
                      <a:pt x="1904444" y="1294674"/>
                    </a:cubicBezTo>
                    <a:cubicBezTo>
                      <a:pt x="1818786" y="1244220"/>
                      <a:pt x="1799752" y="1146168"/>
                      <a:pt x="1859711" y="1065250"/>
                    </a:cubicBezTo>
                    <a:cubicBezTo>
                      <a:pt x="1876843" y="1041451"/>
                      <a:pt x="1875891" y="1025268"/>
                      <a:pt x="1858760" y="1002421"/>
                    </a:cubicBezTo>
                    <a:cubicBezTo>
                      <a:pt x="1798800" y="921503"/>
                      <a:pt x="1818786" y="825355"/>
                      <a:pt x="1905395" y="772997"/>
                    </a:cubicBezTo>
                    <a:cubicBezTo>
                      <a:pt x="1928237" y="758717"/>
                      <a:pt x="1935851" y="744438"/>
                      <a:pt x="1929189" y="717783"/>
                    </a:cubicBezTo>
                    <a:cubicBezTo>
                      <a:pt x="1904444" y="615922"/>
                      <a:pt x="1958693" y="535957"/>
                      <a:pt x="2063385" y="519774"/>
                    </a:cubicBezTo>
                    <a:cubicBezTo>
                      <a:pt x="2087179" y="515966"/>
                      <a:pt x="2098600" y="504542"/>
                      <a:pt x="2102407" y="481695"/>
                    </a:cubicBezTo>
                    <a:cubicBezTo>
                      <a:pt x="2119538" y="376027"/>
                      <a:pt x="2195678" y="323669"/>
                      <a:pt x="2299418" y="347468"/>
                    </a:cubicBezTo>
                    <a:cubicBezTo>
                      <a:pt x="2325115" y="353180"/>
                      <a:pt x="2341295" y="347468"/>
                      <a:pt x="2354619" y="323669"/>
                    </a:cubicBezTo>
                    <a:cubicBezTo>
                      <a:pt x="2406014" y="237040"/>
                      <a:pt x="2504043" y="217048"/>
                      <a:pt x="2583990" y="277022"/>
                    </a:cubicBezTo>
                    <a:cubicBezTo>
                      <a:pt x="2606832" y="294158"/>
                      <a:pt x="2623964" y="295110"/>
                      <a:pt x="2646805" y="277974"/>
                    </a:cubicBezTo>
                    <a:cubicBezTo>
                      <a:pt x="2726752" y="218000"/>
                      <a:pt x="2823830" y="237040"/>
                      <a:pt x="2876176" y="323669"/>
                    </a:cubicBezTo>
                    <a:cubicBezTo>
                      <a:pt x="2891404" y="348420"/>
                      <a:pt x="2907584" y="354132"/>
                      <a:pt x="2935184" y="347468"/>
                    </a:cubicBezTo>
                    <a:cubicBezTo>
                      <a:pt x="3032262" y="323669"/>
                      <a:pt x="3116016" y="379835"/>
                      <a:pt x="3129341" y="477887"/>
                    </a:cubicBezTo>
                    <a:cubicBezTo>
                      <a:pt x="3133148" y="504542"/>
                      <a:pt x="3143617" y="516918"/>
                      <a:pt x="3171217" y="520726"/>
                    </a:cubicBezTo>
                    <a:cubicBezTo>
                      <a:pt x="3272103" y="535005"/>
                      <a:pt x="3326352" y="616874"/>
                      <a:pt x="3302558" y="716831"/>
                    </a:cubicBezTo>
                    <a:cubicBezTo>
                      <a:pt x="3296848" y="742534"/>
                      <a:pt x="3302558" y="758717"/>
                      <a:pt x="3325400" y="772997"/>
                    </a:cubicBezTo>
                    <a:cubicBezTo>
                      <a:pt x="3413912" y="826307"/>
                      <a:pt x="3431996" y="920552"/>
                      <a:pt x="3371084" y="1004325"/>
                    </a:cubicBezTo>
                    <a:cubicBezTo>
                      <a:pt x="3354904" y="1026220"/>
                      <a:pt x="3355856" y="1042403"/>
                      <a:pt x="3372036" y="1064298"/>
                    </a:cubicBezTo>
                    <a:cubicBezTo>
                      <a:pt x="3432947" y="1146168"/>
                      <a:pt x="3413912" y="1242316"/>
                      <a:pt x="3324449" y="1295626"/>
                    </a:cubicBezTo>
                    <a:cubicBezTo>
                      <a:pt x="3302558" y="1308954"/>
                      <a:pt x="3295896" y="1324185"/>
                      <a:pt x="3301606" y="1348936"/>
                    </a:cubicBezTo>
                    <a:cubicBezTo>
                      <a:pt x="3325400" y="1454605"/>
                      <a:pt x="3274958" y="1528858"/>
                      <a:pt x="3169314" y="1547897"/>
                    </a:cubicBezTo>
                    <a:cubicBezTo>
                      <a:pt x="3156941" y="1549801"/>
                      <a:pt x="3137906" y="1558369"/>
                      <a:pt x="3135051" y="1567889"/>
                    </a:cubicBezTo>
                    <a:cubicBezTo>
                      <a:pt x="3121726" y="1611679"/>
                      <a:pt x="3103643" y="1655470"/>
                      <a:pt x="3102692" y="1700212"/>
                    </a:cubicBezTo>
                    <a:cubicBezTo>
                      <a:pt x="3099836" y="1948675"/>
                      <a:pt x="3100788" y="2197139"/>
                      <a:pt x="3100788" y="2444650"/>
                    </a:cubicBezTo>
                    <a:cubicBezTo>
                      <a:pt x="3100788" y="2451314"/>
                      <a:pt x="3100788" y="2458929"/>
                      <a:pt x="3100788" y="2465593"/>
                    </a:cubicBezTo>
                    <a:cubicBezTo>
                      <a:pt x="3102692" y="2498912"/>
                      <a:pt x="3101740" y="2532231"/>
                      <a:pt x="3065574" y="2547462"/>
                    </a:cubicBezTo>
                    <a:cubicBezTo>
                      <a:pt x="3026552" y="2564598"/>
                      <a:pt x="3000855" y="2540798"/>
                      <a:pt x="2976109" y="2515095"/>
                    </a:cubicBezTo>
                    <a:cubicBezTo>
                      <a:pt x="2917101" y="2455121"/>
                      <a:pt x="2857141" y="2396099"/>
                      <a:pt x="2800037" y="2338030"/>
                    </a:cubicBezTo>
                    <a:cubicBezTo>
                      <a:pt x="2748642" y="2368492"/>
                      <a:pt x="2731511" y="2410379"/>
                      <a:pt x="2735318" y="2467497"/>
                    </a:cubicBezTo>
                    <a:cubicBezTo>
                      <a:pt x="2740076" y="2535087"/>
                      <a:pt x="2736269" y="2604580"/>
                      <a:pt x="2736269" y="2674074"/>
                    </a:cubicBezTo>
                    <a:cubicBezTo>
                      <a:pt x="2751497" y="2675026"/>
                      <a:pt x="2761967" y="2675978"/>
                      <a:pt x="2772436" y="2675978"/>
                    </a:cubicBezTo>
                    <a:cubicBezTo>
                      <a:pt x="2956123" y="2675978"/>
                      <a:pt x="3140761" y="2675978"/>
                      <a:pt x="3324449" y="2675978"/>
                    </a:cubicBezTo>
                    <a:cubicBezTo>
                      <a:pt x="3452934" y="2675978"/>
                      <a:pt x="3527170" y="2600772"/>
                      <a:pt x="3527170" y="2471305"/>
                    </a:cubicBezTo>
                    <a:cubicBezTo>
                      <a:pt x="3527170" y="1755426"/>
                      <a:pt x="3527170" y="1038595"/>
                      <a:pt x="3527170" y="322717"/>
                    </a:cubicBezTo>
                    <a:cubicBezTo>
                      <a:pt x="3527170" y="194201"/>
                      <a:pt x="3452934" y="119948"/>
                      <a:pt x="3322545" y="119948"/>
                    </a:cubicBezTo>
                    <a:cubicBezTo>
                      <a:pt x="2324164" y="119948"/>
                      <a:pt x="1325782" y="119948"/>
                      <a:pt x="326449" y="119948"/>
                    </a:cubicBezTo>
                    <a:cubicBezTo>
                      <a:pt x="195108" y="119948"/>
                      <a:pt x="120872" y="193249"/>
                      <a:pt x="120872" y="324621"/>
                    </a:cubicBezTo>
                    <a:cubicBezTo>
                      <a:pt x="120872" y="1039547"/>
                      <a:pt x="120872" y="1754474"/>
                      <a:pt x="120872" y="2470353"/>
                    </a:cubicBezTo>
                    <a:cubicBezTo>
                      <a:pt x="120872" y="2601724"/>
                      <a:pt x="194156" y="2675978"/>
                      <a:pt x="325497" y="2675978"/>
                    </a:cubicBezTo>
                    <a:cubicBezTo>
                      <a:pt x="911773" y="2675978"/>
                      <a:pt x="1499000" y="2675978"/>
                      <a:pt x="2085275" y="2675978"/>
                    </a:cubicBezTo>
                    <a:cubicBezTo>
                      <a:pt x="2098600" y="2677882"/>
                      <a:pt x="2110973" y="2677882"/>
                      <a:pt x="2129056" y="2677882"/>
                    </a:cubicBezTo>
                    <a:close/>
                    <a:moveTo>
                      <a:pt x="3185494" y="678752"/>
                    </a:moveTo>
                    <a:cubicBezTo>
                      <a:pt x="3185494" y="651145"/>
                      <a:pt x="3169314" y="644481"/>
                      <a:pt x="3146472" y="640673"/>
                    </a:cubicBezTo>
                    <a:cubicBezTo>
                      <a:pt x="3069380" y="630202"/>
                      <a:pt x="3020841" y="580700"/>
                      <a:pt x="3007517" y="504542"/>
                    </a:cubicBezTo>
                    <a:cubicBezTo>
                      <a:pt x="3000855" y="464560"/>
                      <a:pt x="2992289" y="458848"/>
                      <a:pt x="2953268" y="468368"/>
                    </a:cubicBezTo>
                    <a:cubicBezTo>
                      <a:pt x="2879031" y="485503"/>
                      <a:pt x="2816216" y="459800"/>
                      <a:pt x="2776243" y="396018"/>
                    </a:cubicBezTo>
                    <a:cubicBezTo>
                      <a:pt x="2754353" y="360795"/>
                      <a:pt x="2743884" y="358891"/>
                      <a:pt x="2708669" y="383642"/>
                    </a:cubicBezTo>
                    <a:cubicBezTo>
                      <a:pt x="2647757" y="426481"/>
                      <a:pt x="2580183" y="426481"/>
                      <a:pt x="2520223" y="383642"/>
                    </a:cubicBezTo>
                    <a:cubicBezTo>
                      <a:pt x="2485009" y="358891"/>
                      <a:pt x="2474539" y="360795"/>
                      <a:pt x="2452649" y="396018"/>
                    </a:cubicBezTo>
                    <a:cubicBezTo>
                      <a:pt x="2412676" y="460752"/>
                      <a:pt x="2349861" y="486455"/>
                      <a:pt x="2275624" y="469319"/>
                    </a:cubicBezTo>
                    <a:cubicBezTo>
                      <a:pt x="2236603" y="459800"/>
                      <a:pt x="2228037" y="465512"/>
                      <a:pt x="2221375" y="505494"/>
                    </a:cubicBezTo>
                    <a:cubicBezTo>
                      <a:pt x="2207099" y="583555"/>
                      <a:pt x="2160463" y="630202"/>
                      <a:pt x="2082420" y="641625"/>
                    </a:cubicBezTo>
                    <a:cubicBezTo>
                      <a:pt x="2048157" y="647337"/>
                      <a:pt x="2039592" y="658761"/>
                      <a:pt x="2046254" y="692080"/>
                    </a:cubicBezTo>
                    <a:cubicBezTo>
                      <a:pt x="2064337" y="778708"/>
                      <a:pt x="2043399" y="830115"/>
                      <a:pt x="1970114" y="876761"/>
                    </a:cubicBezTo>
                    <a:cubicBezTo>
                      <a:pt x="1944417" y="892944"/>
                      <a:pt x="1939658" y="909128"/>
                      <a:pt x="1957741" y="934831"/>
                    </a:cubicBezTo>
                    <a:cubicBezTo>
                      <a:pt x="2010087" y="1008132"/>
                      <a:pt x="2010087" y="1061443"/>
                      <a:pt x="1957741" y="1136648"/>
                    </a:cubicBezTo>
                    <a:cubicBezTo>
                      <a:pt x="1941562" y="1160447"/>
                      <a:pt x="1944417" y="1176631"/>
                      <a:pt x="1968211" y="1192814"/>
                    </a:cubicBezTo>
                    <a:cubicBezTo>
                      <a:pt x="2046254" y="1245172"/>
                      <a:pt x="2065289" y="1288963"/>
                      <a:pt x="2046254" y="1379399"/>
                    </a:cubicBezTo>
                    <a:cubicBezTo>
                      <a:pt x="2040543" y="1407958"/>
                      <a:pt x="2049109" y="1423190"/>
                      <a:pt x="2079565" y="1428902"/>
                    </a:cubicBezTo>
                    <a:cubicBezTo>
                      <a:pt x="2166174" y="1444133"/>
                      <a:pt x="2207099" y="1485068"/>
                      <a:pt x="2221375" y="1569793"/>
                    </a:cubicBezTo>
                    <a:cubicBezTo>
                      <a:pt x="2227085" y="1603111"/>
                      <a:pt x="2244217" y="1610727"/>
                      <a:pt x="2273721" y="1604063"/>
                    </a:cubicBezTo>
                    <a:cubicBezTo>
                      <a:pt x="2356523" y="1585976"/>
                      <a:pt x="2410773" y="1608823"/>
                      <a:pt x="2455504" y="1679269"/>
                    </a:cubicBezTo>
                    <a:cubicBezTo>
                      <a:pt x="2474539" y="1708780"/>
                      <a:pt x="2487864" y="1711636"/>
                      <a:pt x="2515465" y="1692596"/>
                    </a:cubicBezTo>
                    <a:cubicBezTo>
                      <a:pt x="2584942" y="1643094"/>
                      <a:pt x="2643950" y="1643094"/>
                      <a:pt x="2714379" y="1693548"/>
                    </a:cubicBezTo>
                    <a:cubicBezTo>
                      <a:pt x="2739125" y="1710684"/>
                      <a:pt x="2756256" y="1708780"/>
                      <a:pt x="2773387" y="1682125"/>
                    </a:cubicBezTo>
                    <a:cubicBezTo>
                      <a:pt x="2820023" y="1607871"/>
                      <a:pt x="2871417" y="1586928"/>
                      <a:pt x="2957075" y="1604063"/>
                    </a:cubicBezTo>
                    <a:cubicBezTo>
                      <a:pt x="2991337" y="1610727"/>
                      <a:pt x="3002758" y="1603111"/>
                      <a:pt x="3008469" y="1568841"/>
                    </a:cubicBezTo>
                    <a:cubicBezTo>
                      <a:pt x="3021793" y="1489828"/>
                      <a:pt x="3065574" y="1444133"/>
                      <a:pt x="3143617" y="1429854"/>
                    </a:cubicBezTo>
                    <a:cubicBezTo>
                      <a:pt x="3185494" y="1422238"/>
                      <a:pt x="3191204" y="1413670"/>
                      <a:pt x="3180735" y="1372736"/>
                    </a:cubicBezTo>
                    <a:cubicBezTo>
                      <a:pt x="3163603" y="1300386"/>
                      <a:pt x="3190252" y="1237556"/>
                      <a:pt x="3253068" y="1198526"/>
                    </a:cubicBezTo>
                    <a:cubicBezTo>
                      <a:pt x="3290186" y="1174727"/>
                      <a:pt x="3292089" y="1167111"/>
                      <a:pt x="3265440" y="1129032"/>
                    </a:cubicBezTo>
                    <a:cubicBezTo>
                      <a:pt x="3223563" y="1070010"/>
                      <a:pt x="3223563" y="1001469"/>
                      <a:pt x="3265440" y="943399"/>
                    </a:cubicBezTo>
                    <a:cubicBezTo>
                      <a:pt x="3292089" y="906272"/>
                      <a:pt x="3290186" y="897704"/>
                      <a:pt x="3252116" y="873905"/>
                    </a:cubicBezTo>
                    <a:cubicBezTo>
                      <a:pt x="3189301" y="834875"/>
                      <a:pt x="3163603" y="771093"/>
                      <a:pt x="3180735" y="699695"/>
                    </a:cubicBezTo>
                    <a:cubicBezTo>
                      <a:pt x="3182638" y="691128"/>
                      <a:pt x="3184542" y="684464"/>
                      <a:pt x="3185494" y="678752"/>
                    </a:cubicBezTo>
                    <a:close/>
                    <a:moveTo>
                      <a:pt x="2612542" y="2524615"/>
                    </a:moveTo>
                    <a:cubicBezTo>
                      <a:pt x="2584942" y="2550318"/>
                      <a:pt x="2557341" y="2565550"/>
                      <a:pt x="2524030" y="2547462"/>
                    </a:cubicBezTo>
                    <a:cubicBezTo>
                      <a:pt x="2488816" y="2528423"/>
                      <a:pt x="2493574" y="2495104"/>
                      <a:pt x="2493574" y="2462737"/>
                    </a:cubicBezTo>
                    <a:cubicBezTo>
                      <a:pt x="2493574" y="2263776"/>
                      <a:pt x="2493574" y="2063863"/>
                      <a:pt x="2493574" y="1864902"/>
                    </a:cubicBezTo>
                    <a:cubicBezTo>
                      <a:pt x="2493574" y="1852527"/>
                      <a:pt x="2493574" y="1840151"/>
                      <a:pt x="2493574" y="1826824"/>
                    </a:cubicBezTo>
                    <a:cubicBezTo>
                      <a:pt x="2426952" y="1823016"/>
                      <a:pt x="2380317" y="1795409"/>
                      <a:pt x="2349861" y="1741147"/>
                    </a:cubicBezTo>
                    <a:cubicBezTo>
                      <a:pt x="2343199" y="1730675"/>
                      <a:pt x="2326067" y="1720203"/>
                      <a:pt x="2313694" y="1720203"/>
                    </a:cubicBezTo>
                    <a:cubicBezTo>
                      <a:pt x="2293708" y="1719251"/>
                      <a:pt x="2272769" y="1727819"/>
                      <a:pt x="2253734" y="1731627"/>
                    </a:cubicBezTo>
                    <a:cubicBezTo>
                      <a:pt x="2253734" y="2139068"/>
                      <a:pt x="2253734" y="2542702"/>
                      <a:pt x="2253734" y="2955856"/>
                    </a:cubicBezTo>
                    <a:cubicBezTo>
                      <a:pt x="2297515" y="2911113"/>
                      <a:pt x="2335584" y="2872083"/>
                      <a:pt x="2373654" y="2833052"/>
                    </a:cubicBezTo>
                    <a:cubicBezTo>
                      <a:pt x="2418386" y="2788310"/>
                      <a:pt x="2445987" y="2788310"/>
                      <a:pt x="2490719" y="2834004"/>
                    </a:cubicBezTo>
                    <a:cubicBezTo>
                      <a:pt x="2529741" y="2873035"/>
                      <a:pt x="2567811" y="2913017"/>
                      <a:pt x="2612542" y="2959664"/>
                    </a:cubicBezTo>
                    <a:cubicBezTo>
                      <a:pt x="2612542" y="2807349"/>
                      <a:pt x="2612542" y="2668362"/>
                      <a:pt x="2612542" y="2524615"/>
                    </a:cubicBezTo>
                    <a:close/>
                    <a:moveTo>
                      <a:pt x="2617301" y="1785889"/>
                    </a:moveTo>
                    <a:cubicBezTo>
                      <a:pt x="2617301" y="1965811"/>
                      <a:pt x="2617301" y="2152396"/>
                      <a:pt x="2617301" y="2349453"/>
                    </a:cubicBezTo>
                    <a:cubicBezTo>
                      <a:pt x="2660130" y="2304711"/>
                      <a:pt x="2695344" y="2267584"/>
                      <a:pt x="2731511" y="2230457"/>
                    </a:cubicBezTo>
                    <a:cubicBezTo>
                      <a:pt x="2784809" y="2176195"/>
                      <a:pt x="2807650" y="2176195"/>
                      <a:pt x="2860948" y="2229505"/>
                    </a:cubicBezTo>
                    <a:cubicBezTo>
                      <a:pt x="2898066" y="2266632"/>
                      <a:pt x="2935184" y="2303759"/>
                      <a:pt x="2976109" y="2346597"/>
                    </a:cubicBezTo>
                    <a:cubicBezTo>
                      <a:pt x="2976109" y="2135261"/>
                      <a:pt x="2976109" y="1932492"/>
                      <a:pt x="2976109" y="1728771"/>
                    </a:cubicBezTo>
                    <a:cubicBezTo>
                      <a:pt x="2966592" y="1727819"/>
                      <a:pt x="2957075" y="1727819"/>
                      <a:pt x="2950412" y="1724963"/>
                    </a:cubicBezTo>
                    <a:cubicBezTo>
                      <a:pt x="2910439" y="1709732"/>
                      <a:pt x="2886645" y="1721155"/>
                      <a:pt x="2864755" y="1760186"/>
                    </a:cubicBezTo>
                    <a:cubicBezTo>
                      <a:pt x="2839058" y="1804928"/>
                      <a:pt x="2793374" y="1829679"/>
                      <a:pt x="2741980" y="1823016"/>
                    </a:cubicBezTo>
                    <a:cubicBezTo>
                      <a:pt x="2700103" y="1818256"/>
                      <a:pt x="2660130" y="1799217"/>
                      <a:pt x="2617301" y="1785889"/>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6" name="Freeform 125">
                <a:extLst>
                  <a:ext uri="{FF2B5EF4-FFF2-40B4-BE49-F238E27FC236}">
                    <a16:creationId xmlns:a16="http://schemas.microsoft.com/office/drawing/2014/main" id="{378BF38E-9DE7-30A0-3EE2-0F5FC5EFDB2F}"/>
                  </a:ext>
                </a:extLst>
              </p:cNvPr>
              <p:cNvSpPr/>
              <p:nvPr/>
            </p:nvSpPr>
            <p:spPr>
              <a:xfrm>
                <a:off x="3958932" y="1816221"/>
                <a:ext cx="1519700" cy="1825688"/>
              </a:xfrm>
              <a:custGeom>
                <a:avLst/>
                <a:gdLst>
                  <a:gd name="connsiteX0" fmla="*/ 121585 w 1519700"/>
                  <a:gd name="connsiteY0" fmla="*/ 914987 h 1825688"/>
                  <a:gd name="connsiteX1" fmla="*/ 121585 w 1519700"/>
                  <a:gd name="connsiteY1" fmla="*/ 1499494 h 1825688"/>
                  <a:gd name="connsiteX2" fmla="*/ 326211 w 1519700"/>
                  <a:gd name="connsiteY2" fmla="*/ 1704167 h 1825688"/>
                  <a:gd name="connsiteX3" fmla="*/ 1419767 w 1519700"/>
                  <a:gd name="connsiteY3" fmla="*/ 1704167 h 1825688"/>
                  <a:gd name="connsiteX4" fmla="*/ 1448319 w 1519700"/>
                  <a:gd name="connsiteY4" fmla="*/ 1704167 h 1825688"/>
                  <a:gd name="connsiteX5" fmla="*/ 1519700 w 1519700"/>
                  <a:gd name="connsiteY5" fmla="*/ 1766045 h 1825688"/>
                  <a:gd name="connsiteX6" fmla="*/ 1450223 w 1519700"/>
                  <a:gd name="connsiteY6" fmla="*/ 1825067 h 1825688"/>
                  <a:gd name="connsiteX7" fmla="*/ 303369 w 1519700"/>
                  <a:gd name="connsiteY7" fmla="*/ 1824115 h 1825688"/>
                  <a:gd name="connsiteX8" fmla="*/ 714 w 1519700"/>
                  <a:gd name="connsiteY8" fmla="*/ 1516630 h 1825688"/>
                  <a:gd name="connsiteX9" fmla="*/ 714 w 1519700"/>
                  <a:gd name="connsiteY9" fmla="*/ 312392 h 1825688"/>
                  <a:gd name="connsiteX10" fmla="*/ 311935 w 1519700"/>
                  <a:gd name="connsiteY10" fmla="*/ 1099 h 1825688"/>
                  <a:gd name="connsiteX11" fmla="*/ 1384552 w 1519700"/>
                  <a:gd name="connsiteY11" fmla="*/ 1099 h 1825688"/>
                  <a:gd name="connsiteX12" fmla="*/ 1459740 w 1519700"/>
                  <a:gd name="connsiteY12" fmla="*/ 62977 h 1825688"/>
                  <a:gd name="connsiteX13" fmla="*/ 1382649 w 1519700"/>
                  <a:gd name="connsiteY13" fmla="*/ 122951 h 1825688"/>
                  <a:gd name="connsiteX14" fmla="*/ 324307 w 1519700"/>
                  <a:gd name="connsiteY14" fmla="*/ 122951 h 1825688"/>
                  <a:gd name="connsiteX15" fmla="*/ 179642 w 1519700"/>
                  <a:gd name="connsiteY15" fmla="*/ 172453 h 1825688"/>
                  <a:gd name="connsiteX16" fmla="*/ 120634 w 1519700"/>
                  <a:gd name="connsiteY16" fmla="*/ 320008 h 1825688"/>
                  <a:gd name="connsiteX17" fmla="*/ 121585 w 1519700"/>
                  <a:gd name="connsiteY17" fmla="*/ 914987 h 182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9700" h="1825688">
                    <a:moveTo>
                      <a:pt x="121585" y="914987"/>
                    </a:moveTo>
                    <a:cubicBezTo>
                      <a:pt x="121585" y="1110140"/>
                      <a:pt x="121585" y="1304341"/>
                      <a:pt x="121585" y="1499494"/>
                    </a:cubicBezTo>
                    <a:cubicBezTo>
                      <a:pt x="121585" y="1631818"/>
                      <a:pt x="193918" y="1704167"/>
                      <a:pt x="326211" y="1704167"/>
                    </a:cubicBezTo>
                    <a:cubicBezTo>
                      <a:pt x="690730" y="1704167"/>
                      <a:pt x="1055248" y="1704167"/>
                      <a:pt x="1419767" y="1704167"/>
                    </a:cubicBezTo>
                    <a:cubicBezTo>
                      <a:pt x="1429284" y="1704167"/>
                      <a:pt x="1438802" y="1704167"/>
                      <a:pt x="1448319" y="1704167"/>
                    </a:cubicBezTo>
                    <a:cubicBezTo>
                      <a:pt x="1493051" y="1705119"/>
                      <a:pt x="1519700" y="1728918"/>
                      <a:pt x="1519700" y="1766045"/>
                    </a:cubicBezTo>
                    <a:cubicBezTo>
                      <a:pt x="1518749" y="1802220"/>
                      <a:pt x="1493051" y="1825067"/>
                      <a:pt x="1450223" y="1825067"/>
                    </a:cubicBezTo>
                    <a:cubicBezTo>
                      <a:pt x="1067621" y="1825067"/>
                      <a:pt x="685019" y="1826971"/>
                      <a:pt x="303369" y="1824115"/>
                    </a:cubicBezTo>
                    <a:cubicBezTo>
                      <a:pt x="129199" y="1823163"/>
                      <a:pt x="1666" y="1690840"/>
                      <a:pt x="714" y="1516630"/>
                    </a:cubicBezTo>
                    <a:cubicBezTo>
                      <a:pt x="-238" y="1114900"/>
                      <a:pt x="-238" y="713170"/>
                      <a:pt x="714" y="312392"/>
                    </a:cubicBezTo>
                    <a:cubicBezTo>
                      <a:pt x="714" y="133423"/>
                      <a:pt x="131103" y="2051"/>
                      <a:pt x="311935" y="1099"/>
                    </a:cubicBezTo>
                    <a:cubicBezTo>
                      <a:pt x="669791" y="-805"/>
                      <a:pt x="1026696" y="147"/>
                      <a:pt x="1384552" y="1099"/>
                    </a:cubicBezTo>
                    <a:cubicBezTo>
                      <a:pt x="1432140" y="1099"/>
                      <a:pt x="1460692" y="24898"/>
                      <a:pt x="1459740" y="62977"/>
                    </a:cubicBezTo>
                    <a:cubicBezTo>
                      <a:pt x="1459740" y="101056"/>
                      <a:pt x="1432140" y="122951"/>
                      <a:pt x="1382649" y="122951"/>
                    </a:cubicBezTo>
                    <a:cubicBezTo>
                      <a:pt x="1029551" y="122951"/>
                      <a:pt x="677405" y="122951"/>
                      <a:pt x="324307" y="122951"/>
                    </a:cubicBezTo>
                    <a:cubicBezTo>
                      <a:pt x="270058" y="122951"/>
                      <a:pt x="220567" y="134374"/>
                      <a:pt x="179642" y="172453"/>
                    </a:cubicBezTo>
                    <a:cubicBezTo>
                      <a:pt x="136813" y="212436"/>
                      <a:pt x="120634" y="262890"/>
                      <a:pt x="120634" y="320008"/>
                    </a:cubicBezTo>
                    <a:cubicBezTo>
                      <a:pt x="122537" y="518969"/>
                      <a:pt x="121585" y="716978"/>
                      <a:pt x="121585" y="914987"/>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7" name="Freeform 126">
                <a:extLst>
                  <a:ext uri="{FF2B5EF4-FFF2-40B4-BE49-F238E27FC236}">
                    <a16:creationId xmlns:a16="http://schemas.microsoft.com/office/drawing/2014/main" id="{884505A5-72E2-0275-7638-87943E500E58}"/>
                  </a:ext>
                </a:extLst>
              </p:cNvPr>
              <p:cNvSpPr/>
              <p:nvPr/>
            </p:nvSpPr>
            <p:spPr>
              <a:xfrm>
                <a:off x="4263501" y="3034109"/>
                <a:ext cx="1032395" cy="364577"/>
              </a:xfrm>
              <a:custGeom>
                <a:avLst/>
                <a:gdLst>
                  <a:gd name="connsiteX0" fmla="*/ 553668 w 1032395"/>
                  <a:gd name="connsiteY0" fmla="*/ 266375 h 364577"/>
                  <a:gd name="connsiteX1" fmla="*/ 280517 w 1032395"/>
                  <a:gd name="connsiteY1" fmla="*/ 214969 h 364577"/>
                  <a:gd name="connsiteX2" fmla="*/ 90168 w 1032395"/>
                  <a:gd name="connsiteY2" fmla="*/ 357763 h 364577"/>
                  <a:gd name="connsiteX3" fmla="*/ 9269 w 1032395"/>
                  <a:gd name="connsiteY3" fmla="*/ 335868 h 364577"/>
                  <a:gd name="connsiteX4" fmla="*/ 39725 w 1032395"/>
                  <a:gd name="connsiteY4" fmla="*/ 247335 h 364577"/>
                  <a:gd name="connsiteX5" fmla="*/ 126334 w 1032395"/>
                  <a:gd name="connsiteY5" fmla="*/ 199737 h 364577"/>
                  <a:gd name="connsiteX6" fmla="*/ 198666 w 1032395"/>
                  <a:gd name="connsiteY6" fmla="*/ 71222 h 364577"/>
                  <a:gd name="connsiteX7" fmla="*/ 250061 w 1032395"/>
                  <a:gd name="connsiteY7" fmla="*/ 776 h 364577"/>
                  <a:gd name="connsiteX8" fmla="*/ 320490 w 1032395"/>
                  <a:gd name="connsiteY8" fmla="*/ 52182 h 364577"/>
                  <a:gd name="connsiteX9" fmla="*/ 418520 w 1032395"/>
                  <a:gd name="connsiteY9" fmla="*/ 170226 h 364577"/>
                  <a:gd name="connsiteX10" fmla="*/ 473721 w 1032395"/>
                  <a:gd name="connsiteY10" fmla="*/ 147379 h 364577"/>
                  <a:gd name="connsiteX11" fmla="*/ 521308 w 1032395"/>
                  <a:gd name="connsiteY11" fmla="*/ 92165 h 364577"/>
                  <a:gd name="connsiteX12" fmla="*/ 588882 w 1032395"/>
                  <a:gd name="connsiteY12" fmla="*/ 125484 h 364577"/>
                  <a:gd name="connsiteX13" fmla="*/ 656456 w 1032395"/>
                  <a:gd name="connsiteY13" fmla="*/ 177842 h 364577"/>
                  <a:gd name="connsiteX14" fmla="*/ 963870 w 1032395"/>
                  <a:gd name="connsiteY14" fmla="*/ 228296 h 364577"/>
                  <a:gd name="connsiteX15" fmla="*/ 1032396 w 1032395"/>
                  <a:gd name="connsiteY15" fmla="*/ 289222 h 364577"/>
                  <a:gd name="connsiteX16" fmla="*/ 966726 w 1032395"/>
                  <a:gd name="connsiteY16" fmla="*/ 349196 h 364577"/>
                  <a:gd name="connsiteX17" fmla="*/ 553668 w 1032395"/>
                  <a:gd name="connsiteY17" fmla="*/ 266375 h 36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395" h="364577">
                    <a:moveTo>
                      <a:pt x="553668" y="266375"/>
                    </a:moveTo>
                    <a:cubicBezTo>
                      <a:pt x="462300" y="330157"/>
                      <a:pt x="396630" y="317781"/>
                      <a:pt x="280517" y="214969"/>
                    </a:cubicBezTo>
                    <a:cubicBezTo>
                      <a:pt x="232929" y="283510"/>
                      <a:pt x="167259" y="328252"/>
                      <a:pt x="90168" y="357763"/>
                    </a:cubicBezTo>
                    <a:cubicBezTo>
                      <a:pt x="54001" y="372043"/>
                      <a:pt x="25449" y="363475"/>
                      <a:pt x="9269" y="335868"/>
                    </a:cubicBezTo>
                    <a:cubicBezTo>
                      <a:pt x="-10718" y="303501"/>
                      <a:pt x="2607" y="266375"/>
                      <a:pt x="39725" y="247335"/>
                    </a:cubicBezTo>
                    <a:cubicBezTo>
                      <a:pt x="69229" y="232104"/>
                      <a:pt x="98733" y="216872"/>
                      <a:pt x="126334" y="199737"/>
                    </a:cubicBezTo>
                    <a:cubicBezTo>
                      <a:pt x="172969" y="170226"/>
                      <a:pt x="194860" y="125484"/>
                      <a:pt x="198666" y="71222"/>
                    </a:cubicBezTo>
                    <a:cubicBezTo>
                      <a:pt x="201522" y="27431"/>
                      <a:pt x="217701" y="6488"/>
                      <a:pt x="250061" y="776"/>
                    </a:cubicBezTo>
                    <a:cubicBezTo>
                      <a:pt x="280517" y="-3984"/>
                      <a:pt x="304310" y="13152"/>
                      <a:pt x="320490" y="52182"/>
                    </a:cubicBezTo>
                    <a:cubicBezTo>
                      <a:pt x="341428" y="101685"/>
                      <a:pt x="372836" y="141667"/>
                      <a:pt x="418520" y="170226"/>
                    </a:cubicBezTo>
                    <a:cubicBezTo>
                      <a:pt x="452783" y="192121"/>
                      <a:pt x="467059" y="186410"/>
                      <a:pt x="473721" y="147379"/>
                    </a:cubicBezTo>
                    <a:cubicBezTo>
                      <a:pt x="478480" y="118820"/>
                      <a:pt x="491804" y="97876"/>
                      <a:pt x="521308" y="92165"/>
                    </a:cubicBezTo>
                    <a:cubicBezTo>
                      <a:pt x="551764" y="85501"/>
                      <a:pt x="576510" y="96925"/>
                      <a:pt x="588882" y="125484"/>
                    </a:cubicBezTo>
                    <a:cubicBezTo>
                      <a:pt x="602207" y="155946"/>
                      <a:pt x="626952" y="170226"/>
                      <a:pt x="656456" y="177842"/>
                    </a:cubicBezTo>
                    <a:cubicBezTo>
                      <a:pt x="757341" y="204497"/>
                      <a:pt x="858226" y="230200"/>
                      <a:pt x="963870" y="228296"/>
                    </a:cubicBezTo>
                    <a:cubicBezTo>
                      <a:pt x="1004795" y="227344"/>
                      <a:pt x="1032396" y="253999"/>
                      <a:pt x="1032396" y="289222"/>
                    </a:cubicBezTo>
                    <a:cubicBezTo>
                      <a:pt x="1032396" y="323493"/>
                      <a:pt x="1004795" y="347292"/>
                      <a:pt x="966726" y="349196"/>
                    </a:cubicBezTo>
                    <a:cubicBezTo>
                      <a:pt x="849661" y="353956"/>
                      <a:pt x="656456" y="315877"/>
                      <a:pt x="553668" y="26637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8" name="Freeform 127">
                <a:extLst>
                  <a:ext uri="{FF2B5EF4-FFF2-40B4-BE49-F238E27FC236}">
                    <a16:creationId xmlns:a16="http://schemas.microsoft.com/office/drawing/2014/main" id="{E76F097B-1C42-A870-DEB5-DDFAAB63D552}"/>
                  </a:ext>
                </a:extLst>
              </p:cNvPr>
              <p:cNvSpPr/>
              <p:nvPr/>
            </p:nvSpPr>
            <p:spPr>
              <a:xfrm>
                <a:off x="4265055" y="2670044"/>
                <a:ext cx="971860" cy="122089"/>
              </a:xfrm>
              <a:custGeom>
                <a:avLst/>
                <a:gdLst>
                  <a:gd name="connsiteX0" fmla="*/ 484540 w 971860"/>
                  <a:gd name="connsiteY0" fmla="*/ 122090 h 122089"/>
                  <a:gd name="connsiteX1" fmla="*/ 79096 w 971860"/>
                  <a:gd name="connsiteY1" fmla="*/ 122090 h 122089"/>
                  <a:gd name="connsiteX2" fmla="*/ 34364 w 971860"/>
                  <a:gd name="connsiteY2" fmla="*/ 114474 h 122089"/>
                  <a:gd name="connsiteX3" fmla="*/ 1053 w 971860"/>
                  <a:gd name="connsiteY3" fmla="*/ 50692 h 122089"/>
                  <a:gd name="connsiteX4" fmla="*/ 54351 w 971860"/>
                  <a:gd name="connsiteY4" fmla="*/ 1190 h 122089"/>
                  <a:gd name="connsiteX5" fmla="*/ 140008 w 971860"/>
                  <a:gd name="connsiteY5" fmla="*/ 238 h 122089"/>
                  <a:gd name="connsiteX6" fmla="*/ 880466 w 971860"/>
                  <a:gd name="connsiteY6" fmla="*/ 238 h 122089"/>
                  <a:gd name="connsiteX7" fmla="*/ 909018 w 971860"/>
                  <a:gd name="connsiteY7" fmla="*/ 238 h 122089"/>
                  <a:gd name="connsiteX8" fmla="*/ 971834 w 971860"/>
                  <a:gd name="connsiteY8" fmla="*/ 58308 h 122089"/>
                  <a:gd name="connsiteX9" fmla="*/ 909018 w 971860"/>
                  <a:gd name="connsiteY9" fmla="*/ 121138 h 122089"/>
                  <a:gd name="connsiteX10" fmla="*/ 706297 w 971860"/>
                  <a:gd name="connsiteY10" fmla="*/ 121138 h 122089"/>
                  <a:gd name="connsiteX11" fmla="*/ 484540 w 971860"/>
                  <a:gd name="connsiteY11" fmla="*/ 122090 h 1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860" h="122089">
                    <a:moveTo>
                      <a:pt x="484540" y="122090"/>
                    </a:moveTo>
                    <a:cubicBezTo>
                      <a:pt x="349392" y="122090"/>
                      <a:pt x="214244" y="122090"/>
                      <a:pt x="79096" y="122090"/>
                    </a:cubicBezTo>
                    <a:cubicBezTo>
                      <a:pt x="63868" y="122090"/>
                      <a:pt x="47688" y="121138"/>
                      <a:pt x="34364" y="114474"/>
                    </a:cubicBezTo>
                    <a:cubicBezTo>
                      <a:pt x="7715" y="103050"/>
                      <a:pt x="-3706" y="79251"/>
                      <a:pt x="1053" y="50692"/>
                    </a:cubicBezTo>
                    <a:cubicBezTo>
                      <a:pt x="5811" y="22133"/>
                      <a:pt x="24846" y="4046"/>
                      <a:pt x="54351" y="1190"/>
                    </a:cubicBezTo>
                    <a:cubicBezTo>
                      <a:pt x="82903" y="-714"/>
                      <a:pt x="111455" y="238"/>
                      <a:pt x="140008" y="238"/>
                    </a:cubicBezTo>
                    <a:cubicBezTo>
                      <a:pt x="386510" y="238"/>
                      <a:pt x="633012" y="238"/>
                      <a:pt x="880466" y="238"/>
                    </a:cubicBezTo>
                    <a:cubicBezTo>
                      <a:pt x="889983" y="238"/>
                      <a:pt x="899501" y="238"/>
                      <a:pt x="909018" y="238"/>
                    </a:cubicBezTo>
                    <a:cubicBezTo>
                      <a:pt x="947088" y="2142"/>
                      <a:pt x="970882" y="24037"/>
                      <a:pt x="971834" y="58308"/>
                    </a:cubicBezTo>
                    <a:cubicBezTo>
                      <a:pt x="972785" y="94483"/>
                      <a:pt x="948040" y="120186"/>
                      <a:pt x="909018" y="121138"/>
                    </a:cubicBezTo>
                    <a:cubicBezTo>
                      <a:pt x="841445" y="122090"/>
                      <a:pt x="773871" y="121138"/>
                      <a:pt x="706297" y="121138"/>
                    </a:cubicBezTo>
                    <a:cubicBezTo>
                      <a:pt x="631109" y="122090"/>
                      <a:pt x="557824" y="122090"/>
                      <a:pt x="484540" y="12209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9" name="Freeform 128">
                <a:extLst>
                  <a:ext uri="{FF2B5EF4-FFF2-40B4-BE49-F238E27FC236}">
                    <a16:creationId xmlns:a16="http://schemas.microsoft.com/office/drawing/2014/main" id="{40D98BE5-5D7A-F759-1CBA-B0984D2E30D6}"/>
                  </a:ext>
                </a:extLst>
              </p:cNvPr>
              <p:cNvSpPr/>
              <p:nvPr/>
            </p:nvSpPr>
            <p:spPr>
              <a:xfrm>
                <a:off x="4264094" y="2427108"/>
                <a:ext cx="971432" cy="122274"/>
              </a:xfrm>
              <a:custGeom>
                <a:avLst/>
                <a:gdLst>
                  <a:gd name="connsiteX0" fmla="*/ 485501 w 971432"/>
                  <a:gd name="connsiteY0" fmla="*/ 423 h 122274"/>
                  <a:gd name="connsiteX1" fmla="*/ 901414 w 971432"/>
                  <a:gd name="connsiteY1" fmla="*/ 423 h 122274"/>
                  <a:gd name="connsiteX2" fmla="*/ 968988 w 971432"/>
                  <a:gd name="connsiteY2" fmla="*/ 45166 h 122274"/>
                  <a:gd name="connsiteX3" fmla="*/ 925207 w 971432"/>
                  <a:gd name="connsiteY3" fmla="*/ 119419 h 122274"/>
                  <a:gd name="connsiteX4" fmla="*/ 889993 w 971432"/>
                  <a:gd name="connsiteY4" fmla="*/ 122275 h 122274"/>
                  <a:gd name="connsiteX5" fmla="*/ 81961 w 971432"/>
                  <a:gd name="connsiteY5" fmla="*/ 122275 h 122274"/>
                  <a:gd name="connsiteX6" fmla="*/ 57215 w 971432"/>
                  <a:gd name="connsiteY6" fmla="*/ 121323 h 122274"/>
                  <a:gd name="connsiteX7" fmla="*/ 110 w 971432"/>
                  <a:gd name="connsiteY7" fmla="*/ 56589 h 122274"/>
                  <a:gd name="connsiteX8" fmla="*/ 61974 w 971432"/>
                  <a:gd name="connsiteY8" fmla="*/ 423 h 122274"/>
                  <a:gd name="connsiteX9" fmla="*/ 378905 w 971432"/>
                  <a:gd name="connsiteY9" fmla="*/ 423 h 122274"/>
                  <a:gd name="connsiteX10" fmla="*/ 485501 w 971432"/>
                  <a:gd name="connsiteY10" fmla="*/ 423 h 12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1432" h="122274">
                    <a:moveTo>
                      <a:pt x="485501" y="423"/>
                    </a:moveTo>
                    <a:cubicBezTo>
                      <a:pt x="624456" y="423"/>
                      <a:pt x="763411" y="423"/>
                      <a:pt x="901414" y="423"/>
                    </a:cubicBezTo>
                    <a:cubicBezTo>
                      <a:pt x="934725" y="423"/>
                      <a:pt x="959470" y="11847"/>
                      <a:pt x="968988" y="45166"/>
                    </a:cubicBezTo>
                    <a:cubicBezTo>
                      <a:pt x="978505" y="78484"/>
                      <a:pt x="959470" y="110851"/>
                      <a:pt x="925207" y="119419"/>
                    </a:cubicBezTo>
                    <a:cubicBezTo>
                      <a:pt x="913787" y="122275"/>
                      <a:pt x="901414" y="122275"/>
                      <a:pt x="889993" y="122275"/>
                    </a:cubicBezTo>
                    <a:cubicBezTo>
                      <a:pt x="620649" y="122275"/>
                      <a:pt x="351305" y="122275"/>
                      <a:pt x="81961" y="122275"/>
                    </a:cubicBezTo>
                    <a:cubicBezTo>
                      <a:pt x="73395" y="122275"/>
                      <a:pt x="64829" y="122275"/>
                      <a:pt x="57215" y="121323"/>
                    </a:cubicBezTo>
                    <a:cubicBezTo>
                      <a:pt x="21049" y="116563"/>
                      <a:pt x="-1793" y="90860"/>
                      <a:pt x="110" y="56589"/>
                    </a:cubicBezTo>
                    <a:cubicBezTo>
                      <a:pt x="2014" y="24222"/>
                      <a:pt x="25808" y="1375"/>
                      <a:pt x="61974" y="423"/>
                    </a:cubicBezTo>
                    <a:cubicBezTo>
                      <a:pt x="167618" y="-529"/>
                      <a:pt x="273262" y="423"/>
                      <a:pt x="378905" y="423"/>
                    </a:cubicBezTo>
                    <a:cubicBezTo>
                      <a:pt x="414120" y="423"/>
                      <a:pt x="450286" y="423"/>
                      <a:pt x="485501" y="42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0" name="Freeform 129">
                <a:extLst>
                  <a:ext uri="{FF2B5EF4-FFF2-40B4-BE49-F238E27FC236}">
                    <a16:creationId xmlns:a16="http://schemas.microsoft.com/office/drawing/2014/main" id="{1D137D27-F719-6C54-4AF7-0D4D9CA2ACEC}"/>
                  </a:ext>
                </a:extLst>
              </p:cNvPr>
              <p:cNvSpPr/>
              <p:nvPr/>
            </p:nvSpPr>
            <p:spPr>
              <a:xfrm>
                <a:off x="4266005" y="2183827"/>
                <a:ext cx="970857" cy="121851"/>
              </a:xfrm>
              <a:custGeom>
                <a:avLst/>
                <a:gdLst>
                  <a:gd name="connsiteX0" fmla="*/ 486445 w 970857"/>
                  <a:gd name="connsiteY0" fmla="*/ 0 h 121851"/>
                  <a:gd name="connsiteX1" fmla="*/ 895695 w 970857"/>
                  <a:gd name="connsiteY1" fmla="*/ 0 h 121851"/>
                  <a:gd name="connsiteX2" fmla="*/ 967076 w 970857"/>
                  <a:gd name="connsiteY2" fmla="*/ 40935 h 121851"/>
                  <a:gd name="connsiteX3" fmla="*/ 925200 w 970857"/>
                  <a:gd name="connsiteY3" fmla="*/ 118044 h 121851"/>
                  <a:gd name="connsiteX4" fmla="*/ 883323 w 970857"/>
                  <a:gd name="connsiteY4" fmla="*/ 121852 h 121851"/>
                  <a:gd name="connsiteX5" fmla="*/ 86711 w 970857"/>
                  <a:gd name="connsiteY5" fmla="*/ 121852 h 121851"/>
                  <a:gd name="connsiteX6" fmla="*/ 61966 w 970857"/>
                  <a:gd name="connsiteY6" fmla="*/ 121852 h 121851"/>
                  <a:gd name="connsiteX7" fmla="*/ 103 w 970857"/>
                  <a:gd name="connsiteY7" fmla="*/ 58070 h 121851"/>
                  <a:gd name="connsiteX8" fmla="*/ 64821 w 970857"/>
                  <a:gd name="connsiteY8" fmla="*/ 952 h 121851"/>
                  <a:gd name="connsiteX9" fmla="*/ 292289 w 970857"/>
                  <a:gd name="connsiteY9" fmla="*/ 952 h 121851"/>
                  <a:gd name="connsiteX10" fmla="*/ 486445 w 970857"/>
                  <a:gd name="connsiteY10" fmla="*/ 0 h 1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857" h="121851">
                    <a:moveTo>
                      <a:pt x="486445" y="0"/>
                    </a:moveTo>
                    <a:cubicBezTo>
                      <a:pt x="622544" y="0"/>
                      <a:pt x="759596" y="0"/>
                      <a:pt x="895695" y="0"/>
                    </a:cubicBezTo>
                    <a:cubicBezTo>
                      <a:pt x="928055" y="0"/>
                      <a:pt x="954704" y="7616"/>
                      <a:pt x="967076" y="40935"/>
                    </a:cubicBezTo>
                    <a:cubicBezTo>
                      <a:pt x="979449" y="75205"/>
                      <a:pt x="960414" y="109476"/>
                      <a:pt x="925200" y="118044"/>
                    </a:cubicBezTo>
                    <a:cubicBezTo>
                      <a:pt x="911875" y="121852"/>
                      <a:pt x="896647" y="121852"/>
                      <a:pt x="883323" y="121852"/>
                    </a:cubicBezTo>
                    <a:cubicBezTo>
                      <a:pt x="617786" y="121852"/>
                      <a:pt x="352249" y="121852"/>
                      <a:pt x="86711" y="121852"/>
                    </a:cubicBezTo>
                    <a:cubicBezTo>
                      <a:pt x="78146" y="121852"/>
                      <a:pt x="70532" y="121852"/>
                      <a:pt x="61966" y="121852"/>
                    </a:cubicBezTo>
                    <a:cubicBezTo>
                      <a:pt x="22945" y="118044"/>
                      <a:pt x="-1801" y="92341"/>
                      <a:pt x="103" y="58070"/>
                    </a:cubicBezTo>
                    <a:cubicBezTo>
                      <a:pt x="2006" y="23799"/>
                      <a:pt x="25800" y="1904"/>
                      <a:pt x="64821" y="952"/>
                    </a:cubicBezTo>
                    <a:cubicBezTo>
                      <a:pt x="140961" y="0"/>
                      <a:pt x="216149" y="952"/>
                      <a:pt x="292289" y="952"/>
                    </a:cubicBezTo>
                    <a:cubicBezTo>
                      <a:pt x="356055" y="0"/>
                      <a:pt x="420774" y="0"/>
                      <a:pt x="486445"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0E5D346C-51ED-2489-9DA9-BC28DF2522F4}"/>
                  </a:ext>
                </a:extLst>
              </p:cNvPr>
              <p:cNvSpPr/>
              <p:nvPr/>
            </p:nvSpPr>
            <p:spPr>
              <a:xfrm>
                <a:off x="5724179" y="1879195"/>
                <a:ext cx="970796" cy="972915"/>
              </a:xfrm>
              <a:custGeom>
                <a:avLst/>
                <a:gdLst>
                  <a:gd name="connsiteX0" fmla="*/ 484442 w 970796"/>
                  <a:gd name="connsiteY0" fmla="*/ 972913 h 972915"/>
                  <a:gd name="connsiteX1" fmla="*/ 3 w 970796"/>
                  <a:gd name="connsiteY1" fmla="*/ 484554 h 972915"/>
                  <a:gd name="connsiteX2" fmla="*/ 488249 w 970796"/>
                  <a:gd name="connsiteY2" fmla="*/ 3 h 972915"/>
                  <a:gd name="connsiteX3" fmla="*/ 970784 w 970796"/>
                  <a:gd name="connsiteY3" fmla="*/ 490266 h 972915"/>
                  <a:gd name="connsiteX4" fmla="*/ 484442 w 970796"/>
                  <a:gd name="connsiteY4" fmla="*/ 972913 h 972915"/>
                  <a:gd name="connsiteX5" fmla="*/ 485394 w 970796"/>
                  <a:gd name="connsiteY5" fmla="*/ 851061 h 972915"/>
                  <a:gd name="connsiteX6" fmla="*/ 849912 w 970796"/>
                  <a:gd name="connsiteY6" fmla="*/ 487410 h 972915"/>
                  <a:gd name="connsiteX7" fmla="*/ 485394 w 970796"/>
                  <a:gd name="connsiteY7" fmla="*/ 122807 h 972915"/>
                  <a:gd name="connsiteX8" fmla="*/ 120875 w 970796"/>
                  <a:gd name="connsiteY8" fmla="*/ 487410 h 972915"/>
                  <a:gd name="connsiteX9" fmla="*/ 485394 w 970796"/>
                  <a:gd name="connsiteY9" fmla="*/ 851061 h 9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96" h="972915">
                    <a:moveTo>
                      <a:pt x="484442" y="972913"/>
                    </a:moveTo>
                    <a:cubicBezTo>
                      <a:pt x="215098" y="971961"/>
                      <a:pt x="-949" y="753961"/>
                      <a:pt x="3" y="484554"/>
                    </a:cubicBezTo>
                    <a:cubicBezTo>
                      <a:pt x="955" y="215148"/>
                      <a:pt x="218905" y="-949"/>
                      <a:pt x="488249" y="3"/>
                    </a:cubicBezTo>
                    <a:cubicBezTo>
                      <a:pt x="757593" y="955"/>
                      <a:pt x="972687" y="219907"/>
                      <a:pt x="970784" y="490266"/>
                    </a:cubicBezTo>
                    <a:cubicBezTo>
                      <a:pt x="969832" y="757768"/>
                      <a:pt x="751882" y="973865"/>
                      <a:pt x="484442" y="972913"/>
                    </a:cubicBezTo>
                    <a:close/>
                    <a:moveTo>
                      <a:pt x="485394" y="851061"/>
                    </a:moveTo>
                    <a:cubicBezTo>
                      <a:pt x="687163" y="851061"/>
                      <a:pt x="849912" y="689227"/>
                      <a:pt x="849912" y="487410"/>
                    </a:cubicBezTo>
                    <a:cubicBezTo>
                      <a:pt x="849912" y="285593"/>
                      <a:pt x="687163" y="122807"/>
                      <a:pt x="485394" y="122807"/>
                    </a:cubicBezTo>
                    <a:cubicBezTo>
                      <a:pt x="284575" y="122807"/>
                      <a:pt x="120875" y="285593"/>
                      <a:pt x="120875" y="487410"/>
                    </a:cubicBezTo>
                    <a:cubicBezTo>
                      <a:pt x="120875" y="689227"/>
                      <a:pt x="282671" y="851061"/>
                      <a:pt x="485394" y="851061"/>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2" name="Group 131">
            <a:extLst>
              <a:ext uri="{FF2B5EF4-FFF2-40B4-BE49-F238E27FC236}">
                <a16:creationId xmlns:a16="http://schemas.microsoft.com/office/drawing/2014/main" id="{F3736364-295E-199D-DA19-66540997E75A}"/>
              </a:ext>
            </a:extLst>
          </p:cNvPr>
          <p:cNvGrpSpPr/>
          <p:nvPr/>
        </p:nvGrpSpPr>
        <p:grpSpPr>
          <a:xfrm>
            <a:off x="1223006" y="5597752"/>
            <a:ext cx="697878" cy="697878"/>
            <a:chOff x="3907180" y="2351193"/>
            <a:chExt cx="889771" cy="889771"/>
          </a:xfrm>
          <a:solidFill>
            <a:srgbClr val="F79037"/>
          </a:solidFill>
        </p:grpSpPr>
        <p:sp>
          <p:nvSpPr>
            <p:cNvPr id="133" name="Freeform 132">
              <a:extLst>
                <a:ext uri="{FF2B5EF4-FFF2-40B4-BE49-F238E27FC236}">
                  <a16:creationId xmlns:a16="http://schemas.microsoft.com/office/drawing/2014/main" id="{27B8229B-CF90-DAFA-EF66-0EB069A06F46}"/>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34" name="Graphic 2">
              <a:extLst>
                <a:ext uri="{FF2B5EF4-FFF2-40B4-BE49-F238E27FC236}">
                  <a16:creationId xmlns:a16="http://schemas.microsoft.com/office/drawing/2014/main" id="{6F3DA8E9-DA6B-8915-1047-D0DDB7A8B8CF}"/>
                </a:ext>
              </a:extLst>
            </p:cNvPr>
            <p:cNvGrpSpPr/>
            <p:nvPr/>
          </p:nvGrpSpPr>
          <p:grpSpPr>
            <a:xfrm>
              <a:off x="3907180" y="2351193"/>
              <a:ext cx="889771" cy="889771"/>
              <a:chOff x="3907180" y="2351193"/>
              <a:chExt cx="889771" cy="889771"/>
            </a:xfrm>
            <a:grpFill/>
          </p:grpSpPr>
          <p:grpSp>
            <p:nvGrpSpPr>
              <p:cNvPr id="135" name="Graphic 2">
                <a:extLst>
                  <a:ext uri="{FF2B5EF4-FFF2-40B4-BE49-F238E27FC236}">
                    <a16:creationId xmlns:a16="http://schemas.microsoft.com/office/drawing/2014/main" id="{6F2DDB1F-5490-62E6-43DB-676F65D71C39}"/>
                  </a:ext>
                </a:extLst>
              </p:cNvPr>
              <p:cNvGrpSpPr/>
              <p:nvPr/>
            </p:nvGrpSpPr>
            <p:grpSpPr>
              <a:xfrm>
                <a:off x="3907180" y="2351193"/>
                <a:ext cx="889771" cy="889771"/>
                <a:chOff x="3907180" y="2351193"/>
                <a:chExt cx="889771" cy="889771"/>
              </a:xfrm>
              <a:grpFill/>
            </p:grpSpPr>
            <p:sp>
              <p:nvSpPr>
                <p:cNvPr id="137" name="Freeform 136">
                  <a:extLst>
                    <a:ext uri="{FF2B5EF4-FFF2-40B4-BE49-F238E27FC236}">
                      <a16:creationId xmlns:a16="http://schemas.microsoft.com/office/drawing/2014/main" id="{71DE501A-B66D-6091-55F0-4F5C31B1E677}"/>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8" name="Freeform 137">
                  <a:extLst>
                    <a:ext uri="{FF2B5EF4-FFF2-40B4-BE49-F238E27FC236}">
                      <a16:creationId xmlns:a16="http://schemas.microsoft.com/office/drawing/2014/main" id="{81633C20-E74C-4CCD-932E-00649B2E3980}"/>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9" name="Freeform 138">
                  <a:extLst>
                    <a:ext uri="{FF2B5EF4-FFF2-40B4-BE49-F238E27FC236}">
                      <a16:creationId xmlns:a16="http://schemas.microsoft.com/office/drawing/2014/main" id="{87CFFDBD-90C5-2886-A5B1-6A7AD908DA5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0" name="Freeform 139">
                  <a:extLst>
                    <a:ext uri="{FF2B5EF4-FFF2-40B4-BE49-F238E27FC236}">
                      <a16:creationId xmlns:a16="http://schemas.microsoft.com/office/drawing/2014/main" id="{CE481B4E-6180-3808-CF15-728C55271D6B}"/>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1" name="Freeform 140">
                  <a:extLst>
                    <a:ext uri="{FF2B5EF4-FFF2-40B4-BE49-F238E27FC236}">
                      <a16:creationId xmlns:a16="http://schemas.microsoft.com/office/drawing/2014/main" id="{4872254C-0EE9-F585-A27F-99DC05FDB36C}"/>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2" name="Freeform 141">
                  <a:extLst>
                    <a:ext uri="{FF2B5EF4-FFF2-40B4-BE49-F238E27FC236}">
                      <a16:creationId xmlns:a16="http://schemas.microsoft.com/office/drawing/2014/main" id="{386BD0BD-1954-D7A3-8287-32F35F705397}"/>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3" name="Freeform 142">
                  <a:extLst>
                    <a:ext uri="{FF2B5EF4-FFF2-40B4-BE49-F238E27FC236}">
                      <a16:creationId xmlns:a16="http://schemas.microsoft.com/office/drawing/2014/main" id="{5F6C87A3-55BA-AE3D-472E-08CB61B7E696}"/>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4" name="Freeform 143">
                  <a:extLst>
                    <a:ext uri="{FF2B5EF4-FFF2-40B4-BE49-F238E27FC236}">
                      <a16:creationId xmlns:a16="http://schemas.microsoft.com/office/drawing/2014/main" id="{C4D86860-E20D-003F-35AF-D3E99EC204EB}"/>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5" name="Freeform 144">
                  <a:extLst>
                    <a:ext uri="{FF2B5EF4-FFF2-40B4-BE49-F238E27FC236}">
                      <a16:creationId xmlns:a16="http://schemas.microsoft.com/office/drawing/2014/main" id="{99D0E01C-CE87-5BCB-160E-89A13CAB6A77}"/>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6" name="Freeform 135">
                <a:extLst>
                  <a:ext uri="{FF2B5EF4-FFF2-40B4-BE49-F238E27FC236}">
                    <a16:creationId xmlns:a16="http://schemas.microsoft.com/office/drawing/2014/main" id="{4CCF0A86-35A4-B5EF-6861-90AE9DE86534}"/>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46" name="Group 145">
            <a:extLst>
              <a:ext uri="{FF2B5EF4-FFF2-40B4-BE49-F238E27FC236}">
                <a16:creationId xmlns:a16="http://schemas.microsoft.com/office/drawing/2014/main" id="{85352D1B-2404-F5ED-69D9-8D7E3B1DE7B1}"/>
              </a:ext>
            </a:extLst>
          </p:cNvPr>
          <p:cNvGrpSpPr/>
          <p:nvPr/>
        </p:nvGrpSpPr>
        <p:grpSpPr>
          <a:xfrm>
            <a:off x="1263396" y="7762884"/>
            <a:ext cx="617099" cy="614234"/>
            <a:chOff x="3917171" y="3851610"/>
            <a:chExt cx="870324" cy="866284"/>
          </a:xfrm>
          <a:solidFill>
            <a:srgbClr val="F79037"/>
          </a:solidFill>
        </p:grpSpPr>
        <p:sp>
          <p:nvSpPr>
            <p:cNvPr id="147" name="Freeform 146">
              <a:extLst>
                <a:ext uri="{FF2B5EF4-FFF2-40B4-BE49-F238E27FC236}">
                  <a16:creationId xmlns:a16="http://schemas.microsoft.com/office/drawing/2014/main" id="{773DFC34-7F21-C88C-8D6E-48B9D17DCAA8}"/>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48" name="Graphic 2">
              <a:extLst>
                <a:ext uri="{FF2B5EF4-FFF2-40B4-BE49-F238E27FC236}">
                  <a16:creationId xmlns:a16="http://schemas.microsoft.com/office/drawing/2014/main" id="{6B933442-D10B-40B4-7B31-5024562E44BC}"/>
                </a:ext>
              </a:extLst>
            </p:cNvPr>
            <p:cNvGrpSpPr/>
            <p:nvPr/>
          </p:nvGrpSpPr>
          <p:grpSpPr>
            <a:xfrm>
              <a:off x="3917171" y="3851610"/>
              <a:ext cx="870324" cy="866284"/>
              <a:chOff x="3917171" y="3851610"/>
              <a:chExt cx="870324" cy="866284"/>
            </a:xfrm>
            <a:grpFill/>
          </p:grpSpPr>
          <p:sp>
            <p:nvSpPr>
              <p:cNvPr id="149" name="Freeform 148">
                <a:extLst>
                  <a:ext uri="{FF2B5EF4-FFF2-40B4-BE49-F238E27FC236}">
                    <a16:creationId xmlns:a16="http://schemas.microsoft.com/office/drawing/2014/main" id="{C0508062-7307-7626-FEC6-B48D9D716445}"/>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0" name="Freeform 149">
                <a:extLst>
                  <a:ext uri="{FF2B5EF4-FFF2-40B4-BE49-F238E27FC236}">
                    <a16:creationId xmlns:a16="http://schemas.microsoft.com/office/drawing/2014/main" id="{6D6EFD31-5E8E-55A1-11A3-A1A847E8B7A9}"/>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1" name="Freeform 150">
                <a:extLst>
                  <a:ext uri="{FF2B5EF4-FFF2-40B4-BE49-F238E27FC236}">
                    <a16:creationId xmlns:a16="http://schemas.microsoft.com/office/drawing/2014/main" id="{8FE2E00A-24B2-CE80-E6A3-A6410D2C2DA6}"/>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2" name="Freeform 151">
                <a:extLst>
                  <a:ext uri="{FF2B5EF4-FFF2-40B4-BE49-F238E27FC236}">
                    <a16:creationId xmlns:a16="http://schemas.microsoft.com/office/drawing/2014/main" id="{5266D3B3-7AB2-441E-219D-9B80EE2A5EA6}"/>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3" name="Freeform 152">
                <a:extLst>
                  <a:ext uri="{FF2B5EF4-FFF2-40B4-BE49-F238E27FC236}">
                    <a16:creationId xmlns:a16="http://schemas.microsoft.com/office/drawing/2014/main" id="{B60268EC-3C83-37D3-9C7C-06DB858BB44C}"/>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4" name="Freeform 153">
                <a:extLst>
                  <a:ext uri="{FF2B5EF4-FFF2-40B4-BE49-F238E27FC236}">
                    <a16:creationId xmlns:a16="http://schemas.microsoft.com/office/drawing/2014/main" id="{018116BE-E2C5-170B-D61F-F973C6813318}"/>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5" name="Freeform 154">
                <a:extLst>
                  <a:ext uri="{FF2B5EF4-FFF2-40B4-BE49-F238E27FC236}">
                    <a16:creationId xmlns:a16="http://schemas.microsoft.com/office/drawing/2014/main" id="{DE3B54D4-E194-71E3-B037-A0D433234BE8}"/>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6" name="Freeform 155">
                <a:extLst>
                  <a:ext uri="{FF2B5EF4-FFF2-40B4-BE49-F238E27FC236}">
                    <a16:creationId xmlns:a16="http://schemas.microsoft.com/office/drawing/2014/main" id="{3E6F7618-86B5-4A02-A16E-2E5FBD81E0CE}"/>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7" name="Freeform 156">
                <a:extLst>
                  <a:ext uri="{FF2B5EF4-FFF2-40B4-BE49-F238E27FC236}">
                    <a16:creationId xmlns:a16="http://schemas.microsoft.com/office/drawing/2014/main" id="{C7DC1AB4-814D-6609-41AE-0CCA856B6A4F}"/>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8" name="Freeform 157">
                <a:extLst>
                  <a:ext uri="{FF2B5EF4-FFF2-40B4-BE49-F238E27FC236}">
                    <a16:creationId xmlns:a16="http://schemas.microsoft.com/office/drawing/2014/main" id="{87997E47-60D1-AB01-2AA7-23C63D21D8B0}"/>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9" name="Freeform 158">
                <a:extLst>
                  <a:ext uri="{FF2B5EF4-FFF2-40B4-BE49-F238E27FC236}">
                    <a16:creationId xmlns:a16="http://schemas.microsoft.com/office/drawing/2014/main" id="{8C9477F5-59B6-BDA0-F915-F37BA6759559}"/>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0" name="Freeform 159">
                <a:extLst>
                  <a:ext uri="{FF2B5EF4-FFF2-40B4-BE49-F238E27FC236}">
                    <a16:creationId xmlns:a16="http://schemas.microsoft.com/office/drawing/2014/main" id="{05F584FD-DDB9-60BE-AA82-3FD701A34404}"/>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1" name="Freeform 160">
                <a:extLst>
                  <a:ext uri="{FF2B5EF4-FFF2-40B4-BE49-F238E27FC236}">
                    <a16:creationId xmlns:a16="http://schemas.microsoft.com/office/drawing/2014/main" id="{28712FCE-00D9-0463-D857-E36DE4F1D49B}"/>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2" name="Freeform 161">
                <a:extLst>
                  <a:ext uri="{FF2B5EF4-FFF2-40B4-BE49-F238E27FC236}">
                    <a16:creationId xmlns:a16="http://schemas.microsoft.com/office/drawing/2014/main" id="{15D7EEFB-E06E-DF29-96DE-61D3E41C9AD0}"/>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3" name="Freeform 162">
                <a:extLst>
                  <a:ext uri="{FF2B5EF4-FFF2-40B4-BE49-F238E27FC236}">
                    <a16:creationId xmlns:a16="http://schemas.microsoft.com/office/drawing/2014/main" id="{12DEC6C7-C7D0-1B0D-DCC2-544FDE677BC3}"/>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4" name="Group 163">
            <a:extLst>
              <a:ext uri="{FF2B5EF4-FFF2-40B4-BE49-F238E27FC236}">
                <a16:creationId xmlns:a16="http://schemas.microsoft.com/office/drawing/2014/main" id="{33C0C08F-7A99-4D40-2D01-AE517218A2D2}"/>
              </a:ext>
            </a:extLst>
          </p:cNvPr>
          <p:cNvGrpSpPr/>
          <p:nvPr/>
        </p:nvGrpSpPr>
        <p:grpSpPr>
          <a:xfrm>
            <a:off x="1268791" y="6375503"/>
            <a:ext cx="606308" cy="605713"/>
            <a:chOff x="10376768" y="2334933"/>
            <a:chExt cx="920484" cy="919581"/>
          </a:xfrm>
          <a:solidFill>
            <a:srgbClr val="F79037"/>
          </a:solidFill>
        </p:grpSpPr>
        <p:sp>
          <p:nvSpPr>
            <p:cNvPr id="165" name="Freeform 164">
              <a:extLst>
                <a:ext uri="{FF2B5EF4-FFF2-40B4-BE49-F238E27FC236}">
                  <a16:creationId xmlns:a16="http://schemas.microsoft.com/office/drawing/2014/main" id="{E076E7D5-9222-391B-83E6-E891932999D7}"/>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6DD9F5F2-3A28-3CE5-F637-2C675884F94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7" name="Graphic 2">
              <a:extLst>
                <a:ext uri="{FF2B5EF4-FFF2-40B4-BE49-F238E27FC236}">
                  <a16:creationId xmlns:a16="http://schemas.microsoft.com/office/drawing/2014/main" id="{778A4933-37E8-FB70-28C0-DB1CEA431902}"/>
                </a:ext>
              </a:extLst>
            </p:cNvPr>
            <p:cNvGrpSpPr/>
            <p:nvPr/>
          </p:nvGrpSpPr>
          <p:grpSpPr>
            <a:xfrm>
              <a:off x="10376768" y="2334933"/>
              <a:ext cx="920484" cy="919581"/>
              <a:chOff x="10376768" y="2334933"/>
              <a:chExt cx="920484" cy="919581"/>
            </a:xfrm>
            <a:grpFill/>
          </p:grpSpPr>
          <p:sp>
            <p:nvSpPr>
              <p:cNvPr id="168" name="Freeform 167">
                <a:extLst>
                  <a:ext uri="{FF2B5EF4-FFF2-40B4-BE49-F238E27FC236}">
                    <a16:creationId xmlns:a16="http://schemas.microsoft.com/office/drawing/2014/main" id="{42B3379A-EA3C-08E9-FA00-27A23B89A17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9" name="Freeform 168">
                <a:extLst>
                  <a:ext uri="{FF2B5EF4-FFF2-40B4-BE49-F238E27FC236}">
                    <a16:creationId xmlns:a16="http://schemas.microsoft.com/office/drawing/2014/main" id="{1E60B013-93D2-5D55-EC2E-5B3541BFE6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71" name="Group 170">
            <a:extLst>
              <a:ext uri="{FF2B5EF4-FFF2-40B4-BE49-F238E27FC236}">
                <a16:creationId xmlns:a16="http://schemas.microsoft.com/office/drawing/2014/main" id="{08BE11D7-293D-80EC-C98E-811AE7864573}"/>
              </a:ext>
            </a:extLst>
          </p:cNvPr>
          <p:cNvGrpSpPr/>
          <p:nvPr/>
        </p:nvGrpSpPr>
        <p:grpSpPr>
          <a:xfrm flipH="1" flipV="1">
            <a:off x="-162647" y="9049086"/>
            <a:ext cx="1999713" cy="1442633"/>
            <a:chOff x="8493673" y="3441653"/>
            <a:chExt cx="2590079" cy="1868535"/>
          </a:xfrm>
        </p:grpSpPr>
        <p:sp>
          <p:nvSpPr>
            <p:cNvPr id="172" name="Freeform 171">
              <a:extLst>
                <a:ext uri="{FF2B5EF4-FFF2-40B4-BE49-F238E27FC236}">
                  <a16:creationId xmlns:a16="http://schemas.microsoft.com/office/drawing/2014/main" id="{817EF9AC-7915-BB99-DCAB-EA230DB139F8}"/>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3" name="Freeform 172">
              <a:extLst>
                <a:ext uri="{FF2B5EF4-FFF2-40B4-BE49-F238E27FC236}">
                  <a16:creationId xmlns:a16="http://schemas.microsoft.com/office/drawing/2014/main" id="{62FD8A95-9463-A806-995A-B71299C3EFEF}"/>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4" name="Freeform 173">
              <a:extLst>
                <a:ext uri="{FF2B5EF4-FFF2-40B4-BE49-F238E27FC236}">
                  <a16:creationId xmlns:a16="http://schemas.microsoft.com/office/drawing/2014/main" id="{A40C42BD-6DD8-6DAD-01D4-BAEE023ABDFE}"/>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5" name="Freeform 174">
              <a:extLst>
                <a:ext uri="{FF2B5EF4-FFF2-40B4-BE49-F238E27FC236}">
                  <a16:creationId xmlns:a16="http://schemas.microsoft.com/office/drawing/2014/main" id="{1B557C7A-3C6B-2986-C737-B3C5A20B6E0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6" name="Freeform 175">
              <a:extLst>
                <a:ext uri="{FF2B5EF4-FFF2-40B4-BE49-F238E27FC236}">
                  <a16:creationId xmlns:a16="http://schemas.microsoft.com/office/drawing/2014/main" id="{C8057A1C-F700-8032-5AF2-529848BA2332}"/>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7" name="Freeform 176">
              <a:extLst>
                <a:ext uri="{FF2B5EF4-FFF2-40B4-BE49-F238E27FC236}">
                  <a16:creationId xmlns:a16="http://schemas.microsoft.com/office/drawing/2014/main" id="{9C38C5A8-A256-12A7-8509-906DFD68B0F0}"/>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8" name="Freeform 177">
              <a:extLst>
                <a:ext uri="{FF2B5EF4-FFF2-40B4-BE49-F238E27FC236}">
                  <a16:creationId xmlns:a16="http://schemas.microsoft.com/office/drawing/2014/main" id="{16F381D5-803E-9535-1BDC-3D7F5F05BC3C}"/>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9" name="Freeform 178">
              <a:extLst>
                <a:ext uri="{FF2B5EF4-FFF2-40B4-BE49-F238E27FC236}">
                  <a16:creationId xmlns:a16="http://schemas.microsoft.com/office/drawing/2014/main" id="{0A14C9AF-E7C6-885E-2C98-7B35D3A20E9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0" name="Freeform 179">
              <a:extLst>
                <a:ext uri="{FF2B5EF4-FFF2-40B4-BE49-F238E27FC236}">
                  <a16:creationId xmlns:a16="http://schemas.microsoft.com/office/drawing/2014/main" id="{D0712F73-4668-1626-2738-4AB22843E2DE}"/>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1" name="Freeform 180">
              <a:extLst>
                <a:ext uri="{FF2B5EF4-FFF2-40B4-BE49-F238E27FC236}">
                  <a16:creationId xmlns:a16="http://schemas.microsoft.com/office/drawing/2014/main" id="{93164E8C-9BA9-BF1A-8737-5CE95B36EB4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2" name="Freeform 181">
              <a:extLst>
                <a:ext uri="{FF2B5EF4-FFF2-40B4-BE49-F238E27FC236}">
                  <a16:creationId xmlns:a16="http://schemas.microsoft.com/office/drawing/2014/main" id="{E0F2A1EE-86B4-19F4-2C92-00C114958551}"/>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131239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010852"/>
          </a:xfrm>
        </p:spPr>
        <p:txBody>
          <a:bodyPr/>
          <a:lstStyle/>
          <a:p>
            <a:pPr algn="just"/>
            <a:r>
              <a:rPr lang="pl-PL" dirty="0">
                <a:effectLst/>
                <a:ea typeface="Times New Roman" panose="02020603050405020304" pitchFamily="18" charset="0"/>
              </a:rPr>
              <a:t>Poszczególne czynniki są oceniane za pomocą skali, która przedstawia stopień spełnienia danego czynnika. Należy zauważyć, że ocena nie jest dychotomiczna, składająca się z „spełnionych” lub „niespełnionych”, ale może przybierać różne cechy. Stopień spełnienia można zatem rozumieć również jako proces. Nowe zmiany na rynku mogą skutkować modyfikacjami czynników regulacyjnych. Ponadto stopień spełnienia nie powinien być rozumiany normatywnie: wysoki stopień zgodności nie jest sam w sobie „pozytywny”, a niski stopień nie jest sam w sobie „negatywny”. Celem ram jest raczej zapewnienie obiektywnej oceny, która może ukazać cechy charakterystyczne danej jurysdykcji w oparciu o cechy jakościowe. W zależności od perspektywy, cechy mogą być interpretowane pozytywnie lub negatywnie. Na przykład z perspektywy inwestora pozytywnie należy ocenić regulację dotyczącą krypto bezpieczeństwa. Natomiast z perspektywy innowacyjności regulacje takie można ocenić negatywnie, ponieważ utrudniają nowe pomysły biznesowe w sektorze </a:t>
            </a:r>
            <a:r>
              <a:rPr lang="pl-PL" dirty="0" err="1">
                <a:effectLst/>
                <a:ea typeface="Times New Roman" panose="02020603050405020304" pitchFamily="18" charset="0"/>
              </a:rPr>
              <a:t>kryptowalut</a:t>
            </a:r>
            <a:r>
              <a:rPr lang="pl-PL" dirty="0">
                <a:effectLst/>
                <a:ea typeface="Times New Roman" panose="02020603050405020304" pitchFamily="18" charset="0"/>
              </a:rPr>
              <a:t>, uniemożliwiają je lub faworyzują ugruntowane już firmy. Model należy zatem zawsze postrzegać w kontekście indywidualnego punktu widzenia. </a:t>
            </a:r>
          </a:p>
          <a:p>
            <a:pPr algn="just"/>
            <a:endParaRPr lang="en-US" dirty="0">
              <a:ea typeface="Times New Roman" panose="02020603050405020304" pitchFamily="18" charset="0"/>
            </a:endParaRPr>
          </a:p>
          <a:p>
            <a:pPr algn="just"/>
            <a:r>
              <a:rPr lang="pl-PL" dirty="0">
                <a:effectLst/>
                <a:ea typeface="Times New Roman" panose="02020603050405020304" pitchFamily="18" charset="0"/>
              </a:rPr>
              <a:t>Aby stworzyć odpowiednią regulację aktywów kryptograficznych, należy zrozumieć i uwzględnić interesy i pomysły wszystkich uczestników rynku i interesariuszy. W przypadku konfliktu interesów (np. między ochroną inwestorów a innowacjami) należy znaleźć równowagę. Interesy na rynku kryptograficznym czasami bardzo się różnią. Wymagana jest równowaga: z jednej strony ustawodawcy muszą zapewnić wystarczającą ochronę konsumentów i inwestorów przed nielegalną działalnością oraz nieodłącznym ryzykiem. Z drugiej strony taki wschodzący rynek powinien mieć swobodę rozwoju.</a:t>
            </a:r>
            <a:r>
              <a:rPr lang="en-US" b="1" dirty="0">
                <a:effectLst/>
                <a:ea typeface="Times New Roman" panose="02020603050405020304" pitchFamily="18" charset="0"/>
              </a:rPr>
              <a:t> </a:t>
            </a:r>
            <a:endParaRPr lang="en-LB"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21</a:t>
            </a:fld>
            <a:endParaRPr lang="en-US" dirty="0"/>
          </a:p>
        </p:txBody>
      </p:sp>
      <p:pic>
        <p:nvPicPr>
          <p:cNvPr id="4" name="Picture 3">
            <a:extLst>
              <a:ext uri="{FF2B5EF4-FFF2-40B4-BE49-F238E27FC236}">
                <a16:creationId xmlns:a16="http://schemas.microsoft.com/office/drawing/2014/main" id="{4E5486BA-5918-5B1F-069A-4624E6579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5" name="Group 4">
            <a:extLst>
              <a:ext uri="{FF2B5EF4-FFF2-40B4-BE49-F238E27FC236}">
                <a16:creationId xmlns:a16="http://schemas.microsoft.com/office/drawing/2014/main" id="{1E57D513-C86D-2639-1EF3-BE4F6B03AABD}"/>
              </a:ext>
            </a:extLst>
          </p:cNvPr>
          <p:cNvGrpSpPr/>
          <p:nvPr/>
        </p:nvGrpSpPr>
        <p:grpSpPr>
          <a:xfrm flipH="1">
            <a:off x="5193447" y="8599913"/>
            <a:ext cx="2590078" cy="2250924"/>
            <a:chOff x="-220413" y="5470274"/>
            <a:chExt cx="2590078" cy="2250924"/>
          </a:xfrm>
        </p:grpSpPr>
        <p:sp>
          <p:nvSpPr>
            <p:cNvPr id="6" name="Freeform 5">
              <a:extLst>
                <a:ext uri="{FF2B5EF4-FFF2-40B4-BE49-F238E27FC236}">
                  <a16:creationId xmlns:a16="http://schemas.microsoft.com/office/drawing/2014/main" id="{71BF4CFA-19F4-F99B-A96E-602C95888A6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8" name="Freeform 7">
              <a:extLst>
                <a:ext uri="{FF2B5EF4-FFF2-40B4-BE49-F238E27FC236}">
                  <a16:creationId xmlns:a16="http://schemas.microsoft.com/office/drawing/2014/main" id="{09265C6A-5349-AB0A-8C7A-D6B625011DB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2B3A671-68CE-E068-55E8-E002E368BE8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E069159D-008B-005B-3274-1F30DEDB9A8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2EE58D12-0352-3578-F4F3-DA5238FFFAB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22BB98C-79C9-C10B-F281-3DAA19D0B7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3225E08-FE3A-9D21-5C09-A7499E64193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C99A0DE0-E9AE-D71E-921F-DFD879F747D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558DFDC1-E4C6-5D7A-4E4E-75B3F489297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84D7A4C8-46BC-A3FF-3C11-693692C5999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55F587AF-C63B-E4F6-8D5D-3D5DBF67E75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618546AE-FF17-E847-B713-644200C827E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9EA3F70F-ED9F-CC33-E7E1-4AE0BC8CA19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E3629E4F-7DDA-6CE8-9DFB-522DA64E5C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D5156A68-4BE0-2CB8-9480-43FF710980E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17E016C-615A-3286-DF0D-BD81518A340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9D8B0A49-F724-B8F0-5D31-F64AF95CE086}"/>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C4BE455A-F97F-F2A1-7FCF-BBB0A227143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62295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22</a:t>
            </a:fld>
            <a:endParaRPr lang="en-US" dirty="0"/>
          </a:p>
        </p:txBody>
      </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6017314" cy="9349592"/>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chemeClr val="tx1"/>
                </a:solidFill>
                <a:latin typeface="Calibri" panose="020F0502020204030204" pitchFamily="34" charset="0"/>
                <a:cs typeface="Calibri" panose="020F0502020204030204" pitchFamily="34" charset="0"/>
              </a:rPr>
              <a:t>Poniższe sugestie mogą służyć jako pomoc w tym zakresie. Po pierwsze, musi istnieć konkretny podział między grupami użytkowników, aby zapewnić regulacje, którą są odpowiednie dla odbiorców docelowych. Podobnie istotne jest jasne zbadanie obszarów zastosowania aktywów kryptograficznych, które są obecnie wykorzystywane i będą wykorzystywane w przyszłości. Wynika to z faktu, że stopień ryzyka grup użytkowników i obszarów jest bardzo zróżnicowany. Prawodawca może zatem lepiej zająć się odpowiednimi zagrożeniami, jeśli weźmie pod uwagę jak najwięcej ich przejawów.</a:t>
            </a:r>
          </a:p>
          <a:p>
            <a:pPr algn="just"/>
            <a:endParaRPr lang="en-US" sz="1100" dirty="0">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Zasada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podróży</a:t>
            </a:r>
            <a:endParaRPr lang="en-US" sz="1100" b="1" dirty="0">
              <a:solidFill>
                <a:srgbClr val="F79037"/>
              </a:solidFill>
              <a:latin typeface="Calibri" panose="020F0502020204030204" pitchFamily="34" charset="0"/>
              <a:cs typeface="Calibri" panose="020F0502020204030204" pitchFamily="34" charset="0"/>
            </a:endParaRPr>
          </a:p>
          <a:p>
            <a:pPr algn="just"/>
            <a:r>
              <a:rPr lang="pl-PL" sz="1100" dirty="0">
                <a:solidFill>
                  <a:schemeClr val="tx1"/>
                </a:solidFill>
                <a:latin typeface="Calibri" panose="020F0502020204030204" pitchFamily="34" charset="0"/>
                <a:cs typeface="Calibri" panose="020F0502020204030204" pitchFamily="34" charset="0"/>
              </a:rPr>
              <a:t>Zasada podróży FATF stanowi między innymi, że dostawcy usług kryptograficznych powyżej limitu 1000 euro są zobowiązani do zgłaszania informacji o nadawcach i odbiorcach transakcji do instytucji rządowej (por. Financial Action </a:t>
            </a:r>
            <a:r>
              <a:rPr lang="pl-PL" sz="1100" dirty="0" err="1">
                <a:solidFill>
                  <a:schemeClr val="tx1"/>
                </a:solidFill>
                <a:latin typeface="Calibri" panose="020F0502020204030204" pitchFamily="34" charset="0"/>
                <a:cs typeface="Calibri" panose="020F0502020204030204" pitchFamily="34" charset="0"/>
              </a:rPr>
              <a:t>Task</a:t>
            </a:r>
            <a:r>
              <a:rPr lang="pl-PL" sz="1100" dirty="0">
                <a:solidFill>
                  <a:schemeClr val="tx1"/>
                </a:solidFill>
                <a:latin typeface="Calibri" panose="020F0502020204030204" pitchFamily="34" charset="0"/>
                <a:cs typeface="Calibri" panose="020F0502020204030204" pitchFamily="34" charset="0"/>
              </a:rPr>
              <a:t> Force (FATF), 2021). Zasada podróży FATF umożliwia ustawodawcom wdrożenie podejścia opartego na ryzyku i odpowiedniego dla grupy docelowej (w tym przypadku: inwestorów). Jednocześnie ta zasada podróży wiąże się również ze znacznymi wymaganiami i wysiłkiem ze strony dostawców usług kryptograficznych. Konsekwencje te należy przedyskutować i porównać. Podstawowym elementem i podstawowym obszarem zastosowania aktywów kryptograficznych jest ich przechowywanie. Stanowi punkt wyjścia dla innych aplikacji i zwiększa bezpieczeństwo użytkowników w kontaktach z aktywami kryptograficznymi. W Niemczech stabilność prawa została zapewniona już w 2020 r. dzięki licencji na przechowywanie </a:t>
            </a:r>
            <a:r>
              <a:rPr lang="pl-PL" sz="1100" dirty="0" err="1">
                <a:solidFill>
                  <a:schemeClr val="tx1"/>
                </a:solidFill>
                <a:latin typeface="Calibri" panose="020F0502020204030204" pitchFamily="34" charset="0"/>
                <a:cs typeface="Calibri" panose="020F0502020204030204" pitchFamily="34" charset="0"/>
              </a:rPr>
              <a:t>kryptowalut</a:t>
            </a:r>
            <a:r>
              <a:rPr lang="pl-PL" sz="1100" dirty="0">
                <a:solidFill>
                  <a:schemeClr val="tx1"/>
                </a:solidFill>
                <a:latin typeface="Calibri" panose="020F0502020204030204" pitchFamily="34" charset="0"/>
                <a:cs typeface="Calibri" panose="020F0502020204030204" pitchFamily="34" charset="0"/>
              </a:rPr>
              <a:t>, zakotwiczonej w KWG.</a:t>
            </a:r>
          </a:p>
          <a:p>
            <a:pPr algn="just"/>
            <a:endParaRPr lang="en-US" sz="1100" dirty="0">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Zbiorowe</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podejście</a:t>
            </a:r>
            <a:r>
              <a:rPr lang="en-US" sz="1100" b="1" dirty="0">
                <a:solidFill>
                  <a:srgbClr val="F79037"/>
                </a:solidFill>
                <a:latin typeface="Calibri" panose="020F0502020204030204" pitchFamily="34" charset="0"/>
                <a:cs typeface="Calibri" panose="020F0502020204030204" pitchFamily="34" charset="0"/>
              </a:rPr>
              <a:t> do </a:t>
            </a:r>
            <a:r>
              <a:rPr lang="en-US" sz="1100" b="1" dirty="0" err="1">
                <a:solidFill>
                  <a:srgbClr val="F79037"/>
                </a:solidFill>
                <a:latin typeface="Calibri" panose="020F0502020204030204" pitchFamily="34" charset="0"/>
                <a:cs typeface="Calibri" panose="020F0502020204030204" pitchFamily="34" charset="0"/>
              </a:rPr>
              <a:t>regulacji</a:t>
            </a:r>
            <a:endParaRPr lang="en-US" sz="1100" b="1" dirty="0">
              <a:solidFill>
                <a:srgbClr val="F79037"/>
              </a:solidFill>
              <a:latin typeface="Calibri" panose="020F0502020204030204" pitchFamily="34" charset="0"/>
              <a:cs typeface="Calibri" panose="020F0502020204030204" pitchFamily="34" charset="0"/>
            </a:endParaRPr>
          </a:p>
          <a:p>
            <a:pPr algn="just"/>
            <a:r>
              <a:rPr lang="pl-PL" sz="1100" dirty="0">
                <a:solidFill>
                  <a:schemeClr val="tx1"/>
                </a:solidFill>
                <a:latin typeface="Calibri" panose="020F0502020204030204" pitchFamily="34" charset="0"/>
                <a:cs typeface="Calibri" panose="020F0502020204030204" pitchFamily="34" charset="0"/>
              </a:rPr>
              <a:t>Na rynku sprofesjonalizowanym, zwłaszcza z punktu widzenia konsumentów i inwestorów, wymagana jest obecność godnych zaufania uczestników rynku i usługodawców. W tym celu szczególnie przydatna jest instytucjonalizacja i kontrola nadzorcza nad dostawcami usług kryptograficznych, ponieważ są to zwykle pierwsze punkty styku użytkowników i </a:t>
            </a:r>
            <a:r>
              <a:rPr lang="pl-PL" sz="1100" dirty="0" err="1">
                <a:solidFill>
                  <a:schemeClr val="tx1"/>
                </a:solidFill>
                <a:latin typeface="Calibri" panose="020F0502020204030204" pitchFamily="34" charset="0"/>
                <a:cs typeface="Calibri" panose="020F0502020204030204" pitchFamily="34" charset="0"/>
              </a:rPr>
              <a:t>kryptowalut</a:t>
            </a:r>
            <a:r>
              <a:rPr lang="pl-PL" sz="1100" dirty="0">
                <a:solidFill>
                  <a:schemeClr val="tx1"/>
                </a:solidFill>
                <a:latin typeface="Calibri" panose="020F0502020204030204" pitchFamily="34" charset="0"/>
                <a:cs typeface="Calibri" panose="020F0502020204030204" pitchFamily="34" charset="0"/>
              </a:rPr>
              <a:t> z aktywami kryptograficznymi. Na poziomie UE dostawcy usług kryptograficznych i ich różne role są uznawane w kontekście </a:t>
            </a:r>
            <a:r>
              <a:rPr lang="pl-PL" sz="1100" dirty="0" err="1">
                <a:solidFill>
                  <a:schemeClr val="tx1"/>
                </a:solidFill>
                <a:latin typeface="Calibri" panose="020F0502020204030204" pitchFamily="34" charset="0"/>
                <a:cs typeface="Calibri" panose="020F0502020204030204" pitchFamily="34" charset="0"/>
              </a:rPr>
              <a:t>MiCAR</a:t>
            </a:r>
            <a:r>
              <a:rPr lang="pl-PL" sz="1100" dirty="0">
                <a:solidFill>
                  <a:schemeClr val="tx1"/>
                </a:solidFill>
                <a:latin typeface="Calibri" panose="020F0502020204030204" pitchFamily="34" charset="0"/>
                <a:cs typeface="Calibri" panose="020F0502020204030204" pitchFamily="34" charset="0"/>
              </a:rPr>
              <a:t>, są oceniane i kompleksowo regulowane. Dlatego na dynamicznym i złożonym rynku kryptograficznym zdecydowanie zaleca się stałą współpracę między dostawcami i ustawodawcami. Ustawodawcy powinni stale poszukiwać informacji z branży kryptograficznej, aby posiadać aktualna wiedzę na temat rynku. W ramach tego procesu podejście regulacyjne powinno być zawsze realizowane w oparciu o nowe wydarzenia i w razie potrzeby modyfikowane. Wreszcie, ze względu na transgraniczny charakter </a:t>
            </a:r>
            <a:r>
              <a:rPr lang="pl-PL" sz="1100" dirty="0" err="1">
                <a:solidFill>
                  <a:schemeClr val="tx1"/>
                </a:solidFill>
                <a:latin typeface="Calibri" panose="020F0502020204030204" pitchFamily="34" charset="0"/>
                <a:cs typeface="Calibri" panose="020F0502020204030204" pitchFamily="34" charset="0"/>
              </a:rPr>
              <a:t>kryptowalut</a:t>
            </a:r>
            <a:r>
              <a:rPr lang="pl-PL" sz="1100" dirty="0">
                <a:solidFill>
                  <a:schemeClr val="tx1"/>
                </a:solidFill>
                <a:latin typeface="Calibri" panose="020F0502020204030204" pitchFamily="34" charset="0"/>
                <a:cs typeface="Calibri" panose="020F0502020204030204" pitchFamily="34" charset="0"/>
              </a:rPr>
              <a:t>, konieczna jest współpraca międzynarodowa z udziałem organów globalnych, takich jak FATF, Bank for International </a:t>
            </a:r>
            <a:r>
              <a:rPr lang="pl-PL" sz="1100" dirty="0" err="1">
                <a:solidFill>
                  <a:schemeClr val="tx1"/>
                </a:solidFill>
                <a:latin typeface="Calibri" panose="020F0502020204030204" pitchFamily="34" charset="0"/>
                <a:cs typeface="Calibri" panose="020F0502020204030204" pitchFamily="34" charset="0"/>
              </a:rPr>
              <a:t>Settlements</a:t>
            </a:r>
            <a:r>
              <a:rPr lang="pl-PL" sz="1100" dirty="0">
                <a:solidFill>
                  <a:schemeClr val="tx1"/>
                </a:solidFill>
                <a:latin typeface="Calibri" panose="020F0502020204030204" pitchFamily="34" charset="0"/>
                <a:cs typeface="Calibri" panose="020F0502020204030204" pitchFamily="34" charset="0"/>
              </a:rPr>
              <a:t> (BIS) czy Financial </a:t>
            </a:r>
            <a:r>
              <a:rPr lang="pl-PL" sz="1100" dirty="0" err="1">
                <a:solidFill>
                  <a:schemeClr val="tx1"/>
                </a:solidFill>
                <a:latin typeface="Calibri" panose="020F0502020204030204" pitchFamily="34" charset="0"/>
                <a:cs typeface="Calibri" panose="020F0502020204030204" pitchFamily="34" charset="0"/>
              </a:rPr>
              <a:t>Stability</a:t>
            </a:r>
            <a:r>
              <a:rPr lang="pl-PL" sz="1100" dirty="0">
                <a:solidFill>
                  <a:schemeClr val="tx1"/>
                </a:solidFill>
                <a:latin typeface="Calibri" panose="020F0502020204030204" pitchFamily="34" charset="0"/>
                <a:cs typeface="Calibri" panose="020F0502020204030204" pitchFamily="34" charset="0"/>
              </a:rPr>
              <a:t> Board (FSB), a także organizacji krajowych, takich jak banki centralne i organy nadzoru. Oprócz standaryzacji procesów i zoptymalizowanej koordynacji między różnymi jurysdykcjami arbitraż regulacyjny może być utrzymany na niskim poziomie. Dotychczasowe badania wykazały, że zwiększenie regulacji może zmniejszyć ogólną aktywność rynkową aktywów kryptograficznych. Nie obserwuje się znaczącej migracji działalności gospodarczej z rzekomo bardziej regulowanych jurysdykcji do mniej regulowanych jurysdykcji. </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pl-PL" sz="1100" b="1" dirty="0">
                <a:solidFill>
                  <a:srgbClr val="F79037"/>
                </a:solidFill>
                <a:latin typeface="Calibri" panose="020F0502020204030204" pitchFamily="34" charset="0"/>
                <a:cs typeface="Calibri" panose="020F0502020204030204" pitchFamily="34" charset="0"/>
              </a:rPr>
              <a:t>Czy „zdecentralizowany” nie oznacza „nieregulowany”?</a:t>
            </a:r>
          </a:p>
          <a:p>
            <a:pPr algn="just"/>
            <a:r>
              <a:rPr lang="pl-PL" sz="1100" dirty="0">
                <a:solidFill>
                  <a:schemeClr val="tx1"/>
                </a:solidFill>
                <a:latin typeface="Calibri" panose="020F0502020204030204" pitchFamily="34" charset="0"/>
                <a:cs typeface="Calibri" panose="020F0502020204030204" pitchFamily="34" charset="0"/>
              </a:rPr>
              <a:t>Rzetelność i pewność prawa w analogowej gospodarce finansowej są tworzone przez różne normy prawne i zasady porządku. Stosowanie regulacji w jednym świecie i brak takowych w drugim świecie prowadzi do zakłócenia konkurencji. Niemiecki organ nadzoru finansowego zajął już zatem jednoznaczne stanowisko w sprawie stosowania zasady „ten sam biznes, te same zasady”. W społeczności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pojawiają się wątpliwości, czy instytucje regulacyjne będą w stanie wyegzekwować te zasady w cyfrowym świecie biznesu. Wynika to z kilku powodów.</a:t>
            </a:r>
          </a:p>
          <a:p>
            <a:pPr algn="just"/>
            <a:endParaRPr lang="en-US" sz="1100" dirty="0">
              <a:latin typeface="Calibri" panose="020F0502020204030204" pitchFamily="34" charset="0"/>
              <a:cs typeface="Calibri" panose="020F0502020204030204" pitchFamily="34" charset="0"/>
            </a:endParaRPr>
          </a:p>
          <a:p>
            <a:pPr algn="just"/>
            <a:r>
              <a:rPr lang="pl-PL" sz="1100" dirty="0">
                <a:solidFill>
                  <a:schemeClr val="tx1"/>
                </a:solidFill>
                <a:latin typeface="Calibri" panose="020F0502020204030204" pitchFamily="34" charset="0"/>
                <a:cs typeface="Calibri" panose="020F0502020204030204" pitchFamily="34" charset="0"/>
              </a:rPr>
              <a:t>Po pierwsze, transakcji na duże kwoty nie da się ukryć. Po drugie, ślady działań w Internecie są znacznie łatwiejsze do znalezienia niż słynna walizka z czarnymi pieniędzmi. Po trzecie, wystarczy wskazać uczestników i działalność, aby podjąć działania nadzorcze. Odszyfrowanie nie jest konieczne do rozpoczęcia ścigania. Po czwarte, większość uczestników rynku jest zainteresowana tworzeniem wartości w ramach porządku prawnego.</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54C9868-BE9C-EBBB-98C6-6D6C89FCD5AC}"/>
              </a:ext>
            </a:extLst>
          </p:cNvPr>
          <p:cNvSpPr/>
          <p:nvPr/>
        </p:nvSpPr>
        <p:spPr>
          <a:xfrm>
            <a:off x="6002858" y="8844742"/>
            <a:ext cx="1556817" cy="184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011062F3-7B05-F7D6-4A93-6988235451E6}"/>
              </a:ext>
            </a:extLst>
          </p:cNvPr>
          <p:cNvGrpSpPr/>
          <p:nvPr/>
        </p:nvGrpSpPr>
        <p:grpSpPr>
          <a:xfrm flipH="1">
            <a:off x="6027754" y="9163937"/>
            <a:ext cx="1712396" cy="1673613"/>
            <a:chOff x="-220413" y="5797823"/>
            <a:chExt cx="1967946" cy="1923375"/>
          </a:xfrm>
        </p:grpSpPr>
        <p:sp>
          <p:nvSpPr>
            <p:cNvPr id="9" name="Freeform 8">
              <a:extLst>
                <a:ext uri="{FF2B5EF4-FFF2-40B4-BE49-F238E27FC236}">
                  <a16:creationId xmlns:a16="http://schemas.microsoft.com/office/drawing/2014/main" id="{3E69BD0A-F11D-5D77-4EC8-D5729E8D32E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DB357F64-DE6D-2E7A-E4C6-447074D0974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76F8CD43-FC7F-63D2-FF57-875A0DDB452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AC32C47B-4862-23AA-AC9C-296B61A5C9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3607BAE0-42E6-CE86-7C74-010D35D698F6}"/>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CE99BE63-3956-3D9E-C2A9-1160BA08F4F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EC280BB0-65FB-48F7-2610-93859BEA373F}"/>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1FA7937F-2393-5AEB-7973-4DB6F8D52CE9}"/>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0BC3D401-6F04-F895-605A-0B5ADECA3F6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EE667B8B-1612-0DC0-89E6-A9378EAA97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83F552D7-7053-CD32-C7E2-72B17C764C91}"/>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B58AC969-CCFD-F274-AB49-7016784ABB9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FED8760-3B69-F099-91E3-ECF4B2F615A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0394176A-9BA4-ED04-EBC6-8C618F9EC2AC}"/>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541148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481426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3"/>
            <a:ext cx="6051578" cy="4089717"/>
          </a:xfrm>
        </p:spPr>
        <p:txBody>
          <a:bodyPr numCol="2"/>
          <a:lstStyle/>
          <a:p>
            <a:r>
              <a:rPr lang="pl-PL" dirty="0"/>
              <a:t>Instytucje nadzoru bankowego i finansowego bacznie obserwują sytuację i powołały odpowiednie piony/departamenty, w których gromadzone jest know-how niezbędne do interwencji regulacyjnej. Na rynku ICO już teraz widać, jak wdrażane i egzekwowane są regulacje. Wiele krajów o różnych gospodarkach (np. Australia, Chiny, Zjednoczone Emiraty Arabskie, Wielka Brytania, Kanada, Korea Południowa, Rosja), w tym raje przyjazne wcześniej ICO, takie jak Gibraltar, podejmuje obecnie działania w celu zrównania IPO i ICO lub stworzenia ram regulacyjnych dla aplikacji </a:t>
            </a:r>
            <a:r>
              <a:rPr lang="pl-PL" dirty="0" err="1"/>
              <a:t>blockchain</a:t>
            </a:r>
            <a:r>
              <a:rPr lang="pl-PL" dirty="0"/>
              <a:t>. W przestrzeni walut cyfrowych reakcje organów nadzoru monetarnego są również szerokie. Nie ma banku centralnego, który nie śledziłby na bieżąco rynku sztucznej waluty. W gospodarkach autorytarnych o wysokim poziomie interwencji państwa ogłoszono już narodowe waluty monetarne. Odzwierciedla to próbę opanowania rynku sztucznych pieniędzy. W bardziej liberalnych gospodarkach ludzie z uwagą śledzą rozwój </a:t>
            </a:r>
            <a:r>
              <a:rPr lang="pl-PL" dirty="0" err="1"/>
              <a:t>kryptowalut</a:t>
            </a:r>
            <a:r>
              <a:rPr lang="pl-PL" dirty="0"/>
              <a:t> i obstawiają, że </a:t>
            </a:r>
            <a:r>
              <a:rPr lang="pl-PL" dirty="0" err="1"/>
              <a:t>kryptowaluty</a:t>
            </a:r>
            <a:r>
              <a:rPr lang="pl-PL" dirty="0"/>
              <a:t> upadną z powodu trudności z kontrolą monetarną. Większość niezależnych banków centralnych zakłada, że zadanie regulacji </a:t>
            </a:r>
            <a:r>
              <a:rPr lang="pl-PL" dirty="0" err="1"/>
              <a:t>kryptowaluty</a:t>
            </a:r>
            <a:r>
              <a:rPr lang="pl-PL" dirty="0"/>
              <a:t> spadnie na nich również w świecie cyfrowym. Prawdziwe pytanie brzmi zatem nie tyle, czy możliwe jest przeprowadzanie nieuregulowanych transakcji cyfrowych, ale czy możliwe jest, aby transakcje były prawnie bezpieczne i akceptowane przez sądy. Projektowanie inteligentnych kontraktów i inteligentnych finansów pod kątem ich kompatybilności z prywatnymi i publicznymi systemami prawnymi będzie miało decydujące znaczenie dla masowej przydatności, a tym samym ekonomicznego sukcesu komercyjnego aplikacji </a:t>
            </a:r>
            <a:r>
              <a:rPr lang="pl-PL" dirty="0" err="1"/>
              <a:t>blockchain</a:t>
            </a:r>
            <a:r>
              <a:rPr lang="pl-PL" dirty="0"/>
              <a:t>. Organy regulacyjne w Unii Europejskiej na razie nie widzą powodu, aby interweniować w to, co się dzieje, ponieważ działania są zbyt małe, a interwencje rządowe nie są arbitralne. Działania regulatorów w innych systemach gospodarczych dają jednak wyobrażenie o możliwych wariantach działania i potencjalnych konsekwencjach.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23</a:t>
            </a:fld>
            <a:endParaRPr lang="en-US" dirty="0"/>
          </a:p>
        </p:txBody>
      </p:sp>
      <p:pic>
        <p:nvPicPr>
          <p:cNvPr id="3" name="Picture Placeholder 33">
            <a:extLst>
              <a:ext uri="{FF2B5EF4-FFF2-40B4-BE49-F238E27FC236}">
                <a16:creationId xmlns:a16="http://schemas.microsoft.com/office/drawing/2014/main" id="{2D925B6A-0423-A03C-8B11-14FD9BA9163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5877549"/>
            <a:ext cx="7559675" cy="481426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5" name="Group 4">
            <a:extLst>
              <a:ext uri="{FF2B5EF4-FFF2-40B4-BE49-F238E27FC236}">
                <a16:creationId xmlns:a16="http://schemas.microsoft.com/office/drawing/2014/main" id="{01F90C69-ADD4-F7AC-4719-94C6B330274E}"/>
              </a:ext>
            </a:extLst>
          </p:cNvPr>
          <p:cNvGrpSpPr/>
          <p:nvPr/>
        </p:nvGrpSpPr>
        <p:grpSpPr>
          <a:xfrm>
            <a:off x="-180474" y="8878923"/>
            <a:ext cx="2253741" cy="1958628"/>
            <a:chOff x="-220413" y="5470274"/>
            <a:chExt cx="2590078" cy="2250924"/>
          </a:xfrm>
        </p:grpSpPr>
        <p:sp>
          <p:nvSpPr>
            <p:cNvPr id="14" name="Freeform 13">
              <a:extLst>
                <a:ext uri="{FF2B5EF4-FFF2-40B4-BE49-F238E27FC236}">
                  <a16:creationId xmlns:a16="http://schemas.microsoft.com/office/drawing/2014/main" id="{D75BC917-34F9-CC3D-B2FF-BC4C268002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7DF0BA1C-A2D8-B4E0-9E30-96CE538825B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9BFA66B-EB57-D200-55B0-67617A75C4E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DF312BA1-49B1-AA56-D81C-524F10D5242B}"/>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4CF78A69-670D-C926-F4C7-E10FD02E8622}"/>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3DFAE71A-2976-5B13-76D3-23FBA0B7D04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DB123345-A165-A91C-D9B2-745B95CA45AC}"/>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99693984-F253-0E02-8E4A-94E40E93641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DCA245-496C-42DB-BAA5-64EF23DB9C0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C7BF8C07-1B47-B449-4E7B-4B2D96112F4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8667869D-95FD-86C8-053F-3962C54A5F8B}"/>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18A5BADA-C9BC-5D3F-064A-CD617C859D6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F8C6B52-AC14-28E3-D8B3-B5A1C1096C7F}"/>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D938AEF1-FE1A-E980-B192-4B97607CDBA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BBEE47-AB70-E39E-469B-88807A35BD06}"/>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D25B7DA7-2862-4D5F-36FA-8C726D81E5E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BFBE0CEF-DE94-BB68-6A24-AAB66FAD849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18878BC-49AB-E896-2459-D2D5DF8EA5F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681817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pl-PL" dirty="0"/>
              <a:t>SPRAWDZIAN WIEDZY DLA MODUŁU 4</a:t>
            </a: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24</a:t>
            </a:fld>
            <a:endParaRPr lang="en-US" dirty="0"/>
          </a:p>
        </p:txBody>
      </p:sp>
    </p:spTree>
    <p:extLst>
      <p:ext uri="{BB962C8B-B14F-4D97-AF65-F5344CB8AC3E}">
        <p14:creationId xmlns:p14="http://schemas.microsoft.com/office/powerpoint/2010/main" val="882537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25</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0" dirty="0">
                <a:effectLst/>
                <a:latin typeface="Calibri" panose="020F0502020204030204" pitchFamily="34" charset="0"/>
                <a:ea typeface="Times New Roman" panose="02020603050405020304" pitchFamily="18" charset="0"/>
                <a:cs typeface="Calibri" panose="020F0502020204030204" pitchFamily="34" charset="0"/>
              </a:rPr>
              <a:t>Aby sprawdzić swoją wiedzę, weź udział w </a:t>
            </a:r>
            <a:r>
              <a:rPr lang="en-US" b="0" u="sng"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rPr>
              <a:t>teście.</a:t>
            </a:r>
            <a:endParaRPr lang="en-LB"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559457"/>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err="1">
                  <a:solidFill>
                    <a:srgbClr val="F79037"/>
                  </a:solidFill>
                  <a:latin typeface="Calibri" panose="020F0502020204030204" pitchFamily="34" charset="0"/>
                  <a:cs typeface="Calibri" panose="020F0502020204030204" pitchFamily="34" charset="0"/>
                  <a:hlinkClick r:id="rId3"/>
                </a:rPr>
                <a:t>KIliknij</a:t>
              </a:r>
              <a:r>
                <a:rPr lang="en-US" sz="1200" b="1" dirty="0">
                  <a:solidFill>
                    <a:srgbClr val="F79037"/>
                  </a:solidFill>
                  <a:latin typeface="Calibri" panose="020F0502020204030204" pitchFamily="34" charset="0"/>
                  <a:cs typeface="Calibri" panose="020F0502020204030204" pitchFamily="34" charset="0"/>
                  <a:hlinkClick r:id="rId3"/>
                </a:rPr>
                <a:t>, aby </a:t>
              </a:r>
              <a:r>
                <a:rPr lang="en-US" sz="1200" b="1" dirty="0" err="1">
                  <a:solidFill>
                    <a:srgbClr val="F79037"/>
                  </a:solidFill>
                  <a:latin typeface="Calibri" panose="020F0502020204030204" pitchFamily="34" charset="0"/>
                  <a:cs typeface="Calibri" panose="020F0502020204030204" pitchFamily="34" charset="0"/>
                  <a:hlinkClick r:id="rId3"/>
                </a:rPr>
                <a:t>wziąć</a:t>
              </a:r>
              <a:r>
                <a:rPr lang="en-US" sz="1200" b="1" dirty="0">
                  <a:solidFill>
                    <a:srgbClr val="F79037"/>
                  </a:solidFill>
                  <a:latin typeface="Calibri" panose="020F0502020204030204" pitchFamily="34" charset="0"/>
                  <a:cs typeface="Calibri" panose="020F0502020204030204" pitchFamily="34" charset="0"/>
                  <a:hlinkClick r:id="rId3"/>
                </a:rPr>
                <a:t> </a:t>
              </a:r>
              <a:r>
                <a:rPr lang="en-US" sz="1200" b="1" dirty="0" err="1">
                  <a:solidFill>
                    <a:srgbClr val="F79037"/>
                  </a:solidFill>
                  <a:latin typeface="Calibri" panose="020F0502020204030204" pitchFamily="34" charset="0"/>
                  <a:cs typeface="Calibri" panose="020F0502020204030204" pitchFamily="34" charset="0"/>
                  <a:hlinkClick r:id="rId3"/>
                </a:rPr>
                <a:t>udział</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46179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pl-PL" dirty="0"/>
              <a:t>Regulacje dotyczące b</a:t>
            </a:r>
            <a:r>
              <a:rPr lang="en-US" dirty="0" err="1"/>
              <a:t>lockchain</a:t>
            </a:r>
            <a:r>
              <a:rPr lang="en-US" dirty="0"/>
              <a:t> </a:t>
            </a:r>
            <a:r>
              <a:rPr lang="pl-PL" dirty="0"/>
              <a:t>i k</a:t>
            </a:r>
            <a:r>
              <a:rPr lang="en-US" dirty="0" err="1"/>
              <a:t>rypto</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pl-PL" dirty="0"/>
              <a:t>Sprawdzian wiedzy dla modułu 4</a:t>
            </a:r>
            <a:endParaRPr lang="en-US" dirty="0"/>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5017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5</a:t>
            </a:r>
            <a:endParaRPr lang="en-US" sz="1200" dirty="0"/>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318760" y="4789655"/>
            <a:ext cx="117168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24</a:t>
            </a:r>
            <a:endParaRPr lang="en-US" sz="1200" dirty="0"/>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908884" y="5266576"/>
            <a:ext cx="158156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487680" y="2966993"/>
            <a:ext cx="667216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6000" dirty="0"/>
              <a:t>Zawartość modułu 4</a:t>
            </a:r>
            <a:endParaRPr lang="en-US" sz="6000" dirty="0"/>
          </a:p>
        </p:txBody>
      </p:sp>
    </p:spTree>
    <p:extLst>
      <p:ext uri="{BB962C8B-B14F-4D97-AF65-F5344CB8AC3E}">
        <p14:creationId xmlns:p14="http://schemas.microsoft.com/office/powerpoint/2010/main" val="365792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a:t>
            </a:r>
            <a:r>
              <a:rPr lang="pl-PL" dirty="0"/>
              <a:t>MODUŁ 4 – REGULACJE I POLITYKA</a:t>
            </a:r>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Po </a:t>
            </a:r>
            <a:r>
              <a:rPr lang="en-US" dirty="0" err="1"/>
              <a:t>czwartym</a:t>
            </a:r>
            <a:r>
              <a:rPr lang="en-US" dirty="0"/>
              <a:t> module </a:t>
            </a:r>
            <a:r>
              <a:rPr lang="en-US" dirty="0" err="1"/>
              <a:t>powinieneś</a:t>
            </a:r>
            <a:r>
              <a:rPr lang="en-US" dirty="0"/>
              <a:t>:</a:t>
            </a:r>
          </a:p>
          <a:p>
            <a:r>
              <a:rPr lang="en-US" dirty="0"/>
              <a:t> </a:t>
            </a:r>
          </a:p>
          <a:p>
            <a:pPr marL="171450" indent="-171450">
              <a:buClr>
                <a:srgbClr val="DD1470"/>
              </a:buClr>
              <a:buSzPct val="120000"/>
              <a:buFont typeface="Wingdings" pitchFamily="2" charset="2"/>
              <a:buChar char="§"/>
            </a:pPr>
            <a:r>
              <a:rPr lang="pl-PL" dirty="0"/>
              <a:t>Umieć wyjaśnić różne rodzaje ryzyka w regulacji łańcucha bloków i </a:t>
            </a:r>
            <a:r>
              <a:rPr lang="pl-PL" dirty="0" err="1"/>
              <a:t>kryptowalut</a:t>
            </a:r>
            <a:r>
              <a:rPr lang="pl-PL" dirty="0"/>
              <a:t>.</a:t>
            </a:r>
          </a:p>
          <a:p>
            <a:pPr marL="171450" indent="-171450">
              <a:buClr>
                <a:srgbClr val="DD1470"/>
              </a:buClr>
              <a:buSzPct val="120000"/>
              <a:buFont typeface="Wingdings" pitchFamily="2" charset="2"/>
              <a:buChar char="§"/>
            </a:pPr>
            <a:r>
              <a:rPr lang="pl-PL" dirty="0"/>
              <a:t>Umieć powtórzyć, jak działa model kontenera </a:t>
            </a:r>
            <a:r>
              <a:rPr lang="pl-PL" dirty="0" err="1"/>
              <a:t>tokenów</a:t>
            </a:r>
            <a:r>
              <a:rPr lang="pl-PL" dirty="0"/>
              <a:t> Liechtensteinu.</a:t>
            </a:r>
          </a:p>
          <a:p>
            <a:pPr marL="171450" indent="-171450">
              <a:buClr>
                <a:srgbClr val="DD1470"/>
              </a:buClr>
              <a:buSzPct val="120000"/>
              <a:buFont typeface="Wingdings" pitchFamily="2" charset="2"/>
              <a:buChar char="§"/>
            </a:pPr>
            <a:r>
              <a:rPr lang="pl-PL" dirty="0"/>
              <a:t>Rozumieć złożoność regulacji </a:t>
            </a:r>
            <a:r>
              <a:rPr lang="pl-PL" dirty="0" err="1"/>
              <a:t>kryptowalut</a:t>
            </a:r>
            <a:r>
              <a:rPr lang="pl-PL" dirty="0"/>
              <a:t> na poziomie krajowym i międzynarodowym, a także interesy i prawa zaangażowanych interesariuszy.</a:t>
            </a:r>
          </a:p>
          <a:p>
            <a:pPr marL="171450" indent="-171450">
              <a:buClr>
                <a:srgbClr val="DD1470"/>
              </a:buClr>
              <a:buSzPct val="120000"/>
              <a:buFont typeface="Wingdings" pitchFamily="2" charset="2"/>
              <a:buChar char="§"/>
            </a:pPr>
            <a:r>
              <a:rPr lang="pl-PL" dirty="0"/>
              <a:t>Posiadać wiedzę na temat aktualnej fazy rozwoju </a:t>
            </a:r>
            <a:r>
              <a:rPr lang="pl-PL" dirty="0" err="1"/>
              <a:t>MiCAR</a:t>
            </a:r>
            <a:r>
              <a:rPr lang="pl-PL" dirty="0"/>
              <a:t> w UE.</a:t>
            </a:r>
          </a:p>
          <a:p>
            <a:pPr marL="171450" indent="-171450">
              <a:buClr>
                <a:srgbClr val="DD1470"/>
              </a:buClr>
              <a:buSzPct val="120000"/>
              <a:buFont typeface="Wingdings" pitchFamily="2" charset="2"/>
              <a:buChar char="§"/>
            </a:pPr>
            <a:r>
              <a:rPr lang="pl-PL" dirty="0"/>
              <a:t>Rozumieć, jak współdziałają przepisy krajowe i międzynarodowe.</a:t>
            </a:r>
          </a:p>
          <a:p>
            <a:pPr marL="171450" indent="-171450">
              <a:buClr>
                <a:srgbClr val="DD1470"/>
              </a:buClr>
              <a:buSzPct val="120000"/>
              <a:buFont typeface="Wingdings" pitchFamily="2" charset="2"/>
              <a:buChar char="§"/>
            </a:pPr>
            <a:r>
              <a:rPr lang="pl-PL" dirty="0"/>
              <a:t>Rozumieć znaczenie regulacji jako czynnika sprzyjającego lub hamującego innowacje.</a:t>
            </a:r>
          </a:p>
          <a:p>
            <a:pPr marL="171450" indent="-171450">
              <a:buClr>
                <a:srgbClr val="DD1470"/>
              </a:buClr>
              <a:buSzPct val="120000"/>
              <a:buFont typeface="Wingdings" pitchFamily="2" charset="2"/>
              <a:buChar char="§"/>
            </a:pPr>
            <a:r>
              <a:rPr lang="pl-PL" dirty="0"/>
              <a:t>Umieć wyjaśnić zawiłości prawa </a:t>
            </a:r>
            <a:r>
              <a:rPr lang="pl-PL" dirty="0" err="1"/>
              <a:t>tokenizacji</a:t>
            </a:r>
            <a:r>
              <a:rPr lang="pl-PL" dirty="0"/>
              <a:t>.</a:t>
            </a:r>
          </a:p>
          <a:p>
            <a:pPr marL="171450" indent="-171450">
              <a:buClr>
                <a:srgbClr val="DD1470"/>
              </a:buClr>
              <a:buSzPct val="120000"/>
              <a:buFont typeface="Wingdings" pitchFamily="2" charset="2"/>
              <a:buChar char="§"/>
            </a:pPr>
            <a:r>
              <a:rPr lang="pl-PL" dirty="0"/>
              <a:t>Rozumieć trzy wymiary (finansowe podejście regulacyjne do </a:t>
            </a:r>
            <a:r>
              <a:rPr lang="pl-PL" dirty="0" err="1"/>
              <a:t>kryptowalut</a:t>
            </a:r>
            <a:r>
              <a:rPr lang="pl-PL" dirty="0"/>
              <a:t>, zarządzanie i wymogi regulacyjne dla dostawców usług kryptograficznych) regulacji aktywów kryptograficznych.</a:t>
            </a:r>
          </a:p>
          <a:p>
            <a:pPr marL="171450" indent="-171450">
              <a:buClr>
                <a:srgbClr val="DD1470"/>
              </a:buClr>
              <a:buSzPct val="120000"/>
              <a:buFont typeface="Wingdings" pitchFamily="2" charset="2"/>
              <a:buChar char="§"/>
            </a:pPr>
            <a:r>
              <a:rPr lang="pl-PL" dirty="0"/>
              <a:t>Umieć omówić znaczenie współpracy i przejrzystości w postępach regulacyjnych.</a:t>
            </a:r>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pPr algn="just"/>
            <a:r>
              <a:rPr lang="pl-PL" dirty="0"/>
              <a:t>W tym module zostaną zbadane przepisy dotyczące </a:t>
            </a:r>
            <a:r>
              <a:rPr lang="pl-PL" dirty="0" err="1"/>
              <a:t>blockchain</a:t>
            </a:r>
            <a:r>
              <a:rPr lang="pl-PL" dirty="0"/>
              <a:t> i </a:t>
            </a:r>
            <a:r>
              <a:rPr lang="pl-PL" dirty="0" err="1"/>
              <a:t>kryptowalut</a:t>
            </a:r>
            <a:r>
              <a:rPr lang="pl-PL" dirty="0"/>
              <a:t> (przepisy krajowe i unijne).</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err="1">
                <a:solidFill>
                  <a:srgbClr val="F9A835"/>
                </a:solidFill>
                <a:cs typeface="Poppins SemiBold" pitchFamily="2" charset="77"/>
              </a:rPr>
              <a:t>Przegląd</a:t>
            </a:r>
            <a:r>
              <a:rPr lang="en-US" sz="1800" dirty="0">
                <a:solidFill>
                  <a:srgbClr val="F9A835"/>
                </a:solidFill>
                <a:cs typeface="Poppins SemiBold" pitchFamily="2" charset="77"/>
              </a:rPr>
              <a:t> </a:t>
            </a:r>
            <a:r>
              <a:rPr lang="en-US" sz="1800" dirty="0" err="1">
                <a:solidFill>
                  <a:srgbClr val="F9A835"/>
                </a:solidFill>
                <a:cs typeface="Poppins SemiBold" pitchFamily="2" charset="77"/>
              </a:rPr>
              <a:t>rozdziału</a:t>
            </a:r>
            <a:endParaRPr lang="en-US" sz="1800" dirty="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a:solidFill>
                  <a:srgbClr val="F9A835"/>
                </a:solidFill>
                <a:cs typeface="Poppins SemiBold" pitchFamily="2" charset="77"/>
              </a:rPr>
              <a:t>Cele </a:t>
            </a:r>
            <a:r>
              <a:rPr lang="en-US" sz="1800" dirty="0" err="1">
                <a:solidFill>
                  <a:srgbClr val="F9A835"/>
                </a:solidFill>
                <a:cs typeface="Poppins SemiBold" pitchFamily="2" charset="77"/>
              </a:rPr>
              <a:t>nauczania</a:t>
            </a:r>
            <a:endParaRPr lang="en-US" sz="1800" dirty="0">
              <a:solidFill>
                <a:srgbClr val="F9A835"/>
              </a:solidFill>
              <a:cs typeface="Poppins SemiBold" pitchFamily="2" charset="77"/>
            </a:endParaRP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423686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pl-PL" dirty="0">
                <a:solidFill>
                  <a:srgbClr val="8E2F91"/>
                </a:solidFill>
                <a:cs typeface="Calibri" panose="020F0502020204030204" pitchFamily="34" charset="0"/>
              </a:rPr>
              <a:t>REGULACJE DOTYCZĄCE BLOCKCHAIN I KRYPTO</a:t>
            </a:r>
          </a:p>
          <a:p>
            <a:endParaRPr lang="en-US" dirty="0">
              <a:solidFill>
                <a:srgbClr val="8E2F91"/>
              </a:solidFill>
              <a:cs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769134"/>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pl-PL" sz="1100" dirty="0">
                <a:solidFill>
                  <a:schemeClr val="tx1"/>
                </a:solidFill>
                <a:latin typeface="Calibri" panose="020F0502020204030204" pitchFamily="34" charset="0"/>
                <a:cs typeface="Calibri" panose="020F0502020204030204" pitchFamily="34" charset="0"/>
              </a:rPr>
              <a:t>Międzynarodowy krajobraz regulacyjny jest rozdrobniony, a przepisy krajowe obejmują zarówno brak regulacji, wyraźne zakazy, jak i kompleksową integrację z branżą finansową. Poniżej poznasz ogólne informacje o regulacjach dotyczących łańcucha bloków i aktywów kryptograficznych oraz przyjrzysz się konkretnym różnicom prawnym.</a:t>
            </a:r>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2683601"/>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0" dirty="0"/>
              <a:t>1.1 Ogólne regulacje dotyczące łańcucha bloków i zasobów kryptograficznych</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3314023"/>
            <a:ext cx="6036131"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Ryzyka związane z regulacją </a:t>
            </a:r>
            <a:r>
              <a:rPr lang="pl-PL"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kryptowalut</a:t>
            </a:r>
            <a:endPar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Wzrost rynku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a:t>
            </a:r>
            <a:r>
              <a:rPr lang="pl-PL" sz="1100" dirty="0">
                <a:effectLst/>
                <a:latin typeface="Calibri" panose="020F0502020204030204" pitchFamily="34" charset="0"/>
                <a:ea typeface="Times New Roman" panose="02020603050405020304" pitchFamily="18" charset="0"/>
                <a:cs typeface="Calibri" panose="020F0502020204030204" pitchFamily="34" charset="0"/>
              </a:rPr>
              <a:t> jest nadal wysoki pomimo ekstremalnych wahań cen (obecnie nie przewiduje się  spłaszczenia tego trendu). Nowe, innowacyjne rozwiązania są stale obserwowane na rynku. Aktywa kryptograficzne zyskują na znaczeniu dla coraz większej liczby jurysdykcji. W tym czasie organy regulacyjne na całym świecie starają się nadążać za rozwojem sytuacji, gromadząc odpowiednie informacje i stopniowo zdobywając niezbędną wiedzę. Czyniąc to, napotykają dwie nieodłączne cechy aktywów kryptograficznych, które nadal stanowią wyzwanie:</a:t>
            </a:r>
          </a:p>
        </p:txBody>
      </p:sp>
      <p:sp>
        <p:nvSpPr>
          <p:cNvPr id="6" name="Text Placeholder 17">
            <a:extLst>
              <a:ext uri="{FF2B5EF4-FFF2-40B4-BE49-F238E27FC236}">
                <a16:creationId xmlns:a16="http://schemas.microsoft.com/office/drawing/2014/main" id="{7743A387-9CD5-2C32-C3C7-EB9DD0BB37FC}"/>
              </a:ext>
            </a:extLst>
          </p:cNvPr>
          <p:cNvSpPr txBox="1">
            <a:spLocks/>
          </p:cNvSpPr>
          <p:nvPr/>
        </p:nvSpPr>
        <p:spPr>
          <a:xfrm>
            <a:off x="4207120" y="3478407"/>
            <a:ext cx="2739551" cy="203109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solidFill>
                  <a:srgbClr val="000000"/>
                </a:solidFill>
              </a:rPr>
              <a:t>Zdecentralizowana struktura utrudnia określenie właściwego organu, który mógłby wziąć odpowiedzialność za wszelkie pytania lub pojawiające się problemy.</a:t>
            </a:r>
          </a:p>
          <a:p>
            <a:endParaRPr lang="en-US" dirty="0">
              <a:solidFill>
                <a:srgbClr val="000000"/>
              </a:solidFill>
            </a:endParaRPr>
          </a:p>
          <a:p>
            <a:endParaRPr lang="en-US" dirty="0">
              <a:solidFill>
                <a:srgbClr val="000000"/>
              </a:solidFill>
            </a:endParaRPr>
          </a:p>
          <a:p>
            <a:endParaRPr lang="pl-PL" dirty="0">
              <a:solidFill>
                <a:srgbClr val="000000"/>
              </a:solidFill>
            </a:endParaRPr>
          </a:p>
          <a:p>
            <a:endParaRPr lang="en-US" dirty="0">
              <a:solidFill>
                <a:srgbClr val="000000"/>
              </a:solidFill>
            </a:endParaRPr>
          </a:p>
          <a:p>
            <a:pPr marL="9525" lvl="1" algn="just" rtl="0"/>
            <a:r>
              <a:rPr lang="pl-PL" sz="1100" dirty="0">
                <a:solidFill>
                  <a:srgbClr val="000000"/>
                </a:solidFill>
                <a:latin typeface="Calibri" panose="020F0502020204030204" pitchFamily="34" charset="0"/>
                <a:cs typeface="Calibri" panose="020F0502020204030204" pitchFamily="34" charset="0"/>
              </a:rPr>
              <a:t>„</a:t>
            </a:r>
            <a:r>
              <a:rPr lang="pl-PL" sz="1100" dirty="0" err="1">
                <a:solidFill>
                  <a:srgbClr val="000000"/>
                </a:solidFill>
                <a:latin typeface="Calibri" panose="020F0502020204030204" pitchFamily="34" charset="0"/>
                <a:cs typeface="Calibri" panose="020F0502020204030204" pitchFamily="34" charset="0"/>
              </a:rPr>
              <a:t>Pseudonimowość</a:t>
            </a:r>
            <a:r>
              <a:rPr lang="pl-PL" sz="1100" dirty="0">
                <a:solidFill>
                  <a:srgbClr val="000000"/>
                </a:solidFill>
                <a:latin typeface="Calibri" panose="020F0502020204030204" pitchFamily="34" charset="0"/>
                <a:cs typeface="Calibri" panose="020F0502020204030204" pitchFamily="34" charset="0"/>
              </a:rPr>
              <a:t>”, tj. ograniczona identyfikowalność transakcji i tożsamości nadawcy i odbiorcy – stanowi to wyzwanie w przypadku nielegalnej działalności.</a:t>
            </a:r>
            <a:endParaRPr lang="en-US" dirty="0">
              <a:solidFill>
                <a:srgbClr val="000000"/>
              </a:solidFill>
            </a:endParaRPr>
          </a:p>
        </p:txBody>
      </p:sp>
      <p:sp>
        <p:nvSpPr>
          <p:cNvPr id="7" name="TextBox 6">
            <a:extLst>
              <a:ext uri="{FF2B5EF4-FFF2-40B4-BE49-F238E27FC236}">
                <a16:creationId xmlns:a16="http://schemas.microsoft.com/office/drawing/2014/main" id="{07149821-442D-3FC2-4D6C-E81385C1287B}"/>
              </a:ext>
            </a:extLst>
          </p:cNvPr>
          <p:cNvSpPr txBox="1"/>
          <p:nvPr/>
        </p:nvSpPr>
        <p:spPr>
          <a:xfrm>
            <a:off x="3642960" y="34332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24CCECBC-60AA-DACC-F3B1-37DF0C9003E0}"/>
              </a:ext>
            </a:extLst>
          </p:cNvPr>
          <p:cNvSpPr txBox="1"/>
          <p:nvPr/>
        </p:nvSpPr>
        <p:spPr>
          <a:xfrm>
            <a:off x="3642960" y="480745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2" name="Text Placeholder 17">
            <a:extLst>
              <a:ext uri="{FF2B5EF4-FFF2-40B4-BE49-F238E27FC236}">
                <a16:creationId xmlns:a16="http://schemas.microsoft.com/office/drawing/2014/main" id="{3750D499-1B28-79C9-A3E3-A1E9605FB2F8}"/>
              </a:ext>
            </a:extLst>
          </p:cNvPr>
          <p:cNvSpPr txBox="1">
            <a:spLocks/>
          </p:cNvSpPr>
          <p:nvPr/>
        </p:nvSpPr>
        <p:spPr>
          <a:xfrm>
            <a:off x="745444" y="6210506"/>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pl-PL" sz="1100" dirty="0">
                <a:solidFill>
                  <a:schemeClr val="tx1"/>
                </a:solidFill>
                <a:latin typeface="Calibri" panose="020F0502020204030204" pitchFamily="34" charset="0"/>
                <a:cs typeface="Calibri" panose="020F0502020204030204" pitchFamily="34" charset="0"/>
              </a:rPr>
              <a:t>Korzystanie z aktywów kryptograficznych w wielu krajach możliwe jest bez ograniczeń lub z niewielkimi ograniczeniami. W przypadku szczególnie zdecentralizowanych, działających globalnie </a:t>
            </a:r>
            <a:r>
              <a:rPr lang="pl-PL" sz="1100" dirty="0" err="1">
                <a:solidFill>
                  <a:schemeClr val="tx1"/>
                </a:solidFill>
                <a:latin typeface="Calibri" panose="020F0502020204030204" pitchFamily="34" charset="0"/>
                <a:cs typeface="Calibri" panose="020F0502020204030204" pitchFamily="34" charset="0"/>
              </a:rPr>
              <a:t>blockchainów</a:t>
            </a:r>
            <a:r>
              <a:rPr lang="pl-PL" sz="1100" dirty="0">
                <a:solidFill>
                  <a:schemeClr val="tx1"/>
                </a:solidFill>
                <a:latin typeface="Calibri" panose="020F0502020204030204" pitchFamily="34" charset="0"/>
                <a:cs typeface="Calibri" panose="020F0502020204030204" pitchFamily="34" charset="0"/>
              </a:rPr>
              <a:t>, nawet restrykcje ze strony państwowych organów nadzorczych są prawie niemożliwe do wyegzekwowania. Powoduje to ryzyko, z którym wiążą się różne wyzwania. Analizujemy je szczegółowo niżej.</a:t>
            </a:r>
          </a:p>
          <a:p>
            <a:r>
              <a:rPr lang="en-US" sz="1100" dirty="0">
                <a:solidFill>
                  <a:schemeClr val="tx1"/>
                </a:solidFill>
                <a:latin typeface="Calibri" panose="020F0502020204030204" pitchFamily="34" charset="0"/>
                <a:cs typeface="Calibri" panose="020F0502020204030204" pitchFamily="34" charset="0"/>
              </a:rPr>
              <a:t> </a:t>
            </a:r>
          </a:p>
          <a:p>
            <a:r>
              <a:rPr lang="pl-PL" sz="1100" dirty="0">
                <a:solidFill>
                  <a:schemeClr val="tx1"/>
                </a:solidFill>
                <a:latin typeface="Calibri" panose="020F0502020204030204" pitchFamily="34" charset="0"/>
                <a:cs typeface="Calibri" panose="020F0502020204030204" pitchFamily="34" charset="0"/>
              </a:rPr>
              <a:t>Istotnym ryzykiem, które ma charakter transgraniczny i wymaga wysokiego stopnia współpracy międzynarodowej, są wymogi zgodności w związku z:</a:t>
            </a:r>
          </a:p>
        </p:txBody>
      </p:sp>
      <p:sp>
        <p:nvSpPr>
          <p:cNvPr id="14" name="Rectangle 13">
            <a:extLst>
              <a:ext uri="{FF2B5EF4-FFF2-40B4-BE49-F238E27FC236}">
                <a16:creationId xmlns:a16="http://schemas.microsoft.com/office/drawing/2014/main" id="{96C63CDB-C7C7-A87D-82E0-B6A312063646}"/>
              </a:ext>
            </a:extLst>
          </p:cNvPr>
          <p:cNvSpPr/>
          <p:nvPr/>
        </p:nvSpPr>
        <p:spPr>
          <a:xfrm flipV="1">
            <a:off x="740928" y="7704083"/>
            <a:ext cx="6832572" cy="241148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8F071255-41D4-3CD8-2D01-C38AF15D7927}"/>
              </a:ext>
            </a:extLst>
          </p:cNvPr>
          <p:cNvCxnSpPr>
            <a:cxnSpLocks/>
          </p:cNvCxnSpPr>
          <p:nvPr/>
        </p:nvCxnSpPr>
        <p:spPr>
          <a:xfrm>
            <a:off x="0" y="8917682"/>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23" name="Text Placeholder 17">
            <a:extLst>
              <a:ext uri="{FF2B5EF4-FFF2-40B4-BE49-F238E27FC236}">
                <a16:creationId xmlns:a16="http://schemas.microsoft.com/office/drawing/2014/main" id="{66D3FDE0-0EDA-AFE8-7B0C-DE30A86DBEFA}"/>
              </a:ext>
            </a:extLst>
          </p:cNvPr>
          <p:cNvSpPr txBox="1">
            <a:spLocks/>
          </p:cNvSpPr>
          <p:nvPr/>
        </p:nvSpPr>
        <p:spPr>
          <a:xfrm>
            <a:off x="3724341" y="9356518"/>
            <a:ext cx="1604118" cy="2634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F79037"/>
                </a:solidFill>
              </a:rPr>
              <a:t>Przeciwdziałaniem</a:t>
            </a:r>
            <a:r>
              <a:rPr lang="en-US" dirty="0">
                <a:solidFill>
                  <a:srgbClr val="F79037"/>
                </a:solidFill>
              </a:rPr>
              <a:t> </a:t>
            </a:r>
            <a:r>
              <a:rPr lang="en-US" dirty="0" err="1">
                <a:solidFill>
                  <a:srgbClr val="F79037"/>
                </a:solidFill>
              </a:rPr>
              <a:t>finansowaniu</a:t>
            </a:r>
            <a:r>
              <a:rPr lang="en-US" dirty="0">
                <a:solidFill>
                  <a:srgbClr val="F79037"/>
                </a:solidFill>
              </a:rPr>
              <a:t> </a:t>
            </a:r>
            <a:r>
              <a:rPr lang="en-US" dirty="0" err="1">
                <a:solidFill>
                  <a:srgbClr val="F79037"/>
                </a:solidFill>
              </a:rPr>
              <a:t>terroryzmu</a:t>
            </a:r>
            <a:r>
              <a:rPr lang="en-US" dirty="0">
                <a:solidFill>
                  <a:srgbClr val="F79037"/>
                </a:solidFill>
              </a:rPr>
              <a:t> (CFT)</a:t>
            </a:r>
          </a:p>
        </p:txBody>
      </p:sp>
      <p:sp>
        <p:nvSpPr>
          <p:cNvPr id="24" name="TextBox 23">
            <a:extLst>
              <a:ext uri="{FF2B5EF4-FFF2-40B4-BE49-F238E27FC236}">
                <a16:creationId xmlns:a16="http://schemas.microsoft.com/office/drawing/2014/main" id="{04F03F78-6C0F-48FA-4287-0B9C290BAC12}"/>
              </a:ext>
            </a:extLst>
          </p:cNvPr>
          <p:cNvSpPr txBox="1"/>
          <p:nvPr/>
        </p:nvSpPr>
        <p:spPr>
          <a:xfrm>
            <a:off x="3160181" y="89237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26" name="Text Placeholder 17">
            <a:extLst>
              <a:ext uri="{FF2B5EF4-FFF2-40B4-BE49-F238E27FC236}">
                <a16:creationId xmlns:a16="http://schemas.microsoft.com/office/drawing/2014/main" id="{8778A0D6-831D-3D7D-F985-964161AA8A71}"/>
              </a:ext>
            </a:extLst>
          </p:cNvPr>
          <p:cNvSpPr txBox="1">
            <a:spLocks/>
          </p:cNvSpPr>
          <p:nvPr/>
        </p:nvSpPr>
        <p:spPr>
          <a:xfrm>
            <a:off x="1849421" y="8252188"/>
            <a:ext cx="1965516" cy="26581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F79037"/>
                </a:solidFill>
              </a:rPr>
              <a:t>Przeciwdziałaniem</a:t>
            </a:r>
            <a:r>
              <a:rPr lang="en-US" dirty="0">
                <a:solidFill>
                  <a:srgbClr val="F79037"/>
                </a:solidFill>
              </a:rPr>
              <a:t> </a:t>
            </a:r>
            <a:r>
              <a:rPr lang="en-US" dirty="0" err="1">
                <a:solidFill>
                  <a:srgbClr val="F79037"/>
                </a:solidFill>
              </a:rPr>
              <a:t>praniu</a:t>
            </a:r>
            <a:r>
              <a:rPr lang="en-US" dirty="0">
                <a:solidFill>
                  <a:srgbClr val="F79037"/>
                </a:solidFill>
              </a:rPr>
              <a:t> </a:t>
            </a:r>
            <a:r>
              <a:rPr lang="en-US" dirty="0" err="1">
                <a:solidFill>
                  <a:srgbClr val="F79037"/>
                </a:solidFill>
              </a:rPr>
              <a:t>pieniędzy</a:t>
            </a:r>
            <a:r>
              <a:rPr lang="en-US" dirty="0">
                <a:solidFill>
                  <a:srgbClr val="F79037"/>
                </a:solidFill>
              </a:rPr>
              <a:t> (AML)</a:t>
            </a:r>
          </a:p>
        </p:txBody>
      </p:sp>
      <p:sp>
        <p:nvSpPr>
          <p:cNvPr id="27" name="TextBox 26">
            <a:extLst>
              <a:ext uri="{FF2B5EF4-FFF2-40B4-BE49-F238E27FC236}">
                <a16:creationId xmlns:a16="http://schemas.microsoft.com/office/drawing/2014/main" id="{FF138402-F1FA-4F55-E24B-DE6173B2F721}"/>
              </a:ext>
            </a:extLst>
          </p:cNvPr>
          <p:cNvSpPr txBox="1"/>
          <p:nvPr/>
        </p:nvSpPr>
        <p:spPr>
          <a:xfrm>
            <a:off x="1285261" y="782174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28" name="Text Placeholder 17">
            <a:extLst>
              <a:ext uri="{FF2B5EF4-FFF2-40B4-BE49-F238E27FC236}">
                <a16:creationId xmlns:a16="http://schemas.microsoft.com/office/drawing/2014/main" id="{3FF495B1-269B-648D-8C42-B808244F0B37}"/>
              </a:ext>
            </a:extLst>
          </p:cNvPr>
          <p:cNvSpPr txBox="1">
            <a:spLocks/>
          </p:cNvSpPr>
          <p:nvPr/>
        </p:nvSpPr>
        <p:spPr>
          <a:xfrm>
            <a:off x="5395801" y="8185725"/>
            <a:ext cx="1886147" cy="26533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r>
              <a:rPr lang="en-US" dirty="0" err="1">
                <a:solidFill>
                  <a:srgbClr val="F79037"/>
                </a:solidFill>
              </a:rPr>
              <a:t>Weryfikacją</a:t>
            </a:r>
            <a:r>
              <a:rPr lang="en-US" dirty="0">
                <a:solidFill>
                  <a:srgbClr val="F79037"/>
                </a:solidFill>
              </a:rPr>
              <a:t> </a:t>
            </a:r>
            <a:r>
              <a:rPr lang="en-US" dirty="0" err="1">
                <a:solidFill>
                  <a:srgbClr val="F79037"/>
                </a:solidFill>
              </a:rPr>
              <a:t>tożsamości</a:t>
            </a:r>
            <a:r>
              <a:rPr lang="en-US" dirty="0">
                <a:solidFill>
                  <a:srgbClr val="F79037"/>
                </a:solidFill>
              </a:rPr>
              <a:t> (Know Your Customer, KYC).</a:t>
            </a:r>
            <a:endParaRPr lang="en-LB" dirty="0">
              <a:solidFill>
                <a:srgbClr val="F79037"/>
              </a:solidFill>
            </a:endParaRPr>
          </a:p>
        </p:txBody>
      </p:sp>
      <p:sp>
        <p:nvSpPr>
          <p:cNvPr id="29" name="TextBox 28">
            <a:extLst>
              <a:ext uri="{FF2B5EF4-FFF2-40B4-BE49-F238E27FC236}">
                <a16:creationId xmlns:a16="http://schemas.microsoft.com/office/drawing/2014/main" id="{FE511C6F-2192-9AE2-9494-D3CF7F20113A}"/>
              </a:ext>
            </a:extLst>
          </p:cNvPr>
          <p:cNvSpPr txBox="1"/>
          <p:nvPr/>
        </p:nvSpPr>
        <p:spPr>
          <a:xfrm>
            <a:off x="4831642" y="783346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41184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effectLst/>
                <a:latin typeface="Calibri" panose="020F0502020204030204" pitchFamily="34" charset="0"/>
                <a:ea typeface="Times New Roman" panose="02020603050405020304" pitchFamily="18" charset="0"/>
              </a:rPr>
              <a:t>Zdecentralizowana struktura </a:t>
            </a:r>
            <a:r>
              <a:rPr lang="pl-PL" sz="1100" dirty="0" err="1">
                <a:solidFill>
                  <a:srgbClr val="000000"/>
                </a:solidFill>
                <a:effectLst/>
                <a:latin typeface="Calibri" panose="020F0502020204030204" pitchFamily="34" charset="0"/>
                <a:ea typeface="Times New Roman" panose="02020603050405020304" pitchFamily="18" charset="0"/>
              </a:rPr>
              <a:t>kryptowalut</a:t>
            </a:r>
            <a:r>
              <a:rPr lang="pl-PL" sz="1100" dirty="0">
                <a:solidFill>
                  <a:srgbClr val="000000"/>
                </a:solidFill>
                <a:effectLst/>
                <a:latin typeface="Calibri" panose="020F0502020204030204" pitchFamily="34" charset="0"/>
                <a:ea typeface="Times New Roman" panose="02020603050405020304" pitchFamily="18" charset="0"/>
              </a:rPr>
              <a:t> umożliwia użytkownikom dokonywanie transakcji w formie bezpośrednich przelewów pieniężnych bez potrzeby jakichkolwiek regulowanych pośredników, a tym samym omijanie (ustanowionej w inny sposób) kontroli. Do wymiany aktywów kryptograficznych na oficjalne waluty potrzebni są pośrednicy, tacy jak na przykład platformy handlu </a:t>
            </a:r>
            <a:r>
              <a:rPr lang="pl-PL" sz="1100" dirty="0" err="1">
                <a:solidFill>
                  <a:srgbClr val="000000"/>
                </a:solidFill>
                <a:effectLst/>
                <a:latin typeface="Calibri" panose="020F0502020204030204" pitchFamily="34" charset="0"/>
                <a:ea typeface="Times New Roman" panose="02020603050405020304" pitchFamily="18" charset="0"/>
              </a:rPr>
              <a:t>kryptowalutami</a:t>
            </a:r>
            <a:r>
              <a:rPr lang="pl-PL" sz="1100" dirty="0">
                <a:solidFill>
                  <a:srgbClr val="000000"/>
                </a:solidFill>
                <a:effectLst/>
                <a:latin typeface="Calibri" panose="020F0502020204030204" pitchFamily="34" charset="0"/>
                <a:ea typeface="Times New Roman" panose="02020603050405020304" pitchFamily="18" charset="0"/>
              </a:rPr>
              <a:t>. </a:t>
            </a:r>
            <a:r>
              <a:rPr lang="pl-PL" sz="1100" dirty="0" err="1">
                <a:solidFill>
                  <a:srgbClr val="000000"/>
                </a:solidFill>
                <a:effectLst/>
                <a:latin typeface="Calibri" panose="020F0502020204030204" pitchFamily="34" charset="0"/>
                <a:ea typeface="Times New Roman" panose="02020603050405020304" pitchFamily="18" charset="0"/>
              </a:rPr>
              <a:t>Kryptoaktywa</a:t>
            </a:r>
            <a:r>
              <a:rPr lang="pl-PL" sz="1100" dirty="0">
                <a:solidFill>
                  <a:srgbClr val="000000"/>
                </a:solidFill>
                <a:effectLst/>
                <a:latin typeface="Calibri" panose="020F0502020204030204" pitchFamily="34" charset="0"/>
                <a:ea typeface="Times New Roman" panose="02020603050405020304" pitchFamily="18" charset="0"/>
              </a:rPr>
              <a:t> mają charakter </a:t>
            </a:r>
            <a:r>
              <a:rPr lang="pl-PL" sz="1100" dirty="0" err="1">
                <a:solidFill>
                  <a:srgbClr val="000000"/>
                </a:solidFill>
                <a:effectLst/>
                <a:latin typeface="Calibri" panose="020F0502020204030204" pitchFamily="34" charset="0"/>
                <a:ea typeface="Times New Roman" panose="02020603050405020304" pitchFamily="18" charset="0"/>
              </a:rPr>
              <a:t>peer</a:t>
            </a:r>
            <a:r>
              <a:rPr lang="pl-PL" sz="1100" dirty="0">
                <a:solidFill>
                  <a:srgbClr val="000000"/>
                </a:solidFill>
                <a:effectLst/>
                <a:latin typeface="Calibri" panose="020F0502020204030204" pitchFamily="34" charset="0"/>
                <a:ea typeface="Times New Roman" panose="02020603050405020304" pitchFamily="18" charset="0"/>
              </a:rPr>
              <a:t>-to-</a:t>
            </a:r>
            <a:r>
              <a:rPr lang="pl-PL" sz="1100" dirty="0" err="1">
                <a:solidFill>
                  <a:srgbClr val="000000"/>
                </a:solidFill>
                <a:effectLst/>
                <a:latin typeface="Calibri" panose="020F0502020204030204" pitchFamily="34" charset="0"/>
                <a:ea typeface="Times New Roman" panose="02020603050405020304" pitchFamily="18" charset="0"/>
              </a:rPr>
              <a:t>peer</a:t>
            </a:r>
            <a:r>
              <a:rPr lang="pl-PL" sz="1100" dirty="0">
                <a:solidFill>
                  <a:srgbClr val="000000"/>
                </a:solidFill>
                <a:effectLst/>
                <a:latin typeface="Calibri" panose="020F0502020204030204" pitchFamily="34" charset="0"/>
                <a:ea typeface="Times New Roman" panose="02020603050405020304" pitchFamily="18" charset="0"/>
              </a:rPr>
              <a:t>, co utrudnia właściwym organom wypełnianie ich obowiązków regulacyjnych oraz śledzenie podejrzanych działań.</a:t>
            </a:r>
          </a:p>
          <a:p>
            <a:pPr algn="just"/>
            <a:endParaRPr lang="en-US" sz="1100" dirty="0">
              <a:solidFill>
                <a:srgbClr val="000000"/>
              </a:solidFill>
              <a:effectLst/>
              <a:latin typeface="Calibri" panose="020F0502020204030204" pitchFamily="34" charset="0"/>
              <a:ea typeface="Times New Roman" panose="02020603050405020304" pitchFamily="18" charset="0"/>
            </a:endParaRPr>
          </a:p>
          <a:p>
            <a:pPr algn="just"/>
            <a:r>
              <a:rPr lang="pl-PL" sz="1100" dirty="0">
                <a:solidFill>
                  <a:srgbClr val="000000"/>
                </a:solidFill>
                <a:latin typeface="Calibri" panose="020F0502020204030204" pitchFamily="34" charset="0"/>
                <a:ea typeface="Times New Roman" panose="02020603050405020304" pitchFamily="18" charset="0"/>
              </a:rPr>
              <a:t>Mimo że aktywa kryptograficzne są już regulowane w niektórych krajach, obowiązujące przepisy zazwyczaj znacznie się różnią. Ten heterogeniczny krajobraz regulacyjny komplikuje międzynarodową współpracę w zakresie prania pieniędzy, finansowania terroryzmu oraz egzekwowania sankcji lub embarga. Trudniej jest również wykryć pochodzenie środków (jeśli chodzi o unikanie płacenia podatków).</a:t>
            </a:r>
          </a:p>
          <a:p>
            <a:pPr algn="just"/>
            <a:r>
              <a:rPr lang="pl-PL" sz="1100" dirty="0">
                <a:solidFill>
                  <a:srgbClr val="000000"/>
                </a:solidFill>
                <a:latin typeface="Calibri" panose="020F0502020204030204" pitchFamily="34" charset="0"/>
                <a:ea typeface="Times New Roman" panose="02020603050405020304" pitchFamily="18" charset="0"/>
              </a:rPr>
              <a:t>Już dziś istnieją globalne wytyczne dotyczące postępowania z aktywami kryptograficznymi w kontekście AML i CTF. Wynikają one w szczególności z zaleceń specjalnej grupy Financial Action </a:t>
            </a:r>
            <a:r>
              <a:rPr lang="pl-PL" sz="1100" dirty="0" err="1">
                <a:solidFill>
                  <a:srgbClr val="000000"/>
                </a:solidFill>
                <a:latin typeface="Calibri" panose="020F0502020204030204" pitchFamily="34" charset="0"/>
                <a:ea typeface="Times New Roman" panose="02020603050405020304" pitchFamily="18" charset="0"/>
              </a:rPr>
              <a:t>Task</a:t>
            </a:r>
            <a:r>
              <a:rPr lang="pl-PL" sz="1100" dirty="0">
                <a:solidFill>
                  <a:srgbClr val="000000"/>
                </a:solidFill>
                <a:latin typeface="Calibri" panose="020F0502020204030204" pitchFamily="34" charset="0"/>
                <a:ea typeface="Times New Roman" panose="02020603050405020304" pitchFamily="18" charset="0"/>
              </a:rPr>
              <a:t> Force (FATF), która jest niezależnym od państwa organem ustanawiającym międzynarodowe standardy zapobiegania potencjalnie nielegalnym działaniom. Od czasu rozszerzenia globalnych standardów przeciwdziałania praniu pieniędzy i finansowaniu terroryzmu na dostawców usług kryptograficznych w 2019 r. FATF opracowuje coroczny raport, który śledzi postępy krajów uczestniczących we wdrażaniu zaleceń. W 2021 r. 27 z 38 członków FATF już wdrożyło lub pracuje nad wdrożeniem wymaganych przepisów AML/CFT dla dostawców usług kryptograficznych. Ten początkowo wysoki wzrost należy rozpatrywać w odniesieniu do całkowitego wolumenu transakcji </a:t>
            </a:r>
            <a:r>
              <a:rPr lang="pl-PL" sz="1100" dirty="0" err="1">
                <a:solidFill>
                  <a:srgbClr val="000000"/>
                </a:solidFill>
                <a:latin typeface="Calibri" panose="020F0502020204030204" pitchFamily="34" charset="0"/>
                <a:ea typeface="Times New Roman" panose="02020603050405020304" pitchFamily="18" charset="0"/>
              </a:rPr>
              <a:t>kryptowalutowych</a:t>
            </a:r>
            <a:r>
              <a:rPr lang="pl-PL" sz="1100" dirty="0">
                <a:solidFill>
                  <a:srgbClr val="000000"/>
                </a:solidFill>
                <a:latin typeface="Calibri" panose="020F0502020204030204" pitchFamily="34" charset="0"/>
                <a:ea typeface="Times New Roman" panose="02020603050405020304" pitchFamily="18" charset="0"/>
              </a:rPr>
              <a:t>, który wzrósł o 567% w stosunku do 2020 r. Pranie pieniędzy w 2021 r. stanowiło zaledwie 0,05% łącznej liczby transakcji korzystających z </a:t>
            </a:r>
            <a:r>
              <a:rPr lang="pl-PL" sz="1100" dirty="0" err="1">
                <a:solidFill>
                  <a:srgbClr val="000000"/>
                </a:solidFill>
                <a:latin typeface="Calibri" panose="020F0502020204030204" pitchFamily="34" charset="0"/>
                <a:ea typeface="Times New Roman" panose="02020603050405020304" pitchFamily="18" charset="0"/>
              </a:rPr>
              <a:t>kryptowalut</a:t>
            </a:r>
            <a:r>
              <a:rPr lang="pl-PL" sz="1100" dirty="0">
                <a:solidFill>
                  <a:srgbClr val="000000"/>
                </a:solidFill>
                <a:latin typeface="Calibri" panose="020F0502020204030204" pitchFamily="34" charset="0"/>
                <a:ea typeface="Times New Roman" panose="02020603050405020304" pitchFamily="18" charset="0"/>
              </a:rPr>
              <a:t> – był to poziom najniższy w ostatnich pięciu latach. </a:t>
            </a:r>
          </a:p>
          <a:p>
            <a:pPr algn="just"/>
            <a:endParaRPr lang="en-US" sz="1100" dirty="0">
              <a:solidFill>
                <a:srgbClr val="000000"/>
              </a:solidFill>
              <a:latin typeface="Calibri" panose="020F0502020204030204" pitchFamily="34" charset="0"/>
              <a:ea typeface="Times New Roman" panose="02020603050405020304" pitchFamily="18" charset="0"/>
            </a:endParaRPr>
          </a:p>
          <a:p>
            <a:pPr algn="just"/>
            <a:r>
              <a:rPr lang="pl-PL" sz="1100" dirty="0">
                <a:solidFill>
                  <a:srgbClr val="000000"/>
                </a:solidFill>
                <a:latin typeface="Calibri" panose="020F0502020204030204" pitchFamily="34" charset="0"/>
                <a:ea typeface="Times New Roman" panose="02020603050405020304" pitchFamily="18" charset="0"/>
              </a:rPr>
              <a:t>Fakt, że takie statystyki w ogóle istnieją, pokazuje, że z jednej strony transakcje na </a:t>
            </a:r>
            <a:r>
              <a:rPr lang="pl-PL" sz="1100" dirty="0" err="1">
                <a:solidFill>
                  <a:srgbClr val="000000"/>
                </a:solidFill>
                <a:latin typeface="Calibri" panose="020F0502020204030204" pitchFamily="34" charset="0"/>
                <a:ea typeface="Times New Roman" panose="02020603050405020304" pitchFamily="18" charset="0"/>
              </a:rPr>
              <a:t>blockchainie</a:t>
            </a:r>
            <a:r>
              <a:rPr lang="pl-PL" sz="1100" dirty="0">
                <a:solidFill>
                  <a:srgbClr val="000000"/>
                </a:solidFill>
                <a:latin typeface="Calibri" panose="020F0502020204030204" pitchFamily="34" charset="0"/>
                <a:ea typeface="Times New Roman" panose="02020603050405020304" pitchFamily="18" charset="0"/>
              </a:rPr>
              <a:t> są rzeczywiście dobrze śledzone ze względu na jego przejrzystość przez firmy takie jak </a:t>
            </a:r>
            <a:r>
              <a:rPr lang="pl-PL" sz="1100" dirty="0" err="1">
                <a:solidFill>
                  <a:srgbClr val="000000"/>
                </a:solidFill>
                <a:latin typeface="Calibri" panose="020F0502020204030204" pitchFamily="34" charset="0"/>
                <a:ea typeface="Times New Roman" panose="02020603050405020304" pitchFamily="18" charset="0"/>
              </a:rPr>
              <a:t>Chainalysis</a:t>
            </a:r>
            <a:r>
              <a:rPr lang="pl-PL" sz="1100" dirty="0">
                <a:solidFill>
                  <a:srgbClr val="000000"/>
                </a:solidFill>
                <a:latin typeface="Calibri" panose="020F0502020204030204" pitchFamily="34" charset="0"/>
                <a:ea typeface="Times New Roman" panose="02020603050405020304" pitchFamily="18" charset="0"/>
              </a:rPr>
              <a:t>. Z drugiej strony nie oznacza to, że łatwo jest zidentyfikować zaangażowane strony. Dzieje się tak, ponieważ </a:t>
            </a:r>
            <a:r>
              <a:rPr lang="pl-PL" sz="1100" dirty="0" err="1">
                <a:solidFill>
                  <a:srgbClr val="000000"/>
                </a:solidFill>
                <a:latin typeface="Calibri" panose="020F0502020204030204" pitchFamily="34" charset="0"/>
                <a:ea typeface="Times New Roman" panose="02020603050405020304" pitchFamily="18" charset="0"/>
              </a:rPr>
              <a:t>pseudonimizacja</a:t>
            </a:r>
            <a:r>
              <a:rPr lang="pl-PL" sz="1100" dirty="0">
                <a:solidFill>
                  <a:srgbClr val="000000"/>
                </a:solidFill>
                <a:latin typeface="Calibri" panose="020F0502020204030204" pitchFamily="34" charset="0"/>
                <a:ea typeface="Times New Roman" panose="02020603050405020304" pitchFamily="18" charset="0"/>
              </a:rPr>
              <a:t> oznacza, że przepływy pieniężne nie zawsze można jednoznacznie przypisać, a w przypadku nielegalnej działalności odpowiedzialne osoby lub organizacje nie mogą zostać pociągnięte do odpowiedzialności. Ale i tutaj widać postęp: firmy takie jak Chainalysis19 specjalizują się w monitorowaniu transakcji w celu wykrywania nielegalnych działań i zapobiegania im. Coraz więcej mówi się o </a:t>
            </a:r>
            <a:r>
              <a:rPr lang="pl-PL" sz="1100" dirty="0" err="1">
                <a:solidFill>
                  <a:srgbClr val="000000"/>
                </a:solidFill>
                <a:latin typeface="Calibri" panose="020F0502020204030204" pitchFamily="34" charset="0"/>
                <a:ea typeface="Times New Roman" panose="02020603050405020304" pitchFamily="18" charset="0"/>
              </a:rPr>
              <a:t>Know</a:t>
            </a:r>
            <a:r>
              <a:rPr lang="pl-PL" sz="1100" dirty="0">
                <a:solidFill>
                  <a:srgbClr val="000000"/>
                </a:solidFill>
                <a:latin typeface="Calibri" panose="020F0502020204030204" pitchFamily="34" charset="0"/>
                <a:ea typeface="Times New Roman" panose="02020603050405020304" pitchFamily="18" charset="0"/>
              </a:rPr>
              <a:t> </a:t>
            </a:r>
            <a:r>
              <a:rPr lang="pl-PL" sz="1100" dirty="0" err="1">
                <a:solidFill>
                  <a:srgbClr val="000000"/>
                </a:solidFill>
                <a:latin typeface="Calibri" panose="020F0502020204030204" pitchFamily="34" charset="0"/>
                <a:ea typeface="Times New Roman" panose="02020603050405020304" pitchFamily="18" charset="0"/>
              </a:rPr>
              <a:t>Your</a:t>
            </a:r>
            <a:r>
              <a:rPr lang="pl-PL" sz="1100" dirty="0">
                <a:solidFill>
                  <a:srgbClr val="000000"/>
                </a:solidFill>
                <a:latin typeface="Calibri" panose="020F0502020204030204" pitchFamily="34" charset="0"/>
                <a:ea typeface="Times New Roman" panose="02020603050405020304" pitchFamily="18" charset="0"/>
              </a:rPr>
              <a:t> </a:t>
            </a:r>
            <a:r>
              <a:rPr lang="pl-PL" sz="1100" dirty="0" err="1">
                <a:solidFill>
                  <a:srgbClr val="000000"/>
                </a:solidFill>
                <a:latin typeface="Calibri" panose="020F0502020204030204" pitchFamily="34" charset="0"/>
                <a:ea typeface="Times New Roman" panose="02020603050405020304" pitchFamily="18" charset="0"/>
              </a:rPr>
              <a:t>Transaction</a:t>
            </a:r>
            <a:r>
              <a:rPr lang="pl-PL" sz="1100" dirty="0">
                <a:solidFill>
                  <a:srgbClr val="000000"/>
                </a:solidFill>
                <a:latin typeface="Calibri" panose="020F0502020204030204" pitchFamily="34" charset="0"/>
                <a:ea typeface="Times New Roman" panose="02020603050405020304" pitchFamily="18" charset="0"/>
              </a:rPr>
              <a:t> (KYT), a mniej o </a:t>
            </a:r>
            <a:r>
              <a:rPr lang="pl-PL" sz="1100" dirty="0" err="1">
                <a:solidFill>
                  <a:srgbClr val="000000"/>
                </a:solidFill>
                <a:latin typeface="Calibri" panose="020F0502020204030204" pitchFamily="34" charset="0"/>
                <a:ea typeface="Times New Roman" panose="02020603050405020304" pitchFamily="18" charset="0"/>
              </a:rPr>
              <a:t>Know</a:t>
            </a:r>
            <a:r>
              <a:rPr lang="pl-PL" sz="1100" dirty="0">
                <a:solidFill>
                  <a:srgbClr val="000000"/>
                </a:solidFill>
                <a:latin typeface="Calibri" panose="020F0502020204030204" pitchFamily="34" charset="0"/>
                <a:ea typeface="Times New Roman" panose="02020603050405020304" pitchFamily="18" charset="0"/>
              </a:rPr>
              <a:t> </a:t>
            </a:r>
            <a:r>
              <a:rPr lang="pl-PL" sz="1100" dirty="0" err="1">
                <a:solidFill>
                  <a:srgbClr val="000000"/>
                </a:solidFill>
                <a:latin typeface="Calibri" panose="020F0502020204030204" pitchFamily="34" charset="0"/>
                <a:ea typeface="Times New Roman" panose="02020603050405020304" pitchFamily="18" charset="0"/>
              </a:rPr>
              <a:t>Your</a:t>
            </a:r>
            <a:r>
              <a:rPr lang="pl-PL" sz="1100" dirty="0">
                <a:solidFill>
                  <a:srgbClr val="000000"/>
                </a:solidFill>
                <a:latin typeface="Calibri" panose="020F0502020204030204" pitchFamily="34" charset="0"/>
                <a:ea typeface="Times New Roman" panose="02020603050405020304" pitchFamily="18" charset="0"/>
              </a:rPr>
              <a:t> </a:t>
            </a:r>
            <a:r>
              <a:rPr lang="pl-PL" sz="1100" dirty="0" err="1">
                <a:solidFill>
                  <a:srgbClr val="000000"/>
                </a:solidFill>
                <a:latin typeface="Calibri" panose="020F0502020204030204" pitchFamily="34" charset="0"/>
                <a:ea typeface="Times New Roman" panose="02020603050405020304" pitchFamily="18" charset="0"/>
              </a:rPr>
              <a:t>Customer</a:t>
            </a:r>
            <a:r>
              <a:rPr lang="pl-PL" sz="1100" dirty="0">
                <a:solidFill>
                  <a:srgbClr val="000000"/>
                </a:solidFill>
                <a:latin typeface="Calibri" panose="020F0502020204030204" pitchFamily="34" charset="0"/>
                <a:ea typeface="Times New Roman" panose="02020603050405020304" pitchFamily="18" charset="0"/>
              </a:rPr>
              <a:t> (KYC), ponieważ historie transakcji są stale monitorowane w czasie rzeczywistym w celu identyfikacji i wykrywania wzorców nielegalnych zamiarów.</a:t>
            </a:r>
          </a:p>
          <a:p>
            <a:pPr algn="just">
              <a:spcAft>
                <a:spcPts val="1200"/>
              </a:spcAft>
            </a:pPr>
            <a:r>
              <a:rPr lang="en-US" sz="1100" dirty="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dirty="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65736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201522-6942-565E-AD0D-20DBBF24510F}"/>
              </a:ext>
            </a:extLst>
          </p:cNvPr>
          <p:cNvSpPr/>
          <p:nvPr/>
        </p:nvSpPr>
        <p:spPr>
          <a:xfrm>
            <a:off x="6032090" y="206478"/>
            <a:ext cx="1527585" cy="2551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95393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rPr>
              <a:t>Ryzyka</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operacyjne</a:t>
            </a:r>
            <a:endParaRPr lang="en-US" sz="1100" b="1" dirty="0">
              <a:solidFill>
                <a:srgbClr val="F79037"/>
              </a:solidFill>
              <a:latin typeface="Calibri" panose="020F0502020204030204" pitchFamily="34" charset="0"/>
            </a:endParaRPr>
          </a:p>
          <a:p>
            <a:pPr algn="just"/>
            <a:r>
              <a:rPr lang="pl-PL" sz="1100" dirty="0">
                <a:latin typeface="Calibri" panose="020F0502020204030204" pitchFamily="34" charset="0"/>
              </a:rPr>
              <a:t>Innym aspektem, który jest istotny z punktu widzenia ryzyka, jest ryzyko operacyjne związane z aktywami kryptograficznymi i związane z tym wykorzystanie infrastruktury </a:t>
            </a:r>
            <a:r>
              <a:rPr lang="pl-PL" sz="1100" dirty="0" err="1">
                <a:latin typeface="Calibri" panose="020F0502020204030204" pitchFamily="34" charset="0"/>
              </a:rPr>
              <a:t>blockchain</a:t>
            </a:r>
            <a:r>
              <a:rPr lang="pl-PL" sz="1100" dirty="0">
                <a:latin typeface="Calibri" panose="020F0502020204030204" pitchFamily="34" charset="0"/>
              </a:rPr>
              <a:t>. W tradycyjnych transakcjach płatniczych, w przypadku błędu można go zgłosić do centralnego organu administracyjnego (np. w przypadku przelewu IBAN do własnego banku) i w zależności od zasad transakcja może zostać cofnięta lub anulowana. Ten rodzaj odwracalności zasadniczo nie jest możliwy w przypadku transakcji opartych na łańcuchu bloków, ponieważ transakcje są ostateczne i nie ma scentralizowanego punktu zarządzania, w którym można zgłaszać i usuwać błędy. W związku z tym konsumenci na ogół nie mają prawa do cofnięcia transakcji. W przypadku błędów środki przepadają, chyba że nie zostanie wykorzystany żaden regulowany pośrednik w postaci dostawcy usług kryptograficznych. Ponadto konsumenci i inwestorzy korzystający z </a:t>
            </a:r>
            <a:r>
              <a:rPr lang="pl-PL" sz="1100" dirty="0" err="1">
                <a:latin typeface="Calibri" panose="020F0502020204030204" pitchFamily="34" charset="0"/>
              </a:rPr>
              <a:t>kryptowalut</a:t>
            </a:r>
            <a:r>
              <a:rPr lang="pl-PL" sz="1100" dirty="0">
                <a:latin typeface="Calibri" panose="020F0502020204030204" pitchFamily="34" charset="0"/>
              </a:rPr>
              <a:t> mogą stracić część lub całość swoich aktywów, jeśli zgubią swój klucz prywatny lub zostanie on skradziony.</a:t>
            </a:r>
          </a:p>
          <a:p>
            <a:pPr algn="just"/>
            <a:r>
              <a:rPr lang="en-US" sz="1100" dirty="0">
                <a:latin typeface="Calibri" panose="020F0502020204030204" pitchFamily="34" charset="0"/>
              </a:rPr>
              <a:t> </a:t>
            </a:r>
          </a:p>
          <a:p>
            <a:pPr algn="just"/>
            <a:r>
              <a:rPr lang="pl-PL" sz="1100" dirty="0">
                <a:latin typeface="Calibri" panose="020F0502020204030204" pitchFamily="34" charset="0"/>
              </a:rPr>
              <a:t>Ryzyko to istnieje zarówno w przypadku portfeli typu </a:t>
            </a:r>
            <a:r>
              <a:rPr lang="pl-PL" sz="1100" dirty="0" err="1">
                <a:latin typeface="Calibri" panose="020F0502020204030204" pitchFamily="34" charset="0"/>
              </a:rPr>
              <a:t>custodial</a:t>
            </a:r>
            <a:r>
              <a:rPr lang="pl-PL" sz="1100" dirty="0">
                <a:latin typeface="Calibri" panose="020F0502020204030204" pitchFamily="34" charset="0"/>
              </a:rPr>
              <a:t>, jak i non-</a:t>
            </a:r>
            <a:r>
              <a:rPr lang="pl-PL" sz="1100" dirty="0" err="1">
                <a:latin typeface="Calibri" panose="020F0502020204030204" pitchFamily="34" charset="0"/>
              </a:rPr>
              <a:t>custodial</a:t>
            </a:r>
            <a:r>
              <a:rPr lang="pl-PL" sz="1100" dirty="0">
                <a:latin typeface="Calibri" panose="020F0502020204030204" pitchFamily="34" charset="0"/>
              </a:rPr>
              <a:t>. W przypadku portfeli </a:t>
            </a:r>
            <a:r>
              <a:rPr lang="pl-PL" sz="1100" dirty="0" err="1">
                <a:latin typeface="Calibri" panose="020F0502020204030204" pitchFamily="34" charset="0"/>
              </a:rPr>
              <a:t>custodial</a:t>
            </a:r>
            <a:r>
              <a:rPr lang="pl-PL" sz="1100" dirty="0">
                <a:latin typeface="Calibri" panose="020F0502020204030204" pitchFamily="34" charset="0"/>
              </a:rPr>
              <a:t> odpowiedzialność za bezpieczne przechowywanie kluczy prywatnych spoczywa na dostawcy zewnętrznym. Taka firma może wtedy zostać zaatakowana np. przez hakerów wykorzystujących niewystarczająco bezpieczne środowisko IT. W wyniku takiego nielegalnego ataku inwestorzy mogą utracić całość lub część swoich </a:t>
            </a:r>
            <a:r>
              <a:rPr lang="pl-PL" sz="1100" dirty="0" err="1">
                <a:latin typeface="Calibri" panose="020F0502020204030204" pitchFamily="34" charset="0"/>
              </a:rPr>
              <a:t>kryptowalut</a:t>
            </a:r>
            <a:r>
              <a:rPr lang="pl-PL" sz="1100" dirty="0">
                <a:latin typeface="Calibri" panose="020F0502020204030204" pitchFamily="34" charset="0"/>
              </a:rPr>
              <a:t>. Ostatnie kilka lat pokazało, że takie luki w zabezpieczeniach na rynku kryptograficznym występują i że ryzyko ataków </a:t>
            </a:r>
            <a:r>
              <a:rPr lang="pl-PL" sz="1100" dirty="0" err="1">
                <a:latin typeface="Calibri" panose="020F0502020204030204" pitchFamily="34" charset="0"/>
              </a:rPr>
              <a:t>hakerskich</a:t>
            </a:r>
            <a:r>
              <a:rPr lang="pl-PL" sz="1100" dirty="0">
                <a:latin typeface="Calibri" panose="020F0502020204030204" pitchFamily="34" charset="0"/>
              </a:rPr>
              <a:t> nadal istnieje.</a:t>
            </a:r>
          </a:p>
          <a:p>
            <a:pPr algn="just"/>
            <a:r>
              <a:rPr lang="pl-PL" sz="1100" dirty="0">
                <a:latin typeface="Calibri" panose="020F0502020204030204" pitchFamily="34" charset="0"/>
              </a:rPr>
              <a:t>Jeśli dostawca portfela </a:t>
            </a:r>
            <a:r>
              <a:rPr lang="pl-PL" sz="1100" dirty="0" err="1">
                <a:latin typeface="Calibri" panose="020F0502020204030204" pitchFamily="34" charset="0"/>
              </a:rPr>
              <a:t>custodial</a:t>
            </a:r>
            <a:r>
              <a:rPr lang="pl-PL" sz="1100" dirty="0">
                <a:latin typeface="Calibri" panose="020F0502020204030204" pitchFamily="34" charset="0"/>
              </a:rPr>
              <a:t> utraci klucz prywatny swoich klientów, mogą oni potencjalnie ubiegać się o odszkodowanie. To zabezpieczenie nie istnieje w przypadku portfeli non-</a:t>
            </a:r>
            <a:r>
              <a:rPr lang="pl-PL" sz="1100" dirty="0" err="1">
                <a:latin typeface="Calibri" panose="020F0502020204030204" pitchFamily="34" charset="0"/>
              </a:rPr>
              <a:t>custodial</a:t>
            </a:r>
            <a:r>
              <a:rPr lang="pl-PL" sz="1100" dirty="0">
                <a:latin typeface="Calibri" panose="020F0502020204030204" pitchFamily="34" charset="0"/>
              </a:rPr>
              <a:t>. Tutaj odpowiedzialność za ochronę klucza prywatnego spoczywa na samym inwestorze. Korzystanie z portfeli non-</a:t>
            </a:r>
            <a:r>
              <a:rPr lang="pl-PL" sz="1100" dirty="0" err="1">
                <a:latin typeface="Calibri" panose="020F0502020204030204" pitchFamily="34" charset="0"/>
              </a:rPr>
              <a:t>custodial</a:t>
            </a:r>
            <a:r>
              <a:rPr lang="pl-PL" sz="1100" dirty="0">
                <a:latin typeface="Calibri" panose="020F0502020204030204" pitchFamily="34" charset="0"/>
              </a:rPr>
              <a:t> wiąże się zatem z większą odpowiedzialnością dla konsumentów i inwestorów: jeśli stracą klucz prywatny, wszystkie środki w portfelu również zostaną bezpowrotnie utracone.</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Ryzyka</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konsumenckie</a:t>
            </a:r>
            <a:endPar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Ochrona konsumentów i inwestorów to dwa najważniejsze priorytety legislacyjne. Wraz z pojawieniem się innowacyjnych i słabo regulowanych modeli biznesowych istnieje zwiększone ryzyko, że konsumenci padną ofiarą nieuczciwych i oszukańczych działań. Można to również zaobserwować na rynku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a:t>
            </a:r>
            <a:r>
              <a:rPr lang="pl-PL" sz="1100" dirty="0">
                <a:effectLst/>
                <a:latin typeface="Calibri" panose="020F0502020204030204" pitchFamily="34" charset="0"/>
                <a:ea typeface="Times New Roman" panose="02020603050405020304" pitchFamily="18" charset="0"/>
                <a:cs typeface="Calibri" panose="020F0502020204030204" pitchFamily="34" charset="0"/>
              </a:rPr>
              <a:t>. Konsumenci i inwestorzy raz po raz tracą swoje aktywa z powodu oszukańczych programów, manipulacji na rynku, ataków hakerów lub braku ubezpieczenia depozytów u dostawców usług kryptograficznych. Bardzo istotne są tutaj dwa czynniki: pierwszym jest brak wiedzy na temat rynku kryptograficznego ze strony konsumentów i inwestorów nieprofesjonalnych. Wielu z nich nie zdaje sobie sprawy, że handlują w środowisku, które nie jest jeszcze uregulowane. Błędnie porównuje się rynek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a:t>
            </a:r>
            <a:r>
              <a:rPr lang="pl-PL" sz="1100" dirty="0">
                <a:effectLst/>
                <a:latin typeface="Calibri" panose="020F0502020204030204" pitchFamily="34" charset="0"/>
                <a:ea typeface="Times New Roman" panose="02020603050405020304" pitchFamily="18" charset="0"/>
                <a:cs typeface="Calibri" panose="020F0502020204030204" pitchFamily="34" charset="0"/>
              </a:rPr>
              <a:t> do tradycyjnych usług finansowych. W wielu przypadkach prowadzi to do błędnej oceny ryzyka.</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Po drugie, w kontaktach z regulowanymi dostawcami usług kryptograficznych pojawiają się pośrednie zagrożenia dla konsumentów i inwestorów. Prawdą jest, że odpowiedzialność i ryzyko strat spoczywają na dostawcach usług kryptograficznych. Niemniej jednak niewystarczające wymogi kapitałowe dla dostawców usług kryptograficznych w przypadku niewypłacalności lub podobnych kryzysów finansowych dla inwestorów mogą prowadzić do częściowej lub całkowitej utraty ich aktywów (ryzyko płynności). W tym kontekście brak ubezpieczenia depozytów może również przybierać postać rozdzielenia zarządzanych aktywów i utrzymywanych aktywów, które również mogą prowadzić do podobnych konsekwencji (ryzyko kredytowe i niewykonania zobowiązania). Ponadto istotna jest ochrona danych klientów. W wielu jurysdykcjach istnieją już przepisy dotyczące ochrony danych. Ze względu na transparentny charakter łańcuchów bloków, pojawia się zatem pytanie, w jakim stopniu istniejące regulacje powinny być uwzględniane w odniesieniu do danych opartych na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dirty="0">
                <a:effectLst/>
                <a:latin typeface="Calibri" panose="020F0502020204030204" pitchFamily="34" charset="0"/>
                <a:ea typeface="Times New Roman" panose="02020603050405020304" pitchFamily="18" charset="0"/>
                <a:cs typeface="Calibri" panose="020F0502020204030204" pitchFamily="34" charset="0"/>
              </a:rPr>
              <a:t> i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pseudonimizacji</a:t>
            </a:r>
            <a:r>
              <a:rPr lang="pl-PL" sz="1100" dirty="0">
                <a:effectLst/>
                <a:latin typeface="Calibri" panose="020F0502020204030204" pitchFamily="34" charset="0"/>
                <a:ea typeface="Times New Roman" panose="02020603050405020304" pitchFamily="18" charset="0"/>
                <a:cs typeface="Calibri" panose="020F0502020204030204" pitchFamily="34" charset="0"/>
              </a:rPr>
              <a:t>. W szczególności brak odpowiedzialności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a:t>
            </a:r>
            <a:r>
              <a:rPr lang="pl-PL" sz="1100" dirty="0">
                <a:effectLst/>
                <a:latin typeface="Calibri" panose="020F0502020204030204" pitchFamily="34" charset="0"/>
                <a:ea typeface="Times New Roman" panose="02020603050405020304" pitchFamily="18" charset="0"/>
                <a:cs typeface="Calibri" panose="020F0502020204030204" pitchFamily="34" charset="0"/>
              </a:rPr>
              <a:t> może stanowić wyzwanie.</a:t>
            </a:r>
          </a:p>
        </p:txBody>
      </p:sp>
      <p:grpSp>
        <p:nvGrpSpPr>
          <p:cNvPr id="12" name="Group 11">
            <a:extLst>
              <a:ext uri="{FF2B5EF4-FFF2-40B4-BE49-F238E27FC236}">
                <a16:creationId xmlns:a16="http://schemas.microsoft.com/office/drawing/2014/main" id="{24844572-BAEB-742F-C2E0-06C7009EA61E}"/>
              </a:ext>
            </a:extLst>
          </p:cNvPr>
          <p:cNvGrpSpPr/>
          <p:nvPr/>
        </p:nvGrpSpPr>
        <p:grpSpPr>
          <a:xfrm flipH="1">
            <a:off x="5012924" y="8561932"/>
            <a:ext cx="2253741" cy="1958628"/>
            <a:chOff x="-220413" y="5470274"/>
            <a:chExt cx="2590078" cy="2250924"/>
          </a:xfrm>
        </p:grpSpPr>
        <p:sp>
          <p:nvSpPr>
            <p:cNvPr id="14" name="Freeform 13">
              <a:extLst>
                <a:ext uri="{FF2B5EF4-FFF2-40B4-BE49-F238E27FC236}">
                  <a16:creationId xmlns:a16="http://schemas.microsoft.com/office/drawing/2014/main" id="{09005324-83DA-104A-FE67-31B4DFB9095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C2AA38-A51C-5B1B-9A7B-51FD5A99CC2C}"/>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01F698F-19C5-C2A2-33E0-99FADBB5C414}"/>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C3E0055C-391D-2084-B2E4-F227BE2E79E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7E6EB10-9357-6CD8-4DC1-5F86C1751E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511304FB-1975-875C-8344-24026C289077}"/>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1A1C0AF-B2C5-65DB-F56D-E0BCB768E754}"/>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AF37389-B860-4D80-4CA6-958766B1F6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B9B6FD2C-3BB0-EA4B-C24E-B9A46583EBE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B9426165-22FB-B581-5EAA-7EAA90DD1FD1}"/>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C8CBA8E3-3AF5-8BE2-C603-DB79265FEBB7}"/>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C2FF5660-07DB-96DC-8888-DB41C47479E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4770CF90-C678-2489-0DDE-0E29FE6F571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DC4FCC62-DC52-1294-FE02-18626768C280}"/>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F7A272BE-7E91-F1FF-27F0-C2A567D9362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E5DCE8C4-7472-4F54-4678-14BA0EAA939E}"/>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C0D355C-1639-B96E-DBCE-7641B93DF6A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C1340E9A-599A-5A8D-3150-937E7C8B97C0}"/>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77128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E60F5-6E4F-0290-E408-476163AA3446}"/>
              </a:ext>
            </a:extLst>
          </p:cNvPr>
          <p:cNvSpPr/>
          <p:nvPr/>
        </p:nvSpPr>
        <p:spPr>
          <a:xfrm>
            <a:off x="0" y="3849329"/>
            <a:ext cx="7559675" cy="2610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2"/>
          <a:lstStyle/>
          <a:p>
            <a:pPr algn="just"/>
            <a:r>
              <a:rPr lang="pl-PL" dirty="0">
                <a:effectLst/>
                <a:ea typeface="Times New Roman" panose="02020603050405020304" pitchFamily="18" charset="0"/>
              </a:rPr>
              <a:t>W poniższej sekcji dowiesz się, w jaki sposób prawie każde prawo, a tym samym każdy zasób, może zostać </a:t>
            </a:r>
            <a:r>
              <a:rPr lang="pl-PL" dirty="0" err="1">
                <a:effectLst/>
                <a:ea typeface="Times New Roman" panose="02020603050405020304" pitchFamily="18" charset="0"/>
              </a:rPr>
              <a:t>ztokenizowane</a:t>
            </a:r>
            <a:r>
              <a:rPr lang="pl-PL" dirty="0">
                <a:effectLst/>
                <a:ea typeface="Times New Roman" panose="02020603050405020304" pitchFamily="18" charset="0"/>
              </a:rPr>
              <a:t> w oparciu o model kontenera </a:t>
            </a:r>
            <a:r>
              <a:rPr lang="pl-PL" dirty="0" err="1">
                <a:effectLst/>
                <a:ea typeface="Times New Roman" panose="02020603050405020304" pitchFamily="18" charset="0"/>
              </a:rPr>
              <a:t>tokenów</a:t>
            </a:r>
            <a:r>
              <a:rPr lang="pl-PL" dirty="0">
                <a:effectLst/>
                <a:ea typeface="Times New Roman" panose="02020603050405020304" pitchFamily="18" charset="0"/>
              </a:rPr>
              <a:t> z Liechtensteinu.</a:t>
            </a:r>
          </a:p>
          <a:p>
            <a:pPr algn="just"/>
            <a:br>
              <a:rPr lang="en-US" b="1" dirty="0">
                <a:effectLst/>
                <a:ea typeface="Times New Roman" panose="02020603050405020304" pitchFamily="18" charset="0"/>
              </a:rPr>
            </a:br>
            <a:r>
              <a:rPr lang="pl-PL" b="1" dirty="0">
                <a:solidFill>
                  <a:srgbClr val="F79037"/>
                </a:solidFill>
                <a:effectLst/>
                <a:ea typeface="Times New Roman" panose="02020603050405020304" pitchFamily="18" charset="0"/>
              </a:rPr>
              <a:t>Ustawa o świadczeniu usług dotyczących </a:t>
            </a:r>
            <a:r>
              <a:rPr lang="pl-PL" b="1" dirty="0" err="1">
                <a:solidFill>
                  <a:srgbClr val="F79037"/>
                </a:solidFill>
                <a:effectLst/>
                <a:ea typeface="Times New Roman" panose="02020603050405020304" pitchFamily="18" charset="0"/>
              </a:rPr>
              <a:t>tokenów</a:t>
            </a:r>
            <a:r>
              <a:rPr lang="pl-PL" b="1" dirty="0">
                <a:solidFill>
                  <a:srgbClr val="F79037"/>
                </a:solidFill>
                <a:effectLst/>
                <a:ea typeface="Times New Roman" panose="02020603050405020304" pitchFamily="18" charset="0"/>
              </a:rPr>
              <a:t> w Liechtensteinie</a:t>
            </a:r>
          </a:p>
          <a:p>
            <a:pPr algn="just"/>
            <a:endParaRPr lang="pl-PL"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W styczniu 2020 r. w Liechtensteinie weszły w życie nowe przepisy dotyczące </a:t>
            </a:r>
            <a:r>
              <a:rPr lang="pl-PL" dirty="0" err="1">
                <a:effectLst/>
                <a:ea typeface="Times New Roman" panose="02020603050405020304" pitchFamily="18" charset="0"/>
              </a:rPr>
              <a:t>blockchain</a:t>
            </a:r>
            <a:r>
              <a:rPr lang="pl-PL" dirty="0">
                <a:effectLst/>
                <a:ea typeface="Times New Roman" panose="02020603050405020304" pitchFamily="18" charset="0"/>
              </a:rPr>
              <a:t>. W oparciu o te prawa firmy i przedsiębiorcy mogą w prosty sposób </a:t>
            </a:r>
            <a:r>
              <a:rPr lang="pl-PL" dirty="0" err="1">
                <a:effectLst/>
                <a:ea typeface="Times New Roman" panose="02020603050405020304" pitchFamily="18" charset="0"/>
              </a:rPr>
              <a:t>tokenizować</a:t>
            </a:r>
            <a:r>
              <a:rPr lang="pl-PL" dirty="0">
                <a:effectLst/>
                <a:ea typeface="Times New Roman" panose="02020603050405020304" pitchFamily="18" charset="0"/>
              </a:rPr>
              <a:t> dowolne prawa, a tym samym również aktywa. Złożone obejścia lub daleko idące interpretacje paragrafów sprzed dekady nie są już potrzebne. Ustawa daje pewność prawną i prowadzi do nieuchronnego powstania gospodarki </a:t>
            </a:r>
            <a:r>
              <a:rPr lang="pl-PL" dirty="0" err="1">
                <a:effectLst/>
                <a:ea typeface="Times New Roman" panose="02020603050405020304" pitchFamily="18" charset="0"/>
              </a:rPr>
              <a:t>tokenowej</a:t>
            </a:r>
            <a:r>
              <a:rPr lang="pl-PL" dirty="0">
                <a:effectLst/>
                <a:ea typeface="Times New Roman" panose="02020603050405020304" pitchFamily="18" charset="0"/>
              </a:rPr>
              <a:t>. W Liechtensteinie pojawią się znormalizowane procesy i zarejestrowani dostawcy usług </a:t>
            </a:r>
            <a:r>
              <a:rPr lang="pl-PL" dirty="0" err="1">
                <a:effectLst/>
                <a:ea typeface="Times New Roman" panose="02020603050405020304" pitchFamily="18" charset="0"/>
              </a:rPr>
              <a:t>tokenizacji</a:t>
            </a:r>
            <a:r>
              <a:rPr lang="pl-PL" dirty="0">
                <a:effectLst/>
                <a:ea typeface="Times New Roman" panose="02020603050405020304" pitchFamily="18" charset="0"/>
              </a:rPr>
              <a:t>. To znacznie skróci czas i koszty potrzebne do procesów </a:t>
            </a:r>
            <a:r>
              <a:rPr lang="pl-PL" dirty="0" err="1">
                <a:effectLst/>
                <a:ea typeface="Times New Roman" panose="02020603050405020304" pitchFamily="18" charset="0"/>
              </a:rPr>
              <a:t>tokenizacji</a:t>
            </a:r>
            <a:r>
              <a:rPr lang="pl-PL" dirty="0">
                <a:effectLst/>
                <a:ea typeface="Times New Roman" panose="02020603050405020304" pitchFamily="18" charset="0"/>
              </a:rPr>
              <a:t>. Co dokładnie zostanie </a:t>
            </a:r>
            <a:r>
              <a:rPr lang="pl-PL" dirty="0" err="1">
                <a:effectLst/>
                <a:ea typeface="Times New Roman" panose="02020603050405020304" pitchFamily="18" charset="0"/>
              </a:rPr>
              <a:t>tokenizowane</a:t>
            </a:r>
            <a:r>
              <a:rPr lang="pl-PL" dirty="0">
                <a:effectLst/>
                <a:ea typeface="Times New Roman" panose="02020603050405020304" pitchFamily="18" charset="0"/>
              </a:rPr>
              <a:t>? Prawie wszystko.</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sz="1800" b="0" dirty="0">
                <a:effectLst/>
                <a:latin typeface="Calibri" panose="020F0502020204030204" pitchFamily="34" charset="0"/>
                <a:ea typeface="Times New Roman" panose="02020603050405020304" pitchFamily="18" charset="0"/>
              </a:rPr>
              <a:t>1.2 Spojrzenie na regulacje poza UE</a:t>
            </a: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61772" y="729149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11: Kamienie milowe ustawy Liechtenstein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Act</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która weszła w życie 1 stycznia 2020 r. (Źródło: NÄGELE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Attorneys</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Law LLC, 2019)</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8063345"/>
            <a:ext cx="6051578" cy="214412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solidFill>
                  <a:srgbClr val="000000"/>
                </a:solidFill>
                <a:effectLst/>
                <a:latin typeface="Calibri" panose="020F0502020204030204" pitchFamily="34" charset="0"/>
                <a:ea typeface="Times New Roman" panose="02020603050405020304" pitchFamily="18" charset="0"/>
              </a:rPr>
              <a:t>Ustawa Liechtenstein </a:t>
            </a:r>
            <a:r>
              <a:rPr lang="pl-PL" dirty="0" err="1">
                <a:solidFill>
                  <a:srgbClr val="000000"/>
                </a:solidFill>
                <a:effectLst/>
                <a:latin typeface="Calibri" panose="020F0502020204030204" pitchFamily="34" charset="0"/>
                <a:ea typeface="Times New Roman" panose="02020603050405020304" pitchFamily="18" charset="0"/>
              </a:rPr>
              <a:t>Blockchain</a:t>
            </a:r>
            <a:r>
              <a:rPr lang="pl-PL" dirty="0">
                <a:solidFill>
                  <a:srgbClr val="000000"/>
                </a:solidFill>
                <a:effectLst/>
                <a:latin typeface="Calibri" panose="020F0502020204030204" pitchFamily="34" charset="0"/>
                <a:ea typeface="Times New Roman" panose="02020603050405020304" pitchFamily="18" charset="0"/>
              </a:rPr>
              <a:t> </a:t>
            </a:r>
            <a:r>
              <a:rPr lang="pl-PL" dirty="0" err="1">
                <a:solidFill>
                  <a:srgbClr val="000000"/>
                </a:solidFill>
                <a:effectLst/>
                <a:latin typeface="Calibri" panose="020F0502020204030204" pitchFamily="34" charset="0"/>
                <a:ea typeface="Times New Roman" panose="02020603050405020304" pitchFamily="18" charset="0"/>
              </a:rPr>
              <a:t>Act</a:t>
            </a:r>
            <a:r>
              <a:rPr lang="pl-PL" dirty="0">
                <a:solidFill>
                  <a:srgbClr val="000000"/>
                </a:solidFill>
                <a:effectLst/>
                <a:latin typeface="Calibri" panose="020F0502020204030204" pitchFamily="34" charset="0"/>
                <a:ea typeface="Times New Roman" panose="02020603050405020304" pitchFamily="18" charset="0"/>
              </a:rPr>
              <a:t> nosi nazwę „Ustawa o dostawcach usług </a:t>
            </a:r>
            <a:r>
              <a:rPr lang="pl-PL" dirty="0" err="1">
                <a:solidFill>
                  <a:srgbClr val="000000"/>
                </a:solidFill>
                <a:effectLst/>
                <a:latin typeface="Calibri" panose="020F0502020204030204" pitchFamily="34" charset="0"/>
                <a:ea typeface="Times New Roman" panose="02020603050405020304" pitchFamily="18" charset="0"/>
              </a:rPr>
              <a:t>tokenów</a:t>
            </a:r>
            <a:r>
              <a:rPr lang="pl-PL" dirty="0">
                <a:solidFill>
                  <a:srgbClr val="000000"/>
                </a:solidFill>
                <a:effectLst/>
                <a:latin typeface="Calibri" panose="020F0502020204030204" pitchFamily="34" charset="0"/>
                <a:ea typeface="Times New Roman" panose="02020603050405020304" pitchFamily="18" charset="0"/>
              </a:rPr>
              <a:t> i TT” (TVTG), ale w dalszej części tego artykułu będziemy używać poprzedniego wyrażenia. Ponadto nowe prawo używa ogólnego sformułowania „technologia godna zaufania” (TT), które może obejmować systemy </a:t>
            </a:r>
            <a:r>
              <a:rPr lang="pl-PL" dirty="0" err="1">
                <a:solidFill>
                  <a:srgbClr val="000000"/>
                </a:solidFill>
                <a:effectLst/>
                <a:latin typeface="Calibri" panose="020F0502020204030204" pitchFamily="34" charset="0"/>
                <a:ea typeface="Times New Roman" panose="02020603050405020304" pitchFamily="18" charset="0"/>
              </a:rPr>
              <a:t>blockchain</a:t>
            </a:r>
            <a:r>
              <a:rPr lang="pl-PL" dirty="0">
                <a:solidFill>
                  <a:srgbClr val="000000"/>
                </a:solidFill>
                <a:effectLst/>
                <a:latin typeface="Calibri" panose="020F0502020204030204" pitchFamily="34" charset="0"/>
                <a:ea typeface="Times New Roman" panose="02020603050405020304" pitchFamily="18" charset="0"/>
              </a:rPr>
              <a:t> i DLT.</a:t>
            </a:r>
          </a:p>
          <a:p>
            <a:pPr algn="just"/>
            <a:endParaRPr lang="en-US" dirty="0">
              <a:solidFill>
                <a:srgbClr val="000000"/>
              </a:solidFill>
              <a:effectLst/>
              <a:latin typeface="Calibri" panose="020F0502020204030204" pitchFamily="34" charset="0"/>
              <a:ea typeface="Times New Roman" panose="02020603050405020304" pitchFamily="18" charset="0"/>
            </a:endParaRPr>
          </a:p>
          <a:p>
            <a:r>
              <a:rPr lang="pl-PL" dirty="0">
                <a:solidFill>
                  <a:srgbClr val="000000"/>
                </a:solidFill>
                <a:ea typeface="Times New Roman" panose="02020603050405020304" pitchFamily="18" charset="0"/>
              </a:rPr>
              <a:t>stawa Liechtenstein </a:t>
            </a:r>
            <a:r>
              <a:rPr lang="pl-PL" dirty="0" err="1">
                <a:solidFill>
                  <a:srgbClr val="000000"/>
                </a:solidFill>
                <a:ea typeface="Times New Roman" panose="02020603050405020304" pitchFamily="18" charset="0"/>
              </a:rPr>
              <a:t>Blockchain</a:t>
            </a:r>
            <a:r>
              <a:rPr lang="pl-PL" dirty="0">
                <a:solidFill>
                  <a:srgbClr val="000000"/>
                </a:solidFill>
                <a:ea typeface="Times New Roman" panose="02020603050405020304" pitchFamily="18" charset="0"/>
              </a:rPr>
              <a:t> </a:t>
            </a:r>
            <a:r>
              <a:rPr lang="pl-PL" dirty="0" err="1">
                <a:solidFill>
                  <a:srgbClr val="000000"/>
                </a:solidFill>
                <a:ea typeface="Times New Roman" panose="02020603050405020304" pitchFamily="18" charset="0"/>
              </a:rPr>
              <a:t>Act</a:t>
            </a:r>
            <a:r>
              <a:rPr lang="pl-PL" dirty="0">
                <a:solidFill>
                  <a:srgbClr val="000000"/>
                </a:solidFill>
                <a:ea typeface="Times New Roman" panose="02020603050405020304" pitchFamily="18" charset="0"/>
              </a:rPr>
              <a:t> to zbiór nowych zasad i zmian istniejących przepisów, które umożliwiają </a:t>
            </a:r>
            <a:r>
              <a:rPr lang="pl-PL" dirty="0" err="1">
                <a:solidFill>
                  <a:srgbClr val="000000"/>
                </a:solidFill>
                <a:ea typeface="Times New Roman" panose="02020603050405020304" pitchFamily="18" charset="0"/>
              </a:rPr>
              <a:t>tokenizację</a:t>
            </a:r>
            <a:r>
              <a:rPr lang="pl-PL" dirty="0">
                <a:solidFill>
                  <a:srgbClr val="000000"/>
                </a:solidFill>
                <a:ea typeface="Times New Roman" panose="02020603050405020304" pitchFamily="18" charset="0"/>
              </a:rPr>
              <a:t> praw i aktywów. </a:t>
            </a:r>
            <a:r>
              <a:rPr lang="pl-PL" dirty="0" err="1">
                <a:solidFill>
                  <a:srgbClr val="000000"/>
                </a:solidFill>
                <a:ea typeface="Times New Roman" panose="02020603050405020304" pitchFamily="18" charset="0"/>
              </a:rPr>
              <a:t>Tokenizacja</a:t>
            </a:r>
            <a:r>
              <a:rPr lang="pl-PL" dirty="0">
                <a:solidFill>
                  <a:srgbClr val="000000"/>
                </a:solidFill>
                <a:ea typeface="Times New Roman" panose="02020603050405020304" pitchFamily="18" charset="0"/>
              </a:rPr>
              <a:t> oznacza, że od stycznia 2020 r. prawie każde prawo lub składnik aktywów można „zapakować” w </a:t>
            </a:r>
            <a:r>
              <a:rPr lang="pl-PL" dirty="0" err="1">
                <a:solidFill>
                  <a:srgbClr val="000000"/>
                </a:solidFill>
                <a:ea typeface="Times New Roman" panose="02020603050405020304" pitchFamily="18" charset="0"/>
              </a:rPr>
              <a:t>token</a:t>
            </a:r>
            <a:r>
              <a:rPr lang="pl-PL" dirty="0">
                <a:solidFill>
                  <a:srgbClr val="000000"/>
                </a:solidFill>
                <a:ea typeface="Times New Roman" panose="02020603050405020304" pitchFamily="18" charset="0"/>
              </a:rPr>
              <a:t> zgodnie z modelem kontenera </a:t>
            </a:r>
            <a:r>
              <a:rPr lang="pl-PL" dirty="0" err="1">
                <a:solidFill>
                  <a:srgbClr val="000000"/>
                </a:solidFill>
                <a:ea typeface="Times New Roman" panose="02020603050405020304" pitchFamily="18" charset="0"/>
              </a:rPr>
              <a:t>tokenów</a:t>
            </a:r>
            <a:r>
              <a:rPr lang="pl-PL" dirty="0">
                <a:solidFill>
                  <a:srgbClr val="000000"/>
                </a:solidFill>
                <a:ea typeface="Times New Roman" panose="02020603050405020304" pitchFamily="18" charset="0"/>
              </a:rPr>
              <a:t>. W ten sposób Liechtenstein przyznaje, że – napędzany cyfrową transformacją – fizyczny świat, jaki znamy od setek lat, prędzej czy później zostanie rozszerzony o świat cyfrowy. Często sięgamy po dokumenty papierowe w celu uzgodnienia umowy lub w celu sprawdzenia dowodów. Ta umowa następnie „tworzy” prawa dla zaangażowanych stron. Notariusze są odpowiedzialni za drukowanie, odczytywanie i weryfikowanie tożsamości i dokumentów — większość procesów odbywa się na papierze.</a:t>
            </a:r>
            <a:endParaRPr lang="en-US" dirty="0">
              <a:solidFill>
                <a:srgbClr val="000000"/>
              </a:solidFill>
              <a:ea typeface="Times New Roman" panose="02020603050405020304" pitchFamily="18" charset="0"/>
            </a:endParaRPr>
          </a:p>
        </p:txBody>
      </p:sp>
      <p:pic>
        <p:nvPicPr>
          <p:cNvPr id="5" name="Picture 4">
            <a:extLst>
              <a:ext uri="{FF2B5EF4-FFF2-40B4-BE49-F238E27FC236}">
                <a16:creationId xmlns:a16="http://schemas.microsoft.com/office/drawing/2014/main" id="{E6989371-2F68-D83A-3486-96629E663271}"/>
              </a:ext>
            </a:extLst>
          </p:cNvPr>
          <p:cNvPicPr>
            <a:picLocks noChangeAspect="1"/>
          </p:cNvPicPr>
          <p:nvPr/>
        </p:nvPicPr>
        <p:blipFill>
          <a:blip r:embed="rId2"/>
          <a:srcRect/>
          <a:stretch/>
        </p:blipFill>
        <p:spPr>
          <a:xfrm>
            <a:off x="471487" y="4407640"/>
            <a:ext cx="6616700" cy="2717800"/>
          </a:xfrm>
          <a:prstGeom prst="rect">
            <a:avLst/>
          </a:prstGeom>
        </p:spPr>
      </p:pic>
    </p:spTree>
    <p:extLst>
      <p:ext uri="{BB962C8B-B14F-4D97-AF65-F5344CB8AC3E}">
        <p14:creationId xmlns:p14="http://schemas.microsoft.com/office/powerpoint/2010/main" val="105721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0A7BEF-A785-CCA4-1FAA-84A24021208F}"/>
              </a:ext>
            </a:extLst>
          </p:cNvPr>
          <p:cNvSpPr/>
          <p:nvPr/>
        </p:nvSpPr>
        <p:spPr>
          <a:xfrm flipV="1">
            <a:off x="511317" y="-2"/>
            <a:ext cx="3194309" cy="1014066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918700"/>
          </a:xfrm>
        </p:spPr>
        <p:txBody>
          <a:bodyPr/>
          <a:lstStyle/>
          <a:p>
            <a:pPr algn="just"/>
            <a:r>
              <a:rPr lang="pl-PL" dirty="0">
                <a:effectLst/>
                <a:ea typeface="Times New Roman" panose="02020603050405020304" pitchFamily="18" charset="0"/>
              </a:rPr>
              <a:t>Ustawa Liechtenstein </a:t>
            </a:r>
            <a:r>
              <a:rPr lang="pl-PL" dirty="0" err="1">
                <a:effectLst/>
                <a:ea typeface="Times New Roman" panose="02020603050405020304" pitchFamily="18" charset="0"/>
              </a:rPr>
              <a:t>Blockchain</a:t>
            </a:r>
            <a:r>
              <a:rPr lang="pl-PL" dirty="0">
                <a:effectLst/>
                <a:ea typeface="Times New Roman" panose="02020603050405020304" pitchFamily="18" charset="0"/>
              </a:rPr>
              <a:t> </a:t>
            </a:r>
            <a:r>
              <a:rPr lang="pl-PL" dirty="0" err="1">
                <a:effectLst/>
                <a:ea typeface="Times New Roman" panose="02020603050405020304" pitchFamily="18" charset="0"/>
              </a:rPr>
              <a:t>Act</a:t>
            </a:r>
            <a:r>
              <a:rPr lang="pl-PL" dirty="0">
                <a:effectLst/>
                <a:ea typeface="Times New Roman" panose="02020603050405020304" pitchFamily="18" charset="0"/>
              </a:rPr>
              <a:t> uznaje teraz, że takie papierowe prawa i aktywa (tak, można je również zapisać na dokumencie PDF i podpisać cyfrowo) mogą i zostaną przeniesione do świata cyfrowego i staną się łatwo zbywalne: w formie </a:t>
            </a:r>
            <a:r>
              <a:rPr lang="pl-PL" dirty="0" err="1">
                <a:effectLst/>
                <a:ea typeface="Times New Roman" panose="02020603050405020304" pitchFamily="18" charset="0"/>
              </a:rPr>
              <a:t>tokenów</a:t>
            </a:r>
            <a:r>
              <a:rPr lang="pl-PL" dirty="0">
                <a:effectLst/>
                <a:ea typeface="Times New Roman" panose="02020603050405020304" pitchFamily="18" charset="0"/>
              </a:rPr>
              <a:t>. Jeśli za kilka lat tysiące praw i aktywów będą reprezentowane przez cyfrowe </a:t>
            </a:r>
            <a:r>
              <a:rPr lang="pl-PL" dirty="0" err="1">
                <a:effectLst/>
                <a:ea typeface="Times New Roman" panose="02020603050405020304" pitchFamily="18" charset="0"/>
              </a:rPr>
              <a:t>tokeny</a:t>
            </a:r>
            <a:r>
              <a:rPr lang="pl-PL" dirty="0">
                <a:effectLst/>
                <a:ea typeface="Times New Roman" panose="02020603050405020304" pitchFamily="18" charset="0"/>
              </a:rPr>
              <a:t>, nagle mamy dwa światy: (1) świat fizyczny, jaki znamy, oraz (2) nowy świat cyfrowy, który obejmuje podzbiór praw i zasobów świata fizycznego. Pytanie praktyczne: kto tak naprawdę jest właścicielem mojego domu? Osoba w księdze wieczystej? Lub osoba posiadająca </a:t>
            </a:r>
            <a:r>
              <a:rPr lang="pl-PL" dirty="0" err="1">
                <a:effectLst/>
                <a:ea typeface="Times New Roman" panose="02020603050405020304" pitchFamily="18" charset="0"/>
              </a:rPr>
              <a:t>token</a:t>
            </a:r>
            <a:r>
              <a:rPr lang="pl-PL" dirty="0">
                <a:effectLst/>
                <a:ea typeface="Times New Roman" panose="02020603050405020304" pitchFamily="18" charset="0"/>
              </a:rPr>
              <a:t>? Co się stanie, jeśli </a:t>
            </a:r>
            <a:r>
              <a:rPr lang="pl-PL" dirty="0" err="1">
                <a:effectLst/>
                <a:ea typeface="Times New Roman" panose="02020603050405020304" pitchFamily="18" charset="0"/>
              </a:rPr>
              <a:t>token</a:t>
            </a:r>
            <a:r>
              <a:rPr lang="pl-PL" dirty="0">
                <a:effectLst/>
                <a:ea typeface="Times New Roman" panose="02020603050405020304" pitchFamily="18" charset="0"/>
              </a:rPr>
              <a:t> zostanie skradziony lub zgubiony? </a:t>
            </a:r>
          </a:p>
          <a:p>
            <a:pPr algn="just"/>
            <a:r>
              <a:rPr lang="en-US" dirty="0">
                <a:effectLst/>
                <a:ea typeface="Times New Roman" panose="02020603050405020304" pitchFamily="18" charset="0"/>
              </a:rPr>
              <a:t> </a:t>
            </a:r>
            <a:endParaRPr lang="en-LB" dirty="0">
              <a:effectLst/>
              <a:ea typeface="Times New Roman" panose="02020603050405020304" pitchFamily="18" charset="0"/>
            </a:endParaRPr>
          </a:p>
          <a:p>
            <a:pPr algn="just"/>
            <a:r>
              <a:rPr lang="pl-PL" dirty="0">
                <a:effectLst/>
                <a:ea typeface="Times New Roman" panose="02020603050405020304" pitchFamily="18" charset="0"/>
              </a:rPr>
              <a:t>Ustawa Liechtenstein </a:t>
            </a:r>
            <a:r>
              <a:rPr lang="pl-PL" dirty="0" err="1">
                <a:effectLst/>
                <a:ea typeface="Times New Roman" panose="02020603050405020304" pitchFamily="18" charset="0"/>
              </a:rPr>
              <a:t>Blockchain</a:t>
            </a:r>
            <a:r>
              <a:rPr lang="pl-PL" dirty="0">
                <a:effectLst/>
                <a:ea typeface="Times New Roman" panose="02020603050405020304" pitchFamily="18" charset="0"/>
              </a:rPr>
              <a:t> uwzględnia również fakt, że świat fizyczny zawsze musi być w doskonałej synchronizacji z cyfrowym światem </a:t>
            </a:r>
            <a:r>
              <a:rPr lang="pl-PL" dirty="0" err="1">
                <a:effectLst/>
                <a:ea typeface="Times New Roman" panose="02020603050405020304" pitchFamily="18" charset="0"/>
              </a:rPr>
              <a:t>tokenów</a:t>
            </a:r>
            <a:r>
              <a:rPr lang="pl-PL" dirty="0">
                <a:effectLst/>
                <a:ea typeface="Times New Roman" panose="02020603050405020304" pitchFamily="18" charset="0"/>
              </a:rPr>
              <a:t>. Jest to bardzo ważne, ponieważ </a:t>
            </a:r>
            <a:r>
              <a:rPr lang="pl-PL" dirty="0" err="1">
                <a:effectLst/>
                <a:ea typeface="Times New Roman" panose="02020603050405020304" pitchFamily="18" charset="0"/>
              </a:rPr>
              <a:t>tokeny</a:t>
            </a:r>
            <a:r>
              <a:rPr lang="pl-PL" dirty="0">
                <a:effectLst/>
                <a:ea typeface="Times New Roman" panose="02020603050405020304" pitchFamily="18" charset="0"/>
              </a:rPr>
              <a:t> mogą zostać np. zgubione lub skradzione. Z tego powodu Liechtenstein zmienił prawo cywilne, co jest naprawdę fascynujące. To, nawiasem mówiąc, jest jednym z powodów, który sprawia, że ustawa Liechtenstein </a:t>
            </a:r>
            <a:r>
              <a:rPr lang="pl-PL" dirty="0" err="1">
                <a:effectLst/>
                <a:ea typeface="Times New Roman" panose="02020603050405020304" pitchFamily="18" charset="0"/>
              </a:rPr>
              <a:t>Blockchain</a:t>
            </a:r>
            <a:r>
              <a:rPr lang="pl-PL" dirty="0">
                <a:effectLst/>
                <a:ea typeface="Times New Roman" panose="02020603050405020304" pitchFamily="18" charset="0"/>
              </a:rPr>
              <a:t> </a:t>
            </a:r>
            <a:r>
              <a:rPr lang="pl-PL" dirty="0" err="1">
                <a:effectLst/>
                <a:ea typeface="Times New Roman" panose="02020603050405020304" pitchFamily="18" charset="0"/>
              </a:rPr>
              <a:t>Act</a:t>
            </a:r>
            <a:r>
              <a:rPr lang="pl-PL" dirty="0">
                <a:effectLst/>
                <a:ea typeface="Times New Roman" panose="02020603050405020304" pitchFamily="18" charset="0"/>
              </a:rPr>
              <a:t> jest naprawdę wyjątkowa i naszym zdaniem najlepsza w swojej klasie.</a:t>
            </a:r>
          </a:p>
          <a:p>
            <a:pPr algn="just"/>
            <a:endParaRPr lang="en-US" b="1" dirty="0">
              <a:solidFill>
                <a:srgbClr val="F79037"/>
              </a:solidFill>
              <a:ea typeface="Times New Roman" panose="02020603050405020304" pitchFamily="18" charset="0"/>
            </a:endParaRPr>
          </a:p>
          <a:p>
            <a:pPr algn="just"/>
            <a:r>
              <a:rPr lang="en-US" b="1" dirty="0">
                <a:solidFill>
                  <a:srgbClr val="F79037"/>
                </a:solidFill>
                <a:effectLst/>
                <a:ea typeface="Times New Roman" panose="02020603050405020304" pitchFamily="18" charset="0"/>
              </a:rPr>
              <a:t>Model </a:t>
            </a:r>
            <a:r>
              <a:rPr lang="en-US" b="1" dirty="0" err="1">
                <a:solidFill>
                  <a:srgbClr val="F79037"/>
                </a:solidFill>
                <a:effectLst/>
                <a:ea typeface="Times New Roman" panose="02020603050405020304" pitchFamily="18" charset="0"/>
              </a:rPr>
              <a:t>kontenera</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tokenów</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Jednym z elementów składowych ustawy Liechtenstein </a:t>
            </a:r>
            <a:r>
              <a:rPr lang="pl-PL" dirty="0" err="1">
                <a:effectLst/>
                <a:ea typeface="Times New Roman" panose="02020603050405020304" pitchFamily="18" charset="0"/>
              </a:rPr>
              <a:t>Blockchain</a:t>
            </a:r>
            <a:r>
              <a:rPr lang="pl-PL" dirty="0">
                <a:effectLst/>
                <a:ea typeface="Times New Roman" panose="02020603050405020304" pitchFamily="18" charset="0"/>
              </a:rPr>
              <a:t> </a:t>
            </a:r>
            <a:r>
              <a:rPr lang="pl-PL" dirty="0" err="1">
                <a:effectLst/>
                <a:ea typeface="Times New Roman" panose="02020603050405020304" pitchFamily="18" charset="0"/>
              </a:rPr>
              <a:t>Act</a:t>
            </a:r>
            <a:r>
              <a:rPr lang="pl-PL" dirty="0">
                <a:effectLst/>
                <a:ea typeface="Times New Roman" panose="02020603050405020304" pitchFamily="18" charset="0"/>
              </a:rPr>
              <a:t> jest tak zwany </a:t>
            </a:r>
            <a:r>
              <a:rPr lang="pl-PL" dirty="0" err="1">
                <a:effectLst/>
                <a:ea typeface="Times New Roman" panose="02020603050405020304" pitchFamily="18" charset="0"/>
              </a:rPr>
              <a:t>Token</a:t>
            </a:r>
            <a:r>
              <a:rPr lang="pl-PL" dirty="0">
                <a:effectLst/>
                <a:ea typeface="Times New Roman" panose="02020603050405020304" pitchFamily="18" charset="0"/>
              </a:rPr>
              <a:t> </a:t>
            </a:r>
            <a:r>
              <a:rPr lang="pl-PL" dirty="0" err="1">
                <a:effectLst/>
                <a:ea typeface="Times New Roman" panose="02020603050405020304" pitchFamily="18" charset="0"/>
              </a:rPr>
              <a:t>Container</a:t>
            </a:r>
            <a:r>
              <a:rPr lang="pl-PL" dirty="0">
                <a:effectLst/>
                <a:ea typeface="Times New Roman" panose="02020603050405020304" pitchFamily="18" charset="0"/>
              </a:rPr>
              <a:t> Model (TCM). W tej strukturze </a:t>
            </a:r>
            <a:r>
              <a:rPr lang="pl-PL" dirty="0" err="1">
                <a:effectLst/>
                <a:ea typeface="Times New Roman" panose="02020603050405020304" pitchFamily="18" charset="0"/>
              </a:rPr>
              <a:t>token</a:t>
            </a:r>
            <a:r>
              <a:rPr lang="pl-PL" dirty="0">
                <a:effectLst/>
                <a:ea typeface="Times New Roman" panose="02020603050405020304" pitchFamily="18" charset="0"/>
              </a:rPr>
              <a:t> służy jako pojemnik z możliwością przechowywania wszelkiego rodzaju praw. Pojemnik można „załadować” prawem, które reprezentuje aktywa rzeczywiste, takie jak nieruchomości, akcje, obligacje, złoto, prawa dostępu, pieniądze. Ale pojemnik może być również pusty. Ten ostatni przypadek dotyczy na przykład kodu cyfrowego — najbardziej godnym uwagi przykładem jest </a:t>
            </a:r>
            <a:r>
              <a:rPr lang="pl-PL" dirty="0" err="1">
                <a:effectLst/>
                <a:ea typeface="Times New Roman" panose="02020603050405020304" pitchFamily="18" charset="0"/>
              </a:rPr>
              <a:t>Bitcoin</a:t>
            </a:r>
            <a:r>
              <a:rPr lang="pl-PL" dirty="0">
                <a:effectLst/>
                <a:ea typeface="Times New Roman" panose="02020603050405020304" pitchFamily="18" charset="0"/>
              </a:rPr>
              <a:t>.</a:t>
            </a:r>
          </a:p>
          <a:p>
            <a:pPr algn="just"/>
            <a:endParaRPr lang="en-US" dirty="0">
              <a:ea typeface="Times New Roman" panose="02020603050405020304" pitchFamily="18" charset="0"/>
            </a:endParaRPr>
          </a:p>
          <a:p>
            <a:pPr algn="just"/>
            <a:r>
              <a:rPr lang="pl-PL" dirty="0">
                <a:effectLst/>
                <a:ea typeface="Times New Roman" panose="02020603050405020304" pitchFamily="18" charset="0"/>
              </a:rPr>
              <a:t>Takie podejście polegające na załadowaniu prawa lub aktywa do kontenera (tj. do </a:t>
            </a:r>
            <a:r>
              <a:rPr lang="pl-PL" dirty="0" err="1">
                <a:effectLst/>
                <a:ea typeface="Times New Roman" panose="02020603050405020304" pitchFamily="18" charset="0"/>
              </a:rPr>
              <a:t>tokena</a:t>
            </a:r>
            <a:r>
              <a:rPr lang="pl-PL" dirty="0">
                <a:effectLst/>
                <a:ea typeface="Times New Roman" panose="02020603050405020304" pitchFamily="18" charset="0"/>
              </a:rPr>
              <a:t>) może wydawać się trywialne, ale umożliwia oddzielenie (1) prawa i aktywa po jednej stronie oraz (2) </a:t>
            </a:r>
            <a:r>
              <a:rPr lang="pl-PL" dirty="0" err="1">
                <a:effectLst/>
                <a:ea typeface="Times New Roman" panose="02020603050405020304" pitchFamily="18" charset="0"/>
              </a:rPr>
              <a:t>tokenu</a:t>
            </a:r>
            <a:r>
              <a:rPr lang="pl-PL" dirty="0">
                <a:effectLst/>
                <a:ea typeface="Times New Roman" panose="02020603050405020304" pitchFamily="18" charset="0"/>
              </a:rPr>
              <a:t> technicznie „działającego” po drugiej stronie w systemie opartym na </a:t>
            </a:r>
            <a:r>
              <a:rPr lang="pl-PL" dirty="0" err="1">
                <a:effectLst/>
                <a:ea typeface="Times New Roman" panose="02020603050405020304" pitchFamily="18" charset="0"/>
              </a:rPr>
              <a:t>blockchainie</a:t>
            </a:r>
            <a:r>
              <a:rPr lang="pl-PL" dirty="0">
                <a:effectLst/>
                <a:ea typeface="Times New Roman" panose="02020603050405020304" pitchFamily="18" charset="0"/>
              </a:rPr>
              <a:t>. W ten sposób Liechtenstein rozróżnia (1) prawo i (2) technologię.</a:t>
            </a:r>
          </a:p>
          <a:p>
            <a:pPr algn="just"/>
            <a:endParaRPr lang="en-US" dirty="0">
              <a:effectLst/>
              <a:ea typeface="Times New Roman" panose="02020603050405020304" pitchFamily="18" charset="0"/>
            </a:endParaRPr>
          </a:p>
          <a:p>
            <a:pPr algn="just"/>
            <a:endParaRPr lang="en-LB" dirty="0">
              <a:effectLst/>
              <a:ea typeface="Times New Roman" panose="02020603050405020304" pitchFamily="18" charset="0"/>
            </a:endParaRPr>
          </a:p>
          <a:p>
            <a:pPr algn="just"/>
            <a:r>
              <a:rPr lang="en-US" b="1" dirty="0">
                <a:effectLst/>
                <a:ea typeface="Times New Roman" panose="02020603050405020304" pitchFamily="18" charset="0"/>
              </a:rPr>
              <a:t> </a:t>
            </a:r>
            <a:endParaRPr lang="en-LB"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26447268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7371</TotalTime>
  <Words>6226</Words>
  <Application>Microsoft Office PowerPoint</Application>
  <PresentationFormat>Niestandardowy</PresentationFormat>
  <Paragraphs>288</Paragraphs>
  <Slides>26</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26</vt:i4>
      </vt:variant>
    </vt:vector>
  </HeadingPairs>
  <TitlesOfParts>
    <vt:vector size="34" baseType="lpstr">
      <vt:lpstr>Arial</vt:lpstr>
      <vt:lpstr>Calibri</vt:lpstr>
      <vt:lpstr>Century Schoolbook</vt:lpstr>
      <vt:lpstr>Montserrat</vt:lpstr>
      <vt:lpstr>Poppins</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Beniamin Zawilla</cp:lastModifiedBy>
  <cp:revision>449</cp:revision>
  <dcterms:created xsi:type="dcterms:W3CDTF">2021-06-15T11:45:52Z</dcterms:created>
  <dcterms:modified xsi:type="dcterms:W3CDTF">2023-02-28T09:49:20Z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